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48" r:id="rId2"/>
    <p:sldId id="256" r:id="rId3"/>
    <p:sldId id="409" r:id="rId4"/>
    <p:sldId id="257" r:id="rId5"/>
    <p:sldId id="446" r:id="rId6"/>
    <p:sldId id="268" r:id="rId7"/>
    <p:sldId id="258" r:id="rId8"/>
    <p:sldId id="269" r:id="rId9"/>
    <p:sldId id="270" r:id="rId10"/>
    <p:sldId id="259" r:id="rId11"/>
    <p:sldId id="271" r:id="rId12"/>
    <p:sldId id="272" r:id="rId13"/>
    <p:sldId id="273" r:id="rId14"/>
    <p:sldId id="260" r:id="rId15"/>
    <p:sldId id="274" r:id="rId16"/>
    <p:sldId id="501" r:id="rId17"/>
    <p:sldId id="502" r:id="rId18"/>
    <p:sldId id="281" r:id="rId19"/>
    <p:sldId id="261" r:id="rId20"/>
    <p:sldId id="503" r:id="rId21"/>
    <p:sldId id="505" r:id="rId22"/>
    <p:sldId id="506" r:id="rId23"/>
    <p:sldId id="507" r:id="rId24"/>
    <p:sldId id="508" r:id="rId25"/>
    <p:sldId id="290" r:id="rId26"/>
    <p:sldId id="262" r:id="rId27"/>
    <p:sldId id="291" r:id="rId28"/>
    <p:sldId id="292" r:id="rId29"/>
    <p:sldId id="293" r:id="rId30"/>
    <p:sldId id="294" r:id="rId31"/>
    <p:sldId id="295" r:id="rId32"/>
    <p:sldId id="263" r:id="rId33"/>
    <p:sldId id="265" r:id="rId34"/>
    <p:sldId id="296" r:id="rId35"/>
    <p:sldId id="266" r:id="rId36"/>
    <p:sldId id="297" r:id="rId37"/>
    <p:sldId id="267" r:id="rId38"/>
    <p:sldId id="493" r:id="rId39"/>
    <p:sldId id="371" r:id="rId40"/>
    <p:sldId id="500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3177D-8AA4-47DC-AB00-F2DDD13683A3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55972-44B5-4168-BB7D-4A8846E76E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45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00e32597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00e32597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93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93AAD-4034-4258-37F2-63B6AD9D7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064C04-D5ED-804E-4B8B-17C221513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F3F52C-04AA-F6F6-C24A-FFA2A9C52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CF69C-5C8B-F072-A0B5-73F75283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B349EE-A61A-57DC-AA72-CFE7B870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05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1837E-4C4E-25FF-8F45-E1C16F67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69AF88-6E6F-BAEF-8F95-4402419E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261EF-B7CC-2D61-65D4-AFDD4344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1876D9-7125-B394-7E87-31C4A3C5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AAB0CE-787C-0096-1EB3-1BEFA40C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17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46DC3AA-5D50-B5F8-CB82-7E08FA52A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3D44098-8AD1-1544-0E30-982692CA8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2261A4-6E8C-7E01-305E-D6FA0527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3B21A-DBF0-B907-B6E2-6D9D7963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383D94-3EE8-331C-61C9-47BD88D5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4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7AA9F-5BE4-3C5F-00E8-857F2F9E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24E06E-AF43-8C48-1389-B707F9D00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8FD14A-4772-CA25-F883-C05AE891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C6EC1A-52C2-76BD-1605-25850870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D4E37C-9320-4389-8173-BE87E18C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4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29FE5-3DD9-7E84-F5C1-1AB27677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60273C-B850-4F79-49A7-8AEB43662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4CB162-3AB6-0396-8D09-526345364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9592FB-915B-F8AF-3338-F2CC7909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DE8393-81AF-4D19-8781-61254285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31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72FDE-1CF8-8B17-FDB2-F2A5FCEC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2F0EC7-9E74-7CB6-4379-5C3A96A2A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BDBC2A-75EB-B6C5-AFBF-F9AB4887D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2846A2-BBC1-C496-0E6A-618A3FA2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9C79B6-779B-1D21-70E4-2B232D8B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02E118-8A84-B8EE-7555-26C95D07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8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C7B4B-3AEC-821B-CB60-C8F1A64B7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73E470-2695-6CCC-CA09-464E4FA0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A9ECC0-457F-67B5-313D-11561A895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3E3162-53DB-BDCB-7F34-589FDB513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215F03-C18E-3C16-E528-3E8D7BC6A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EC99B25-7D64-EEA0-86E8-308A9434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0D86FCB-B444-C3D3-8F4D-E77CC036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F141D0-D251-83FA-46F4-53A6CC42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8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2490ED-8AC4-8A8F-D78E-06865ACD0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84547E1-FDEC-DAC6-8185-CA458796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DDC138C-9D91-93D7-3B54-327A2003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F5AB92D-E53F-4085-78F9-F5250F90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50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C772DB-DF59-5F07-D945-AC44DE363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2DC519-5AC9-3C5B-8B73-0B4B82FF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D652B34-2AEB-EC91-8A63-954382B7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86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3839D-9C0F-B72B-FA56-A3E5A1F7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78033F-0F8B-9638-E466-011E683A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1858F1-0E4A-58AD-A0DC-34874A07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5CD075-82FD-5A5F-C653-301CAE37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E52440-F895-4A94-ED48-84F6BB20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F50416-2C44-31F2-958C-4833576B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20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E115A-3B8D-2705-2CE2-6A099B9A1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C20CD8-D2E8-F4D2-0D6D-93A77DD83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05F3E1-58E9-CD2D-2F66-47472D59F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69211F-5F31-3A06-30FA-8A72B350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C16B95-E205-D4B8-70A1-62BDE946B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8CAAAD-157A-0C23-47A4-A74721866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80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8A8879-AD70-518C-8825-3DA3E034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854902-9504-03B4-D02B-7E71F994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E4580A-FF86-DA99-2AE7-338D2F451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0E58-4EB8-4F3E-8896-6CBF16C6EFF5}" type="datetimeFigureOut">
              <a:rPr lang="pt-BR" smtClean="0"/>
              <a:t>27/05/2025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F4A684-E05F-CF32-3E3E-401ABF715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3149C-FFC3-A4F7-EF7D-5C0225A13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6D25-3C61-44BD-8B82-2676853462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8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Tela de Fundo de Tecnologia de Rede">
            <a:extLst>
              <a:ext uri="{FF2B5EF4-FFF2-40B4-BE49-F238E27FC236}">
                <a16:creationId xmlns:a16="http://schemas.microsoft.com/office/drawing/2014/main" id="{38A03CE5-1B1E-07A0-F014-FBF30C79C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50A19">
                <a:tint val="45000"/>
                <a:satMod val="400000"/>
              </a:srgbClr>
            </a:duotone>
          </a:blip>
          <a:srcRect b="343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B12B8B04-B18A-7809-CDCE-A31336C76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9" y="1462502"/>
            <a:ext cx="5370053" cy="3932997"/>
          </a:xfrm>
          <a:prstGeom prst="rect">
            <a:avLst/>
          </a:prstGeom>
          <a:effectLst>
            <a:outerShdw blurRad="25400" dist="25400" dir="5400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7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Receitas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825625"/>
            <a:ext cx="10200218" cy="1354247"/>
          </a:xfrm>
        </p:spPr>
        <p:txBody>
          <a:bodyPr>
            <a:normAutofit/>
          </a:bodyPr>
          <a:lstStyle/>
          <a:p>
            <a:pPr algn="just"/>
            <a:r>
              <a:rPr lang="pt-BR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Identificar as receitas para um clube requer uma análise cuidadosa das fontes potenciais de renda disponíveis para a organização. 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2A5064-E980-483C-9862-2F0400427612}"/>
              </a:ext>
            </a:extLst>
          </p:cNvPr>
          <p:cNvSpPr txBox="1"/>
          <p:nvPr/>
        </p:nvSpPr>
        <p:spPr>
          <a:xfrm>
            <a:off x="828000" y="3678128"/>
            <a:ext cx="101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Aqui estão algumas etapas para ajudá-lo a identificar as receitas para um clube: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0520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70E095-D401-EE89-D8FF-0035076D0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84000"/>
            <a:ext cx="10173375" cy="1477855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Avaliação das fontes tradicionais de receita:</a:t>
            </a:r>
            <a:r>
              <a:rPr lang="pt-BR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Considere as fontes de receita tradicionais que são comuns para clubes recreativos, como:</a:t>
            </a:r>
            <a:endParaRPr lang="pt-BR" sz="2400" kern="1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4063AD-3735-9A4C-4A4D-3A33FFD12423}"/>
              </a:ext>
            </a:extLst>
          </p:cNvPr>
          <p:cNvSpPr txBox="1"/>
          <p:nvPr/>
        </p:nvSpPr>
        <p:spPr>
          <a:xfrm>
            <a:off x="828000" y="684000"/>
            <a:ext cx="9466118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pt-BR" dirty="0"/>
              <a:t>Análise dos serviços e atividades oferecidos: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4A34909-3C57-A3B1-172E-85D9859C52EB}"/>
              </a:ext>
            </a:extLst>
          </p:cNvPr>
          <p:cNvSpPr txBox="1"/>
          <p:nvPr/>
        </p:nvSpPr>
        <p:spPr>
          <a:xfrm>
            <a:off x="1177204" y="3042808"/>
            <a:ext cx="9837592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Taxas de associação.</a:t>
            </a:r>
            <a:endParaRPr lang="pt-BR" sz="2800" kern="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EE52516-6665-F60F-C557-1818823E4E95}"/>
              </a:ext>
            </a:extLst>
          </p:cNvPr>
          <p:cNvSpPr txBox="1"/>
          <p:nvPr/>
        </p:nvSpPr>
        <p:spPr>
          <a:xfrm>
            <a:off x="1177204" y="3579569"/>
            <a:ext cx="972589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Taxas de participação em programas</a:t>
            </a: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661657-FF85-0418-241D-64AD336F1957}"/>
              </a:ext>
            </a:extLst>
          </p:cNvPr>
          <p:cNvSpPr txBox="1"/>
          <p:nvPr/>
        </p:nvSpPr>
        <p:spPr>
          <a:xfrm>
            <a:off x="1177204" y="4116330"/>
            <a:ext cx="972589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Locação de instalações.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A5E906-9064-94E6-6FF9-00B7CB0F44A9}"/>
              </a:ext>
            </a:extLst>
          </p:cNvPr>
          <p:cNvSpPr txBox="1"/>
          <p:nvPr/>
        </p:nvSpPr>
        <p:spPr>
          <a:xfrm>
            <a:off x="1177204" y="4653091"/>
            <a:ext cx="972589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 Eventos especiais.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4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25BC24-C98D-1A62-C861-F124771C9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883516"/>
            <a:ext cx="10515600" cy="682048"/>
          </a:xfrm>
        </p:spPr>
        <p:txBody>
          <a:bodyPr>
            <a:noAutofit/>
          </a:bodyPr>
          <a:lstStyle/>
          <a:p>
            <a:pPr marL="288000" lvl="0" indent="-1800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Exploração de parcerias e patrocínios:</a:t>
            </a:r>
            <a:r>
              <a:rPr lang="pt-BR" sz="3600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F10C9D-A4D3-4E7E-F76D-CB585FA4C43D}"/>
              </a:ext>
            </a:extLst>
          </p:cNvPr>
          <p:cNvSpPr txBox="1"/>
          <p:nvPr/>
        </p:nvSpPr>
        <p:spPr>
          <a:xfrm>
            <a:off x="855709" y="1568360"/>
            <a:ext cx="9188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500" lvl="0" indent="-5715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Campanhas de arrecadação de fundos:</a:t>
            </a:r>
            <a:r>
              <a:rPr lang="pt-BR" sz="3600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F32012-FBFC-5F9A-9676-F213A16315FC}"/>
              </a:ext>
            </a:extLst>
          </p:cNvPr>
          <p:cNvSpPr txBox="1"/>
          <p:nvPr/>
        </p:nvSpPr>
        <p:spPr>
          <a:xfrm>
            <a:off x="869564" y="2204216"/>
            <a:ext cx="6747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500" lvl="0" indent="-5715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Doações e contribuições:</a:t>
            </a:r>
            <a:r>
              <a:rPr lang="pt-BR" sz="3600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858D18-B084-C89A-3708-720591103591}"/>
              </a:ext>
            </a:extLst>
          </p:cNvPr>
          <p:cNvSpPr txBox="1"/>
          <p:nvPr/>
        </p:nvSpPr>
        <p:spPr>
          <a:xfrm>
            <a:off x="828000" y="2849335"/>
            <a:ext cx="6747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500" lvl="0" indent="-5715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Outras fontes de receita:</a:t>
            </a:r>
            <a:r>
              <a:rPr lang="pt-BR" sz="3600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CFA0A2-8709-0220-B674-7BA9D82215B5}"/>
              </a:ext>
            </a:extLst>
          </p:cNvPr>
          <p:cNvSpPr txBox="1"/>
          <p:nvPr/>
        </p:nvSpPr>
        <p:spPr>
          <a:xfrm>
            <a:off x="828000" y="3471720"/>
            <a:ext cx="8385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500" lvl="0" indent="-5715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Elabore um plano financeiro:</a:t>
            </a:r>
            <a:r>
              <a:rPr lang="pt-BR" sz="3600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B32EF4-EB49-D3A6-BE32-A17915E62A95}"/>
              </a:ext>
            </a:extLst>
          </p:cNvPr>
          <p:cNvSpPr txBox="1"/>
          <p:nvPr/>
        </p:nvSpPr>
        <p:spPr>
          <a:xfrm>
            <a:off x="869564" y="4133106"/>
            <a:ext cx="6747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500" lvl="0" indent="-5715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Acompanhamento e ajuste:</a:t>
            </a:r>
            <a:endParaRPr lang="pt-BR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FA8B6D-3C41-D2CC-D829-93B069D9E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213552"/>
            <a:ext cx="10344825" cy="28017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A</a:t>
            </a:r>
            <a:r>
              <a:rPr lang="pt-BR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diversificação das fontes de receita pode aumentar a estabilidade financeira do clube e reduzir a dependência de uma única fonte de renda. Além disso, manter registros precisos e transparentes de todas as receitas é fundamental para a gestão financeira eficaz do clube.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64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Despesas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286"/>
            <a:ext cx="10220325" cy="12232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Categorizar e controlar as despesas do clube é fundamental para manter uma gestão financeira eficiente e transparente.</a:t>
            </a:r>
          </a:p>
          <a:p>
            <a:pPr marL="0" indent="0" algn="just">
              <a:buNone/>
            </a:pPr>
            <a:endParaRPr lang="pt-BR" kern="0" dirty="0"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B0F3A6-8EA9-6E39-0CBE-3DDDCD94BD39}"/>
              </a:ext>
            </a:extLst>
          </p:cNvPr>
          <p:cNvSpPr txBox="1"/>
          <p:nvPr/>
        </p:nvSpPr>
        <p:spPr>
          <a:xfrm>
            <a:off x="877596" y="3283527"/>
            <a:ext cx="100029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8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Vamos para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os passos para categorizar e controlar as despesas do clube: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310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8400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1.1- Registre todas as despesas.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1: Identificação das Despesas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ECE35B-6776-D39C-3C76-5FD596203B08}"/>
              </a:ext>
            </a:extLst>
          </p:cNvPr>
          <p:cNvSpPr txBox="1"/>
          <p:nvPr/>
        </p:nvSpPr>
        <p:spPr>
          <a:xfrm>
            <a:off x="828000" y="2133600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1.2-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Classifique as despesas por tipo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92DCB6-4D9A-009B-F1DA-8F780F73F3F7}"/>
              </a:ext>
            </a:extLst>
          </p:cNvPr>
          <p:cNvSpPr txBox="1">
            <a:spLocks/>
          </p:cNvSpPr>
          <p:nvPr/>
        </p:nvSpPr>
        <p:spPr>
          <a:xfrm>
            <a:off x="828000" y="2979000"/>
            <a:ext cx="10174000" cy="12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defRPr sz="3600" b="1" kern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pt-BR" dirty="0"/>
              <a:t>Passo 2: Implementação de um Sistema de Controle Financeiro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4C1E4CD-7F81-CC37-C752-7770B0323358}"/>
              </a:ext>
            </a:extLst>
          </p:cNvPr>
          <p:cNvSpPr txBox="1">
            <a:spLocks/>
          </p:cNvSpPr>
          <p:nvPr/>
        </p:nvSpPr>
        <p:spPr>
          <a:xfrm>
            <a:off x="828000" y="4204963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2.1- Use um software de gestão.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970DE7B-C611-1038-228F-DAC90C7E0F95}"/>
              </a:ext>
            </a:extLst>
          </p:cNvPr>
          <p:cNvSpPr txBox="1">
            <a:spLocks/>
          </p:cNvSpPr>
          <p:nvPr/>
        </p:nvSpPr>
        <p:spPr>
          <a:xfrm>
            <a:off x="828000" y="4754563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2.2- Defina um plano de contas.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7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4" grpId="0"/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8400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</a:t>
            </a: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.1- Implemente um processo de aprovação.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3: Registro </a:t>
            </a:r>
            <a:r>
              <a:rPr lang="pt-BR" sz="3600" b="1" kern="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 Aprovação de </a:t>
            </a: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Despesas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ECE35B-6776-D39C-3C76-5FD596203B08}"/>
              </a:ext>
            </a:extLst>
          </p:cNvPr>
          <p:cNvSpPr txBox="1"/>
          <p:nvPr/>
        </p:nvSpPr>
        <p:spPr>
          <a:xfrm>
            <a:off x="828000" y="2133600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3.2-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Registre todas as transações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92DCB6-4D9A-009B-F1DA-8F780F73F3F7}"/>
              </a:ext>
            </a:extLst>
          </p:cNvPr>
          <p:cNvSpPr txBox="1">
            <a:spLocks/>
          </p:cNvSpPr>
          <p:nvPr/>
        </p:nvSpPr>
        <p:spPr>
          <a:xfrm>
            <a:off x="828000" y="2979000"/>
            <a:ext cx="10174000" cy="12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defRPr sz="3600" b="1" kern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pt-BR" dirty="0"/>
              <a:t>Passo 4: Monitoramento Regular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4C1E4CD-7F81-CC37-C752-7770B0323358}"/>
              </a:ext>
            </a:extLst>
          </p:cNvPr>
          <p:cNvSpPr txBox="1">
            <a:spLocks/>
          </p:cNvSpPr>
          <p:nvPr/>
        </p:nvSpPr>
        <p:spPr>
          <a:xfrm>
            <a:off x="828000" y="4204963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4.1- Acompanhe Regularmente.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970DE7B-C611-1038-228F-DAC90C7E0F95}"/>
              </a:ext>
            </a:extLst>
          </p:cNvPr>
          <p:cNvSpPr txBox="1">
            <a:spLocks/>
          </p:cNvSpPr>
          <p:nvPr/>
        </p:nvSpPr>
        <p:spPr>
          <a:xfrm>
            <a:off x="828000" y="4754563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4.2- Conciliação Bancária.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4" grpId="0"/>
      <p:bldP spid="6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7" y="134832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</a:t>
            </a: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.1- Gere Relatórios Financeiros.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6643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</a:t>
            </a:r>
            <a:r>
              <a:rPr lang="pt-BR" sz="3600" b="1" kern="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5</a:t>
            </a: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: Relatórios Financeiros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92DCB6-4D9A-009B-F1DA-8F780F73F3F7}"/>
              </a:ext>
            </a:extLst>
          </p:cNvPr>
          <p:cNvSpPr txBox="1">
            <a:spLocks/>
          </p:cNvSpPr>
          <p:nvPr/>
        </p:nvSpPr>
        <p:spPr>
          <a:xfrm>
            <a:off x="827999" y="2015520"/>
            <a:ext cx="10174000" cy="62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defRPr sz="3600" b="1" kern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pt-BR" dirty="0"/>
              <a:t>Passo 6: Análise e Tomada de Decisões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4C1E4CD-7F81-CC37-C752-7770B0323358}"/>
              </a:ext>
            </a:extLst>
          </p:cNvPr>
          <p:cNvSpPr txBox="1">
            <a:spLocks/>
          </p:cNvSpPr>
          <p:nvPr/>
        </p:nvSpPr>
        <p:spPr>
          <a:xfrm>
            <a:off x="827997" y="264384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6.1- Analise os dados.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970DE7B-C611-1038-228F-DAC90C7E0F95}"/>
              </a:ext>
            </a:extLst>
          </p:cNvPr>
          <p:cNvSpPr txBox="1">
            <a:spLocks/>
          </p:cNvSpPr>
          <p:nvPr/>
        </p:nvSpPr>
        <p:spPr>
          <a:xfrm>
            <a:off x="827997" y="319344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6.2- Tomadas de decisão informadas.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D612649-D2A6-10CB-2A32-0B9815AFA4E3}"/>
              </a:ext>
            </a:extLst>
          </p:cNvPr>
          <p:cNvSpPr txBox="1">
            <a:spLocks/>
          </p:cNvSpPr>
          <p:nvPr/>
        </p:nvSpPr>
        <p:spPr>
          <a:xfrm>
            <a:off x="827999" y="3782400"/>
            <a:ext cx="10174000" cy="785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defRPr sz="3600" b="1" kern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pt-BR" dirty="0"/>
              <a:t>Passo 7: Treinamento e Comunicação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CCCF784-FE84-2DC5-6E62-12CE5862868A}"/>
              </a:ext>
            </a:extLst>
          </p:cNvPr>
          <p:cNvSpPr txBox="1">
            <a:spLocks/>
          </p:cNvSpPr>
          <p:nvPr/>
        </p:nvSpPr>
        <p:spPr>
          <a:xfrm>
            <a:off x="827997" y="456744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7.1- Treinamento de equipe.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917784C-9AE2-523B-3E1F-60CDBF2ED51F}"/>
              </a:ext>
            </a:extLst>
          </p:cNvPr>
          <p:cNvSpPr txBox="1">
            <a:spLocks/>
          </p:cNvSpPr>
          <p:nvPr/>
        </p:nvSpPr>
        <p:spPr>
          <a:xfrm>
            <a:off x="827997" y="511728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7.2- Comunique-se com os membros.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6" grpId="0" build="p"/>
      <p:bldP spid="7" grpId="0" build="p"/>
      <p:bldP spid="8" grpId="0"/>
      <p:bldP spid="9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77C3D4-3FA2-03CC-395C-D13BBF1AA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76243"/>
            <a:ext cx="10297200" cy="4351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spcBef>
                <a:spcPct val="0"/>
              </a:spcBef>
              <a:buNone/>
              <a:tabLst>
                <a:tab pos="92075" algn="l"/>
              </a:tabLst>
            </a:pPr>
            <a:r>
              <a:rPr lang="pt-BR" sz="36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Ao seguir esses passos e manter um sistema de controle financeiro eficaz, seu clube poderá gerenciar suas despesas com mais eficiência, manter a transparência financeira e tomar decisões mais informadas para alcançar seus objetivos financeiros e operacionais.</a:t>
            </a:r>
          </a:p>
          <a:p>
            <a:pPr algn="just">
              <a:spcBef>
                <a:spcPct val="0"/>
              </a:spcBef>
              <a:buNone/>
            </a:pPr>
            <a:endParaRPr lang="pt-BR" sz="36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Criando um Orçamento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825625"/>
            <a:ext cx="1011432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Elaborar um orçamento realista para um clube envolve uma série de passos práticos que ajudarão a planejar o uso eficiente dos recursos financeiros.</a:t>
            </a:r>
          </a:p>
          <a:p>
            <a:pPr marL="342900" lvl="0" indent="-342900" algn="just">
              <a:lnSpc>
                <a:spcPct val="107000"/>
              </a:lnSpc>
              <a:spcBef>
                <a:spcPts val="500"/>
              </a:spcBef>
              <a:spcAft>
                <a:spcPts val="15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Aqui está um guia passo a passo para criar um orçamento abrangente, incluindo previsões de receita e despesas:</a:t>
            </a:r>
            <a:endParaRPr lang="pt-BR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Diagrama">
            <a:extLst>
              <a:ext uri="{FF2B5EF4-FFF2-40B4-BE49-F238E27FC236}">
                <a16:creationId xmlns:a16="http://schemas.microsoft.com/office/drawing/2014/main" id="{97CC692F-FCC3-7A56-25F6-2357DF67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"/>
          <a:stretch/>
        </p:blipFill>
        <p:spPr>
          <a:xfrm>
            <a:off x="-1" y="1"/>
            <a:ext cx="12192000" cy="6857998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60" name="Freeform: Shape 59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468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8400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</a:t>
            </a: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.1- Relatórios Financeiros Anteriores.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1: Reúna Informações e Documentação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ECE35B-6776-D39C-3C76-5FD596203B08}"/>
              </a:ext>
            </a:extLst>
          </p:cNvPr>
          <p:cNvSpPr txBox="1"/>
          <p:nvPr/>
        </p:nvSpPr>
        <p:spPr>
          <a:xfrm>
            <a:off x="828000" y="2133600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1.2-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Projeções e Metas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2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8400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.1- Taxas de Associação.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2: Identifique as Fontes de Receita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ECE35B-6776-D39C-3C76-5FD596203B08}"/>
              </a:ext>
            </a:extLst>
          </p:cNvPr>
          <p:cNvSpPr txBox="1"/>
          <p:nvPr/>
        </p:nvSpPr>
        <p:spPr>
          <a:xfrm>
            <a:off x="828000" y="2133600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2.2-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Taxas de Programas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21F8C8-92D0-BE1A-C421-3348CFEA3B64}"/>
              </a:ext>
            </a:extLst>
          </p:cNvPr>
          <p:cNvSpPr txBox="1"/>
          <p:nvPr/>
        </p:nvSpPr>
        <p:spPr>
          <a:xfrm>
            <a:off x="828000" y="2638758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2.3-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Locação de Instalações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F1EA24-B97D-06BB-E02B-FA7D89577C02}"/>
              </a:ext>
            </a:extLst>
          </p:cNvPr>
          <p:cNvSpPr txBox="1"/>
          <p:nvPr/>
        </p:nvSpPr>
        <p:spPr>
          <a:xfrm>
            <a:off x="828000" y="3158196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2.4-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Doações e Patrocínio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C602A6-2014-2A81-F43E-5DA9506416F9}"/>
              </a:ext>
            </a:extLst>
          </p:cNvPr>
          <p:cNvSpPr txBox="1"/>
          <p:nvPr/>
        </p:nvSpPr>
        <p:spPr>
          <a:xfrm>
            <a:off x="828000" y="3677634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2.5-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Outras Fontes de Receita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5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8400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</a:t>
            </a: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.1- Despesas Operacionais.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3: Identifique e Categorize as Despesas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ECE35B-6776-D39C-3C76-5FD596203B08}"/>
              </a:ext>
            </a:extLst>
          </p:cNvPr>
          <p:cNvSpPr txBox="1"/>
          <p:nvPr/>
        </p:nvSpPr>
        <p:spPr>
          <a:xfrm>
            <a:off x="828000" y="2133600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3.2- Despesas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Programas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21F8C8-92D0-BE1A-C421-3348CFEA3B64}"/>
              </a:ext>
            </a:extLst>
          </p:cNvPr>
          <p:cNvSpPr txBox="1"/>
          <p:nvPr/>
        </p:nvSpPr>
        <p:spPr>
          <a:xfrm>
            <a:off x="828000" y="2638758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3.3-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Despesas de Marketing e </a:t>
            </a: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Promoção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F1EA24-B97D-06BB-E02B-FA7D89577C02}"/>
              </a:ext>
            </a:extLst>
          </p:cNvPr>
          <p:cNvSpPr txBox="1"/>
          <p:nvPr/>
        </p:nvSpPr>
        <p:spPr>
          <a:xfrm>
            <a:off x="828000" y="3158196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3.4- Despesas Financeiras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C602A6-2014-2A81-F43E-5DA9506416F9}"/>
              </a:ext>
            </a:extLst>
          </p:cNvPr>
          <p:cNvSpPr txBox="1"/>
          <p:nvPr/>
        </p:nvSpPr>
        <p:spPr>
          <a:xfrm>
            <a:off x="828000" y="3677634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3.5-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Reservas e Contingências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9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4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58400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</a:t>
            </a: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.1- Receitas Projetadas.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4: Calcule Receitas e Despesas Projetadas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ECE35B-6776-D39C-3C76-5FD596203B08}"/>
              </a:ext>
            </a:extLst>
          </p:cNvPr>
          <p:cNvSpPr txBox="1"/>
          <p:nvPr/>
        </p:nvSpPr>
        <p:spPr>
          <a:xfrm>
            <a:off x="828000" y="2133600"/>
            <a:ext cx="10174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4.2- </a:t>
            </a:r>
            <a:r>
              <a:rPr lang="pt-BR" sz="2800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Despesas Projetadas</a:t>
            </a: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pt-BR" sz="2800" kern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92DCB6-4D9A-009B-F1DA-8F780F73F3F7}"/>
              </a:ext>
            </a:extLst>
          </p:cNvPr>
          <p:cNvSpPr txBox="1">
            <a:spLocks/>
          </p:cNvSpPr>
          <p:nvPr/>
        </p:nvSpPr>
        <p:spPr>
          <a:xfrm>
            <a:off x="828000" y="2979000"/>
            <a:ext cx="10174000" cy="12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defRPr sz="3600" b="1" kern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pt-BR" dirty="0"/>
              <a:t>Passo 5: Elabore o Orçamento e Faça </a:t>
            </a:r>
            <a:r>
              <a:rPr lang="pt-BR" dirty="0" err="1"/>
              <a:t>Ajsutes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4C1E4CD-7F81-CC37-C752-7770B0323358}"/>
              </a:ext>
            </a:extLst>
          </p:cNvPr>
          <p:cNvSpPr txBox="1">
            <a:spLocks/>
          </p:cNvSpPr>
          <p:nvPr/>
        </p:nvSpPr>
        <p:spPr>
          <a:xfrm>
            <a:off x="828000" y="4204963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5.1- Crie um Documento de Orçamento.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970DE7B-C611-1038-228F-DAC90C7E0F95}"/>
              </a:ext>
            </a:extLst>
          </p:cNvPr>
          <p:cNvSpPr txBox="1">
            <a:spLocks/>
          </p:cNvSpPr>
          <p:nvPr/>
        </p:nvSpPr>
        <p:spPr>
          <a:xfrm>
            <a:off x="828000" y="4754563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5.2- Faça Ajustes.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/>
      <p:bldP spid="4" grpId="0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CEB78E-FED8-C2D7-1FBA-D21061E4F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997" y="1348320"/>
            <a:ext cx="10301963" cy="54960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</a:t>
            </a:r>
            <a:r>
              <a:rPr lang="pt-BR" b="1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.1- Revisão.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EB1760-EB58-EC2C-0309-122BDAAB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6643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Passo </a:t>
            </a:r>
            <a:r>
              <a:rPr lang="pt-BR" sz="3600" b="1" kern="0" dirty="0"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6</a:t>
            </a:r>
            <a:r>
              <a:rPr lang="pt-BR" sz="3600" b="1" kern="0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: Revisão e Aprovação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092DCB6-4D9A-009B-F1DA-8F780F73F3F7}"/>
              </a:ext>
            </a:extLst>
          </p:cNvPr>
          <p:cNvSpPr txBox="1">
            <a:spLocks/>
          </p:cNvSpPr>
          <p:nvPr/>
        </p:nvSpPr>
        <p:spPr>
          <a:xfrm>
            <a:off x="827999" y="2427000"/>
            <a:ext cx="10174000" cy="62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defRPr sz="3600" b="1" kern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pt-BR" dirty="0"/>
              <a:t>Passo 7: Implementação e Monitoramento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54C1E4CD-7F81-CC37-C752-7770B0323358}"/>
              </a:ext>
            </a:extLst>
          </p:cNvPr>
          <p:cNvSpPr txBox="1">
            <a:spLocks/>
          </p:cNvSpPr>
          <p:nvPr/>
        </p:nvSpPr>
        <p:spPr>
          <a:xfrm>
            <a:off x="827997" y="305532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7.1- Implementação.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8970DE7B-C611-1038-228F-DAC90C7E0F95}"/>
              </a:ext>
            </a:extLst>
          </p:cNvPr>
          <p:cNvSpPr txBox="1">
            <a:spLocks/>
          </p:cNvSpPr>
          <p:nvPr/>
        </p:nvSpPr>
        <p:spPr>
          <a:xfrm>
            <a:off x="827997" y="360492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7.2- Monitoramento.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D612649-D2A6-10CB-2A32-0B9815AFA4E3}"/>
              </a:ext>
            </a:extLst>
          </p:cNvPr>
          <p:cNvSpPr txBox="1">
            <a:spLocks/>
          </p:cNvSpPr>
          <p:nvPr/>
        </p:nvSpPr>
        <p:spPr>
          <a:xfrm>
            <a:off x="827999" y="4193880"/>
            <a:ext cx="10174000" cy="785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indent="0" algn="just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  <a:buNone/>
              <a:defRPr sz="3600" b="1" kern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defRPr>
            </a:lvl1pPr>
          </a:lstStyle>
          <a:p>
            <a:pPr algn="l"/>
            <a:r>
              <a:rPr lang="pt-BR" dirty="0"/>
              <a:t>Passo 8: Relatórios Financeiros e Comunicação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CCCF784-FE84-2DC5-6E62-12CE5862868A}"/>
              </a:ext>
            </a:extLst>
          </p:cNvPr>
          <p:cNvSpPr txBox="1">
            <a:spLocks/>
          </p:cNvSpPr>
          <p:nvPr/>
        </p:nvSpPr>
        <p:spPr>
          <a:xfrm>
            <a:off x="827997" y="497892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8.1- Relatórios Regulares.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917784C-9AE2-523B-3E1F-60CDBF2ED51F}"/>
              </a:ext>
            </a:extLst>
          </p:cNvPr>
          <p:cNvSpPr txBox="1">
            <a:spLocks/>
          </p:cNvSpPr>
          <p:nvPr/>
        </p:nvSpPr>
        <p:spPr>
          <a:xfrm>
            <a:off x="827997" y="552876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8.2- Comunicação Transparente.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895BC26-CCBA-6E7D-C571-12533295269D}"/>
              </a:ext>
            </a:extLst>
          </p:cNvPr>
          <p:cNvSpPr txBox="1">
            <a:spLocks/>
          </p:cNvSpPr>
          <p:nvPr/>
        </p:nvSpPr>
        <p:spPr>
          <a:xfrm>
            <a:off x="827996" y="1897920"/>
            <a:ext cx="10301963" cy="54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b="1" kern="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6.1- Aprovação.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8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6" grpId="0" build="p"/>
      <p:bldP spid="7" grpId="0" build="p"/>
      <p:bldP spid="8" grpId="0"/>
      <p:bldP spid="9" grpId="0" build="p"/>
      <p:bldP spid="10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C68950-5EE2-002C-BBEC-09DEFF40B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152794"/>
            <a:ext cx="10144800" cy="2552411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algn="just">
              <a:spcBef>
                <a:spcPct val="0"/>
              </a:spcBef>
              <a:buNone/>
              <a:tabLst>
                <a:tab pos="92075" algn="l"/>
              </a:tabLst>
            </a:pPr>
            <a:r>
              <a:rPr lang="pt-BR" sz="3600" dirty="0"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 elaboração de um orçamento realista é uma parte essencial da gestão financeira de um clube e ajuda a garantir que os recursos sejam usados de forma eficaz para atingir os objetivos da organização. É importante revisar e atualizar o orçamento regularmente à medida que as circunstâncias mudam.</a:t>
            </a:r>
          </a:p>
          <a:p>
            <a:pPr marL="0" indent="0" algn="just">
              <a:spcBef>
                <a:spcPct val="0"/>
              </a:spcBef>
              <a:buNone/>
              <a:tabLst>
                <a:tab pos="92075" algn="l"/>
              </a:tabLst>
            </a:pPr>
            <a:endParaRPr lang="pt-BR" sz="3600" dirty="0"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 Importância da Prestação de Contas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449079"/>
            <a:ext cx="10068600" cy="223375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 prestação de contas é fundamental para manter a transparência e a confiança em um clube por várias razões: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5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035012-A584-25DA-A8F2-B208E771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165080" cy="4351338"/>
          </a:xfrm>
        </p:spPr>
        <p:txBody>
          <a:bodyPr>
            <a:norm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Transparência Financeira: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 prestação de contas envolve a divulgação aberta e clara das informações financeiras do clube, incluindo receitas, despesas, balanços patrimoniais e demonstrações de resultados. Isso permite que os membros e outras partes interessadas vejam como o dinheiro está sendo arrecadado e gasto.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Responsabilidade: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Quando um clube presta contas, ele demonstra responsabilidade pela gestão de seus recursos financeiros. Isso significa que os líderes do clube estão comprometidos em usar os fundos de forma eficiente e ética.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8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C388A-1229-CB08-A789-2C1EE3D2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79"/>
            <a:ext cx="10119360" cy="4351338"/>
          </a:xfrm>
        </p:spPr>
        <p:txBody>
          <a:bodyPr>
            <a:no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Construção de Confiança: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 prestação de contas constrói uma base sólida de confiança entre os membros do clube, doadores, patrocinadores e outras partes interessadas. Quando as pessoas sabem que podem confiar na gestão financeira do clube, estão mais inclinadas a apoiá-lo e a se envolver ativamente.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Prevenção de Má Administração: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A transparência financeira ajuda a evitar a má administração e o uso indevido de fundos. Quando as finanças do clube são abertas à inspeção pública, é mais difícil para qualquer pessoa envolvida no clube usar o dinheiro de forma inadequada sem ser detectada.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C62829-6D2B-6DB3-C4C4-4C217D56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570"/>
            <a:ext cx="10165080" cy="4351338"/>
          </a:xfrm>
        </p:spPr>
        <p:txBody>
          <a:bodyPr>
            <a:norm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Tomada de Decisões Informadas: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Os membros e líderes do clube podem tomar decisões informadas com base nas informações financeiras disponíveis. Isso permite que o clube direcione seus recursos para projetos e iniciativas que se alinhem com seus objetivos e missão.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Atração de Apoio Financeiro: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Quando o clube demonstra transparência financeira e responsabilidade, é mais provável que atraia doações e apoio financeiro de terceiros, como doadores individuais, empresas e organizações de concessão.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56;p13">
            <a:extLst>
              <a:ext uri="{FF2B5EF4-FFF2-40B4-BE49-F238E27FC236}">
                <a16:creationId xmlns:a16="http://schemas.microsoft.com/office/drawing/2014/main" id="{35997772-59F6-1ADA-9876-7045E1E909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5283210" y="2006600"/>
            <a:ext cx="6502391" cy="4264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31" indent="-304831" defTabSz="6096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rgbClr val="C00000"/>
                </a:solidFill>
                <a:latin typeface="Open Sans Bold"/>
              </a:rPr>
              <a:t>CEO - Expert Central de Negócios Ltda &amp; Sócio Expert Soluções Empresariais Ltda; </a:t>
            </a:r>
          </a:p>
          <a:p>
            <a:pPr marL="304831" indent="-304831" defTabSz="6096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rgbClr val="C00000"/>
                </a:solidFill>
                <a:latin typeface="Open Sans Bold"/>
              </a:rPr>
              <a:t>Consultor de Negócios desde 2008; </a:t>
            </a:r>
          </a:p>
          <a:p>
            <a:pPr marL="304831" indent="-304831" defTabSz="6096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67" dirty="0">
                <a:solidFill>
                  <a:srgbClr val="C00000"/>
                </a:solidFill>
                <a:latin typeface="Open Sans Bold"/>
              </a:rPr>
              <a:t>Experiente em departamento pessoal, Gestão de pessoas e gestão financeira;</a:t>
            </a:r>
          </a:p>
          <a:p>
            <a:pPr marL="304831" indent="-30483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67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Palestrante nas áreas Financeira, E-Social, Simples Nacional, Vendas e Gestão de pessoas;</a:t>
            </a:r>
          </a:p>
          <a:p>
            <a:pPr marL="304831" indent="-30483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67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Gestor de Recursos humanos, especialista trabalhista e previdenciário.</a:t>
            </a:r>
          </a:p>
          <a:p>
            <a:pPr marL="304831" indent="-304831" defTabSz="60966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867" dirty="0">
              <a:solidFill>
                <a:srgbClr val="C00000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03292" y="1068191"/>
            <a:ext cx="3220615" cy="586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60">
              <a:lnSpc>
                <a:spcPts val="4854"/>
              </a:lnSpc>
              <a:defRPr/>
            </a:pPr>
            <a:r>
              <a:rPr lang="pt-BR" sz="3466" b="1" dirty="0">
                <a:solidFill>
                  <a:srgbClr val="C00000"/>
                </a:solidFill>
                <a:latin typeface="Open Sans"/>
              </a:rPr>
              <a:t>Quem</a:t>
            </a:r>
            <a:r>
              <a:rPr lang="en-US" sz="3466" b="1" dirty="0">
                <a:solidFill>
                  <a:srgbClr val="C00000"/>
                </a:solidFill>
                <a:latin typeface="Open Sans"/>
              </a:rPr>
              <a:t> sou eu?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0F87550-5D70-DD77-8892-E9373B4A0043}"/>
              </a:ext>
            </a:extLst>
          </p:cNvPr>
          <p:cNvGrpSpPr/>
          <p:nvPr/>
        </p:nvGrpSpPr>
        <p:grpSpPr>
          <a:xfrm>
            <a:off x="1095573" y="1651000"/>
            <a:ext cx="3882829" cy="3787376"/>
            <a:chOff x="802776" y="1405536"/>
            <a:chExt cx="5824243" cy="5681064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2C8AD67-47A1-4DA4-C808-311CB4E97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3" b="39532"/>
            <a:stretch/>
          </p:blipFill>
          <p:spPr>
            <a:xfrm>
              <a:off x="840581" y="1405536"/>
              <a:ext cx="5786438" cy="5681064"/>
            </a:xfrm>
            <a:prstGeom prst="ellipse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4BC3D58-350E-8E8F-49AD-29422B0BF3F7}"/>
                </a:ext>
              </a:extLst>
            </p:cNvPr>
            <p:cNvSpPr/>
            <p:nvPr/>
          </p:nvSpPr>
          <p:spPr>
            <a:xfrm>
              <a:off x="802776" y="1405536"/>
              <a:ext cx="5786439" cy="5681064"/>
            </a:xfrm>
            <a:prstGeom prst="ellipse">
              <a:avLst/>
            </a:prstGeom>
            <a:noFill/>
            <a:ln w="76200">
              <a:solidFill>
                <a:srgbClr val="D4AF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60">
                <a:defRPr/>
              </a:pPr>
              <a:endParaRPr lang="pt-BR" sz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950924B1-AF92-D385-3334-0206DB1E46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722743"/>
            <a:ext cx="1313205" cy="969376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78BD14FD-C328-A26E-8D3B-F41A169D0DEF}"/>
              </a:ext>
            </a:extLst>
          </p:cNvPr>
          <p:cNvSpPr txBox="1"/>
          <p:nvPr/>
        </p:nvSpPr>
        <p:spPr>
          <a:xfrm>
            <a:off x="1408026" y="5429714"/>
            <a:ext cx="5168572" cy="537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60">
              <a:lnSpc>
                <a:spcPts val="4854"/>
              </a:lnSpc>
              <a:defRPr/>
            </a:pPr>
            <a:r>
              <a:rPr lang="pt-BR" sz="2000" b="1" dirty="0">
                <a:solidFill>
                  <a:srgbClr val="C00000"/>
                </a:solidFill>
                <a:latin typeface="Open Sans"/>
              </a:rPr>
              <a:t>Paulo Sergio Alves da Silva</a:t>
            </a:r>
            <a:endParaRPr lang="en-US" sz="2000" b="1" dirty="0">
              <a:solidFill>
                <a:srgbClr val="C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2383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ECD95E-9A32-3E86-B662-406FA75D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424"/>
            <a:ext cx="10149840" cy="4351338"/>
          </a:xfrm>
        </p:spPr>
        <p:txBody>
          <a:bodyPr>
            <a:normAutofit/>
          </a:bodyPr>
          <a:lstStyle/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Cumprimento de Regulamentos Legais: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Em muitos lugares, clubes e organizações sem fins lucrativos têm obrigações legais de divulgar suas informações financeiras. Cumprir esses regulamentos é essencial para evitar problemas legais.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Motivação dos Membros:</a:t>
            </a:r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Membros e voluntários tendem a se sentir mais motivados e comprometidos quando sabem que seu trabalho e esforço estão contribuindo para uma organização que é transparente e responsável.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F412C5-2E51-68CC-D785-ECBB8C0C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394"/>
            <a:ext cx="10241280" cy="28572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Em resumo, a prestação de contas é crucial para manter a transparência, a confiança e a integridade de um clube. Ela cria um ambiente de responsabilidade financeira, promove a confiança entre os envolvidos e ajuda a garantir que o clube esteja cumprindo sua missão de forma ética e eficaz.</a:t>
            </a:r>
          </a:p>
          <a:p>
            <a:pPr algn="just"/>
            <a:endParaRPr lang="pt-B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Ferramentas de Gestão Financeira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5600557-2ECD-C7C1-6CA4-ABC83D6F97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447022"/>
            <a:ext cx="10134600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uso de software para gestão financeira oferece uma série de benefícios, incluindo precisão, eficiência, transparência e facilidade na tomada de decisões. É uma ferramenta valiosa para garantir a saúde financeira e o sucesso contínuo de um clube.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pt-BR" altLang="pt-BR" b="0" i="0" u="none" strike="noStrike" cap="none" normalizeH="0" baseline="0" dirty="0">
              <a:ln>
                <a:noFill/>
              </a:ln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Dicas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861"/>
            <a:ext cx="10180320" cy="2818419"/>
          </a:xfrm>
        </p:spPr>
        <p:txBody>
          <a:bodyPr>
            <a:noAutofit/>
          </a:bodyPr>
          <a:lstStyle/>
          <a:p>
            <a:pPr algn="just"/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Certificar-se de que o clube mantenha uma saúde financeira sólida é essencial para garantir sua sustentabilidade e o cumprimento de sua missão. </a:t>
            </a:r>
          </a:p>
          <a:p>
            <a:pPr algn="just"/>
            <a:endParaRPr lang="pt-BR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algn="just"/>
            <a:r>
              <a:rPr lang="pt-BR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Aqui estão algumas dicas práticas para alcançar e manter a saúde financeira do clube:</a:t>
            </a:r>
          </a:p>
          <a:p>
            <a:pPr algn="just"/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40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ABCA7-DBCC-240B-17DD-693742B2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703406"/>
            <a:ext cx="10515600" cy="5773593"/>
          </a:xfrm>
        </p:spPr>
        <p:txBody>
          <a:bodyPr>
            <a:no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Elabore e Siga um Orçamento: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Diversifique as Fontes de Receita: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Controle de Despesas: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Estabeleça Reservas Financeiras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Acompanhamento de Receitas e Despesas: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Transparência Financeira: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Planejamento de Longo Prazo: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Gestão de Dívidas: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Avalie o Retorno sobre o Investimento (ROI):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Capacitação Financeira: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Comunicação e Engajamento: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Avaliação Regular: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Cumprimento Legal e Regulatório:</a:t>
            </a:r>
            <a:r>
              <a:rPr lang="pt-BR" sz="2000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pt-BR" sz="2000" b="1" dirty="0"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Planeje para o Futuro: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5862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Perguntas e Respostas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127" y="2656897"/>
            <a:ext cx="8901545" cy="2483139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Chegou a sua vez de tirar suas dúvidas!!!</a:t>
            </a:r>
          </a:p>
        </p:txBody>
      </p:sp>
    </p:spTree>
    <p:extLst>
      <p:ext uri="{BB962C8B-B14F-4D97-AF65-F5344CB8AC3E}">
        <p14:creationId xmlns:p14="http://schemas.microsoft.com/office/powerpoint/2010/main" val="16182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064596-C2E7-7EF8-D4E2-0E7C48CC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56520" cy="332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0" i="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"Um orçamento bem elaborado e a prestação de contas transparente são os pilares que sustentam a saúde financeira e a confiança em um clube. Juntos, eles capacitam a realização da missão e o crescimento sustentável da organização."</a:t>
            </a:r>
            <a:endParaRPr lang="pt-BR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CA90E28-D3C7-E496-36AB-7F3AED7138ED}"/>
              </a:ext>
            </a:extLst>
          </p:cNvPr>
          <p:cNvSpPr txBox="1"/>
          <p:nvPr/>
        </p:nvSpPr>
        <p:spPr>
          <a:xfrm>
            <a:off x="7606146" y="482795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Segoe UI" panose="020B0502040204020203" pitchFamily="34" charset="0"/>
                <a:cs typeface="Segoe UI" panose="020B0502040204020203" pitchFamily="34" charset="0"/>
              </a:rPr>
              <a:t>Paulo Alves</a:t>
            </a:r>
          </a:p>
        </p:txBody>
      </p:sp>
    </p:spTree>
    <p:extLst>
      <p:ext uri="{BB962C8B-B14F-4D97-AF65-F5344CB8AC3E}">
        <p14:creationId xmlns:p14="http://schemas.microsoft.com/office/powerpoint/2010/main" val="16354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Dinâmica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885"/>
            <a:ext cx="10165080" cy="2760230"/>
          </a:xfrm>
        </p:spPr>
        <p:txBody>
          <a:bodyPr/>
          <a:lstStyle/>
          <a:p>
            <a:pPr algn="just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Vamos dividir os participantes em grupos e fornecer a cada grupo um cenário financeiro fictício de um clube recreativo. </a:t>
            </a:r>
          </a:p>
          <a:p>
            <a:pPr algn="just"/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Trabalhem juntos para criar um orçamento para esse cenário, considerando as receitas e despesas.</a:t>
            </a:r>
          </a:p>
        </p:txBody>
      </p:sp>
    </p:spTree>
    <p:extLst>
      <p:ext uri="{BB962C8B-B14F-4D97-AF65-F5344CB8AC3E}">
        <p14:creationId xmlns:p14="http://schemas.microsoft.com/office/powerpoint/2010/main" val="22255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Tela de Fundo de Tecnologia de Rede">
            <a:extLst>
              <a:ext uri="{FF2B5EF4-FFF2-40B4-BE49-F238E27FC236}">
                <a16:creationId xmlns:a16="http://schemas.microsoft.com/office/drawing/2014/main" id="{38A03CE5-1B1E-07A0-F014-FBF30C79C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50A19">
                <a:tint val="45000"/>
                <a:satMod val="400000"/>
              </a:srgbClr>
            </a:duotone>
          </a:blip>
          <a:srcRect b="343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2ECD7038-178B-DF04-5809-36E29EE641E9}"/>
              </a:ext>
            </a:extLst>
          </p:cNvPr>
          <p:cNvSpPr/>
          <p:nvPr/>
        </p:nvSpPr>
        <p:spPr>
          <a:xfrm>
            <a:off x="6461760" y="0"/>
            <a:ext cx="5730240" cy="685798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rgbClr val="000000">
                  <a:alpha val="60000"/>
                </a:srgbClr>
              </a:gs>
              <a:gs pos="100000">
                <a:schemeClr val="tx1">
                  <a:alpha val="9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7C27A6B-8C77-F442-D700-F9E1AE2E88E8}"/>
              </a:ext>
            </a:extLst>
          </p:cNvPr>
          <p:cNvSpPr txBox="1"/>
          <p:nvPr/>
        </p:nvSpPr>
        <p:spPr>
          <a:xfrm>
            <a:off x="809442" y="5728552"/>
            <a:ext cx="10573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6645275" algn="l"/>
              </a:tabLst>
            </a:pPr>
            <a:r>
              <a:rPr lang="pt-BR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Batang" panose="020B0503020000020004" pitchFamily="18" charset="-127"/>
                <a:cs typeface="Segoe UI Semibold" panose="020B0702040204020203" pitchFamily="34" charset="0"/>
              </a:rPr>
              <a:t>A SOLUÇÃO PARA O SEU NEGÓCIO ESTÁ AQUI!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076E75-3716-A319-1F11-1E1C52336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9" y="248933"/>
            <a:ext cx="3580118" cy="264275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F70346-BCEA-B3AC-EB84-987DB55BA0BE}"/>
              </a:ext>
            </a:extLst>
          </p:cNvPr>
          <p:cNvSpPr txBox="1"/>
          <p:nvPr/>
        </p:nvSpPr>
        <p:spPr>
          <a:xfrm>
            <a:off x="615638" y="585773"/>
            <a:ext cx="639823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Nossos Serviços: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Consultoria;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Contabilidade;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Folhas de Pagamento;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Certificados Digitais;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Crédito Pessoal e Empréstimo Consignado;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Automação Comercial;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Coworking;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Endereço Fiscal;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Tecnologia da Informação;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Análise e desenvolvimento de sistemas;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Elaboração de plano de negócios;</a:t>
            </a:r>
          </a:p>
          <a:p>
            <a:pPr marL="304831" indent="-304831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Segoe UI Semibold" panose="020B0702040204020203" pitchFamily="34" charset="0"/>
                <a:ea typeface="Open Sans" panose="020B0606030504020204" pitchFamily="34" charset="0"/>
                <a:cs typeface="Segoe UI Semibold" panose="020B0702040204020203" pitchFamily="34" charset="0"/>
              </a:rPr>
              <a:t>Palestras e Treinamentos.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9C5BF03-D6BD-8D51-3344-35983747FFF5}"/>
              </a:ext>
            </a:extLst>
          </p:cNvPr>
          <p:cNvGrpSpPr/>
          <p:nvPr/>
        </p:nvGrpSpPr>
        <p:grpSpPr>
          <a:xfrm>
            <a:off x="7629489" y="3106810"/>
            <a:ext cx="4369826" cy="2366385"/>
            <a:chOff x="887974" y="4247680"/>
            <a:chExt cx="4369826" cy="2366385"/>
          </a:xfrm>
          <a:noFill/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BA9C1C00-90AD-F7A2-9ABC-6A510BDEB342}"/>
                </a:ext>
              </a:extLst>
            </p:cNvPr>
            <p:cNvSpPr txBox="1"/>
            <p:nvPr/>
          </p:nvSpPr>
          <p:spPr>
            <a:xfrm>
              <a:off x="1371601" y="4261649"/>
              <a:ext cx="3886199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Open Sans" panose="020B0606030504020204" pitchFamily="34" charset="0"/>
                  <a:cs typeface="Segoe UI Semibold" panose="020B0702040204020203" pitchFamily="34" charset="0"/>
                </a:rPr>
                <a:t>(91) 99226-7696 / 99165-9012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149E34CA-68DD-755D-20A0-D3F10C4D1A8E}"/>
                </a:ext>
              </a:extLst>
            </p:cNvPr>
            <p:cNvSpPr txBox="1"/>
            <p:nvPr/>
          </p:nvSpPr>
          <p:spPr>
            <a:xfrm>
              <a:off x="1368726" y="4764525"/>
              <a:ext cx="3843484" cy="1323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Open Sans" panose="020B0606030504020204" pitchFamily="34" charset="0"/>
                  <a:cs typeface="Segoe UI Semibold" panose="020B0702040204020203" pitchFamily="34" charset="0"/>
                </a:rPr>
                <a:t>Trav. Santa Izabel, nº1571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Open Sans" panose="020B0606030504020204" pitchFamily="34" charset="0"/>
                  <a:cs typeface="Segoe UI Semibold" panose="020B0702040204020203" pitchFamily="34" charset="0"/>
                </a:rPr>
                <a:t>Bairro: Juazeiro 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Open Sans" panose="020B0606030504020204" pitchFamily="34" charset="0"/>
                  <a:cs typeface="Segoe UI Semibold" panose="020B0702040204020203" pitchFamily="34" charset="0"/>
                </a:rPr>
                <a:t>Santa Izabel do Pará</a:t>
              </a:r>
            </a:p>
            <a:p>
              <a:r>
                <a:rPr lang="pt-BR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Open Sans" panose="020B0606030504020204" pitchFamily="34" charset="0"/>
                  <a:cs typeface="Segoe UI Semibold" panose="020B0702040204020203" pitchFamily="34" charset="0"/>
                </a:rPr>
                <a:t>CEP: 68.790-000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3E79F696-13D6-B223-541A-6CE4A8798196}"/>
                </a:ext>
              </a:extLst>
            </p:cNvPr>
            <p:cNvSpPr txBox="1"/>
            <p:nvPr/>
          </p:nvSpPr>
          <p:spPr>
            <a:xfrm>
              <a:off x="1371601" y="6166033"/>
              <a:ext cx="3096491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pt-BR" sz="2000" dirty="0">
                  <a:solidFill>
                    <a:schemeClr val="bg1"/>
                  </a:solidFill>
                  <a:latin typeface="Segoe UI Semibold" panose="020B0702040204020203" pitchFamily="34" charset="0"/>
                  <a:ea typeface="Open Sans" panose="020B0606030504020204" pitchFamily="34" charset="0"/>
                  <a:cs typeface="Segoe UI Semibold" panose="020B0702040204020203" pitchFamily="34" charset="0"/>
                </a:rPr>
                <a:t>expertsoluc@gmail.com</a:t>
              </a:r>
            </a:p>
          </p:txBody>
        </p:sp>
        <p:pic>
          <p:nvPicPr>
            <p:cNvPr id="11" name="Imagem 10" descr="Ícone&#10;&#10;Descrição gerada automaticamente">
              <a:extLst>
                <a:ext uri="{FF2B5EF4-FFF2-40B4-BE49-F238E27FC236}">
                  <a16:creationId xmlns:a16="http://schemas.microsoft.com/office/drawing/2014/main" id="{2B2AC62A-516C-CA0F-1C4A-BFCB82143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  <a14:imgEffect>
                        <a14:saturation sa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411" y="4247680"/>
              <a:ext cx="415499" cy="418769"/>
            </a:xfrm>
            <a:prstGeom prst="rect">
              <a:avLst/>
            </a:prstGeom>
            <a:grpFill/>
          </p:spPr>
        </p:pic>
        <p:pic>
          <p:nvPicPr>
            <p:cNvPr id="12" name="Imagem 11" descr="Ícone&#10;&#10;Descrição gerada automaticamente">
              <a:extLst>
                <a:ext uri="{FF2B5EF4-FFF2-40B4-BE49-F238E27FC236}">
                  <a16:creationId xmlns:a16="http://schemas.microsoft.com/office/drawing/2014/main" id="{0185E334-310E-F03C-1A2D-28F369091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974" y="6125692"/>
              <a:ext cx="488373" cy="488373"/>
            </a:xfrm>
            <a:prstGeom prst="rect">
              <a:avLst/>
            </a:prstGeom>
            <a:grpFill/>
          </p:spPr>
        </p:pic>
        <p:pic>
          <p:nvPicPr>
            <p:cNvPr id="13" name="Imagem 12" descr="Ícone&#10;&#10;Descrição gerada automaticamente">
              <a:extLst>
                <a:ext uri="{FF2B5EF4-FFF2-40B4-BE49-F238E27FC236}">
                  <a16:creationId xmlns:a16="http://schemas.microsoft.com/office/drawing/2014/main" id="{DC3ACB0A-1A4A-2146-BE11-503B836AA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411" y="5188321"/>
              <a:ext cx="415499" cy="41549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359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9E794179-F42A-E682-6050-7EC01C75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654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20507992-DAA8-024C-6ED5-32AA2EC496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8DDF5D2-20DF-24C2-DD18-DC732BAD6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943" y="789972"/>
            <a:ext cx="10044113" cy="2062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Nosso objetivo é destacar a importância de um orçamento bem planejado e equilibrado como base para um clube bem-sucedido.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D5E0D9-93FB-7A69-6A98-DF9B0888F3B2}"/>
              </a:ext>
            </a:extLst>
          </p:cNvPr>
          <p:cNvSpPr txBox="1"/>
          <p:nvPr/>
        </p:nvSpPr>
        <p:spPr>
          <a:xfrm>
            <a:off x="1156962" y="2328533"/>
            <a:ext cx="98780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Compreender a importância de definir objetivos financeiros claros para seus clubes.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0428B9-12CA-4115-28F9-886F516A90E1}"/>
              </a:ext>
            </a:extLst>
          </p:cNvPr>
          <p:cNvSpPr txBox="1"/>
          <p:nvPr/>
        </p:nvSpPr>
        <p:spPr>
          <a:xfrm>
            <a:off x="1073943" y="3221496"/>
            <a:ext cx="9129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Identificar fontes de receita variadas e sustentáveis.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8C428BC-A1A9-8C14-4F83-372618B96FF9}"/>
              </a:ext>
            </a:extLst>
          </p:cNvPr>
          <p:cNvSpPr txBox="1"/>
          <p:nvPr/>
        </p:nvSpPr>
        <p:spPr>
          <a:xfrm>
            <a:off x="1073943" y="3702894"/>
            <a:ext cx="97743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Gerenciar despesas de forma eficaz, mantendo a qualidade das atividades do clube.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0DE40F-5CF5-A446-DFF5-47D71D84C8EA}"/>
              </a:ext>
            </a:extLst>
          </p:cNvPr>
          <p:cNvSpPr txBox="1"/>
          <p:nvPr/>
        </p:nvSpPr>
        <p:spPr>
          <a:xfrm>
            <a:off x="1073943" y="4578424"/>
            <a:ext cx="98780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Criar um orçamento anual realista e alcançável.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01CF7A1-10F2-B91F-8865-1A92E701054B}"/>
              </a:ext>
            </a:extLst>
          </p:cNvPr>
          <p:cNvSpPr txBox="1"/>
          <p:nvPr/>
        </p:nvSpPr>
        <p:spPr>
          <a:xfrm>
            <a:off x="1073943" y="5055477"/>
            <a:ext cx="10217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Manter a transparência e a confiança por meio da prestação de contas adequada.</a:t>
            </a:r>
          </a:p>
        </p:txBody>
      </p:sp>
    </p:spTree>
    <p:extLst>
      <p:ext uri="{BB962C8B-B14F-4D97-AF65-F5344CB8AC3E}">
        <p14:creationId xmlns:p14="http://schemas.microsoft.com/office/powerpoint/2010/main" val="38252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  <p:bldP spid="11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Tela de Fundo de Tecnologia de Rede">
            <a:extLst>
              <a:ext uri="{FF2B5EF4-FFF2-40B4-BE49-F238E27FC236}">
                <a16:creationId xmlns:a16="http://schemas.microsoft.com/office/drawing/2014/main" id="{38A03CE5-1B1E-07A0-F014-FBF30C79C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050A19">
                <a:tint val="45000"/>
                <a:satMod val="400000"/>
              </a:srgbClr>
            </a:duotone>
          </a:blip>
          <a:srcRect b="3434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B12B8B04-B18A-7809-CDCE-A31336C76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85" y="1463176"/>
            <a:ext cx="5150031" cy="3771854"/>
          </a:xfrm>
          <a:prstGeom prst="rect">
            <a:avLst/>
          </a:prstGeom>
          <a:effectLst>
            <a:outerShdw blurRad="25400" dist="25400" dir="5400000" algn="ctr" rotWithShape="0">
              <a:schemeClr val="bg1">
                <a:alpha val="80000"/>
              </a:scheme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8913F5-470D-8F50-F986-A8D2CE6A7B53}"/>
              </a:ext>
            </a:extLst>
          </p:cNvPr>
          <p:cNvSpPr txBox="1">
            <a:spLocks/>
          </p:cNvSpPr>
          <p:nvPr/>
        </p:nvSpPr>
        <p:spPr>
          <a:xfrm>
            <a:off x="2187273" y="579256"/>
            <a:ext cx="7817454" cy="762000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Muito </a:t>
            </a:r>
            <a:r>
              <a:rPr lang="pt-BR" sz="6000" dirty="0">
                <a:ln w="12700"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Obrigado</a:t>
            </a:r>
            <a:r>
              <a:rPr lang="pt-BR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!!!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C511AE-0F76-7B07-D7DE-52AD936D4800}"/>
              </a:ext>
            </a:extLst>
          </p:cNvPr>
          <p:cNvSpPr txBox="1"/>
          <p:nvPr/>
        </p:nvSpPr>
        <p:spPr>
          <a:xfrm>
            <a:off x="823837" y="5854573"/>
            <a:ext cx="10544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tabLst>
                <a:tab pos="6645275" algn="l"/>
              </a:tabLst>
              <a:defRPr sz="3600" b="1">
                <a:solidFill>
                  <a:schemeClr val="bg1"/>
                </a:solidFill>
                <a:latin typeface="Segoe UI Semibold" panose="020B0702040204020203" pitchFamily="34" charset="0"/>
                <a:ea typeface="Batang" panose="020B0503020000020004" pitchFamily="18" charset="-127"/>
                <a:cs typeface="Segoe UI Semibold" panose="020B0702040204020203" pitchFamily="34" charset="0"/>
              </a:defRPr>
            </a:lvl1pPr>
          </a:lstStyle>
          <a:p>
            <a:r>
              <a:rPr lang="pt-B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 SOLUÇÃO PARA O SEU NEGÓCIO ESTÁ AQUI!</a:t>
            </a:r>
          </a:p>
        </p:txBody>
      </p:sp>
    </p:spTree>
    <p:extLst>
      <p:ext uri="{BB962C8B-B14F-4D97-AF65-F5344CB8AC3E}">
        <p14:creationId xmlns:p14="http://schemas.microsoft.com/office/powerpoint/2010/main" val="2136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6;p13">
            <a:extLst>
              <a:ext uri="{FF2B5EF4-FFF2-40B4-BE49-F238E27FC236}">
                <a16:creationId xmlns:a16="http://schemas.microsoft.com/office/drawing/2014/main" id="{20507992-DAA8-024C-6ED5-32AA2EC4966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91" y="9747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Orçamento e Prestação de Contas para os Clubes</a:t>
            </a:r>
            <a:endParaRPr lang="pt-BR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135" y="2231015"/>
            <a:ext cx="10515600" cy="104399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Orçamento: Planejamento financeiro que guia despesas e receitas.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46A627-8837-9F85-1F43-CCF654DB2FC4}"/>
              </a:ext>
            </a:extLst>
          </p:cNvPr>
          <p:cNvSpPr txBox="1"/>
          <p:nvPr/>
        </p:nvSpPr>
        <p:spPr>
          <a:xfrm>
            <a:off x="1007918" y="3275013"/>
            <a:ext cx="104255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Prestação de Contas: Transparência na gestão financeira.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8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7FC9B8-96F1-195F-6188-698C5A42E02C}"/>
              </a:ext>
            </a:extLst>
          </p:cNvPr>
          <p:cNvSpPr txBox="1"/>
          <p:nvPr/>
        </p:nvSpPr>
        <p:spPr>
          <a:xfrm>
            <a:off x="1142999" y="4633745"/>
            <a:ext cx="102038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pt-BR" sz="2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Vamos explorar como essas práticas podem fortalecer seu clube!</a:t>
            </a:r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1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6A7AA-3071-14D6-B731-A2C5A812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Benefícios: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3147CC-E0D0-B740-D956-A52EF7982EC4}"/>
              </a:ext>
            </a:extLst>
          </p:cNvPr>
          <p:cNvSpPr txBox="1"/>
          <p:nvPr/>
        </p:nvSpPr>
        <p:spPr>
          <a:xfrm>
            <a:off x="973975" y="1538294"/>
            <a:ext cx="714894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Gestão financeira eficiente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0CA483-AB16-AFC8-AF2F-AD59BA8ACB8A}"/>
              </a:ext>
            </a:extLst>
          </p:cNvPr>
          <p:cNvSpPr txBox="1"/>
          <p:nvPr/>
        </p:nvSpPr>
        <p:spPr>
          <a:xfrm>
            <a:off x="973975" y="2075552"/>
            <a:ext cx="6096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Tomada de decisão informada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48330B-49D9-B55D-D0CA-B7682A2B2054}"/>
              </a:ext>
            </a:extLst>
          </p:cNvPr>
          <p:cNvSpPr txBox="1"/>
          <p:nvPr/>
        </p:nvSpPr>
        <p:spPr>
          <a:xfrm>
            <a:off x="973975" y="2629560"/>
            <a:ext cx="6096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Transparência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410AAA-2585-6221-9366-6BAFBD1838F8}"/>
              </a:ext>
            </a:extLst>
          </p:cNvPr>
          <p:cNvSpPr txBox="1"/>
          <p:nvPr/>
        </p:nvSpPr>
        <p:spPr>
          <a:xfrm>
            <a:off x="973974" y="3227256"/>
            <a:ext cx="736230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Cumprimento das obrigações legais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E316993-C9EF-7C4C-456F-84C8FD79DF2A}"/>
              </a:ext>
            </a:extLst>
          </p:cNvPr>
          <p:cNvSpPr txBox="1"/>
          <p:nvPr/>
        </p:nvSpPr>
        <p:spPr>
          <a:xfrm>
            <a:off x="973974" y="3824952"/>
            <a:ext cx="6096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Planejamento a longo prazo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8B89064-95CE-79A9-A1BC-DA50306DD7F5}"/>
              </a:ext>
            </a:extLst>
          </p:cNvPr>
          <p:cNvSpPr txBox="1"/>
          <p:nvPr/>
        </p:nvSpPr>
        <p:spPr>
          <a:xfrm>
            <a:off x="973974" y="4309248"/>
            <a:ext cx="6096000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Captação de recursos: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48D376-9113-DFDB-34CA-9328BB41F398}"/>
              </a:ext>
            </a:extLst>
          </p:cNvPr>
          <p:cNvSpPr txBox="1"/>
          <p:nvPr/>
        </p:nvSpPr>
        <p:spPr>
          <a:xfrm>
            <a:off x="973974" y="4946014"/>
            <a:ext cx="6096000" cy="53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sz="2800" kern="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Controle de custos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Definindo Objetivos Financeiros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E24CFB-8E2C-C463-6801-6A818F34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449079"/>
            <a:ext cx="10205760" cy="2677102"/>
          </a:xfrm>
        </p:spPr>
        <p:txBody>
          <a:bodyPr/>
          <a:lstStyle/>
          <a:p>
            <a:pPr algn="just"/>
            <a:r>
              <a:rPr lang="pt-BR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Estabelecer metas financeiras claras e alinhadas com a missão do clube é essencial para garantir que os recursos financeiros sejam direcionados de forma eficaz para atingir os objetivos da organização.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6ABD5-A5C3-B31D-D066-88C3CC5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7976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Aqui estão alguns passos para ajudar a alcançar esse alinhamento: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B03EAA-4EE5-0212-9416-954DC11E3C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28000" y="1917154"/>
            <a:ext cx="7571509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altLang="pt-BR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 Compreenda a missão do clube: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4ABDE5-71E7-4F87-0ABB-4C2CD2168B18}"/>
              </a:ext>
            </a:extLst>
          </p:cNvPr>
          <p:cNvSpPr txBox="1"/>
          <p:nvPr/>
        </p:nvSpPr>
        <p:spPr>
          <a:xfrm>
            <a:off x="828000" y="2424826"/>
            <a:ext cx="958715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altLang="pt-BR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2.  Identifique as necessidades e prioridades: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75C76D-7D45-05CA-3876-9305A734A728}"/>
              </a:ext>
            </a:extLst>
          </p:cNvPr>
          <p:cNvSpPr txBox="1"/>
          <p:nvPr/>
        </p:nvSpPr>
        <p:spPr>
          <a:xfrm>
            <a:off x="828000" y="2884200"/>
            <a:ext cx="958715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altLang="pt-BR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3. Defina metas financeiras específicas: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C0639EC-5F37-91E4-44AC-2A2EB6820231}"/>
              </a:ext>
            </a:extLst>
          </p:cNvPr>
          <p:cNvSpPr txBox="1"/>
          <p:nvPr/>
        </p:nvSpPr>
        <p:spPr>
          <a:xfrm>
            <a:off x="828000" y="3410027"/>
            <a:ext cx="958715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altLang="pt-BR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4. Estabeleça prazos: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F930A08-ACF9-F1B3-BC04-0E97B51E62D2}"/>
              </a:ext>
            </a:extLst>
          </p:cNvPr>
          <p:cNvSpPr txBox="1"/>
          <p:nvPr/>
        </p:nvSpPr>
        <p:spPr>
          <a:xfrm>
            <a:off x="828000" y="3916686"/>
            <a:ext cx="958715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altLang="pt-BR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5.  Desenvolva um plano de ação: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AC43FA1-7EDC-497B-65F0-A2797AD23D24}"/>
              </a:ext>
            </a:extLst>
          </p:cNvPr>
          <p:cNvSpPr txBox="1"/>
          <p:nvPr/>
        </p:nvSpPr>
        <p:spPr>
          <a:xfrm>
            <a:off x="828000" y="4423345"/>
            <a:ext cx="958715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altLang="pt-BR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6. Mensure e acompanhe o progresso: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03B3061-0031-4225-C9A3-C047E41ACDED}"/>
              </a:ext>
            </a:extLst>
          </p:cNvPr>
          <p:cNvSpPr txBox="1"/>
          <p:nvPr/>
        </p:nvSpPr>
        <p:spPr>
          <a:xfrm>
            <a:off x="828000" y="4942783"/>
            <a:ext cx="958715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altLang="pt-BR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7. Comunique e envolva os membros: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A6064BF-689B-08FD-F110-8DC593CF3970}"/>
              </a:ext>
            </a:extLst>
          </p:cNvPr>
          <p:cNvSpPr txBox="1"/>
          <p:nvPr/>
        </p:nvSpPr>
        <p:spPr>
          <a:xfrm>
            <a:off x="828000" y="5436663"/>
            <a:ext cx="9587155" cy="519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t-BR" altLang="pt-BR" sz="2800" kern="0" dirty="0">
                <a:latin typeface="Segoe UI" panose="020B0502040204020203" pitchFamily="34" charset="0"/>
                <a:cs typeface="Times New Roman" panose="02020603050405020304" pitchFamily="18" charset="0"/>
              </a:rPr>
              <a:t>8. Seja flexível: </a:t>
            </a:r>
          </a:p>
        </p:txBody>
      </p:sp>
    </p:spTree>
    <p:extLst>
      <p:ext uri="{BB962C8B-B14F-4D97-AF65-F5344CB8AC3E}">
        <p14:creationId xmlns:p14="http://schemas.microsoft.com/office/powerpoint/2010/main" val="7468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18A3F-4720-0FE9-096A-5CAE07FF5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684000"/>
            <a:ext cx="10515600" cy="900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Lembre-se: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90D1E-E5F5-C798-B96C-4F893E0CB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2338243"/>
            <a:ext cx="10187663" cy="2926484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alinhamento das metas financeiras com a missão do clube é um processo contínuo. À medida que a missão evolui e as circunstâncias mudam, é importante revisar e ajustar as metas financeiras para garantir que o clube continue a avançar em direção aos seus objetivos.</a:t>
            </a:r>
            <a:endParaRPr lang="pt-B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1742</Words>
  <Application>Microsoft Office PowerPoint</Application>
  <PresentationFormat>Widescreen</PresentationFormat>
  <Paragraphs>173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Open Sans</vt:lpstr>
      <vt:lpstr>Open Sans Bold</vt:lpstr>
      <vt:lpstr>Segoe UI</vt:lpstr>
      <vt:lpstr>Segoe UI Semibold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Orçamento e Prestação de Contas para os Clubes</vt:lpstr>
      <vt:lpstr>Benefícios:</vt:lpstr>
      <vt:lpstr>Definindo Objetivos Financeiros</vt:lpstr>
      <vt:lpstr>Aqui estão alguns passos para ajudar a alcançar esse alinhamento:</vt:lpstr>
      <vt:lpstr>Lembre-se:</vt:lpstr>
      <vt:lpstr>Receitas</vt:lpstr>
      <vt:lpstr>Apresentação do PowerPoint</vt:lpstr>
      <vt:lpstr>Apresentação do PowerPoint</vt:lpstr>
      <vt:lpstr>Apresentação do PowerPoint</vt:lpstr>
      <vt:lpstr>Despesas</vt:lpstr>
      <vt:lpstr>Passo 1: Identificação das Despesas</vt:lpstr>
      <vt:lpstr>Passo 3: Registro e Aprovação de Despesas</vt:lpstr>
      <vt:lpstr>Passo 5: Relatórios Financeiros</vt:lpstr>
      <vt:lpstr>Apresentação do PowerPoint</vt:lpstr>
      <vt:lpstr>Criando um Orçamento</vt:lpstr>
      <vt:lpstr>Passo 1: Reúna Informações e Documentação</vt:lpstr>
      <vt:lpstr>Passo 2: Identifique as Fontes de Receita</vt:lpstr>
      <vt:lpstr>Passo 3: Identifique e Categorize as Despesas</vt:lpstr>
      <vt:lpstr>Passo 4: Calcule Receitas e Despesas Projetadas</vt:lpstr>
      <vt:lpstr>Passo 6: Revisão e Aprovação</vt:lpstr>
      <vt:lpstr>Apresentação do PowerPoint</vt:lpstr>
      <vt:lpstr>A Importância da Prestação de Contas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Ferramentas de Gestão Financeira</vt:lpstr>
      <vt:lpstr>Dicas Finais</vt:lpstr>
      <vt:lpstr>Apresentação do PowerPoint</vt:lpstr>
      <vt:lpstr>Perguntas e Respostas</vt:lpstr>
      <vt:lpstr>Apresentação do PowerPoint</vt:lpstr>
      <vt:lpstr>Dinâmica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"Elaborando um Orçamento Eficaz para Clubes Recreativos"</dc:title>
  <dc:creator>paulo sérgio</dc:creator>
  <cp:lastModifiedBy>Salatiel</cp:lastModifiedBy>
  <cp:revision>10</cp:revision>
  <dcterms:created xsi:type="dcterms:W3CDTF">2023-09-05T23:35:18Z</dcterms:created>
  <dcterms:modified xsi:type="dcterms:W3CDTF">2025-05-27T13:40:24Z</dcterms:modified>
</cp:coreProperties>
</file>