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305" r:id="rId9"/>
    <p:sldId id="265" r:id="rId10"/>
    <p:sldId id="266" r:id="rId11"/>
    <p:sldId id="267" r:id="rId12"/>
    <p:sldId id="269" r:id="rId13"/>
    <p:sldId id="270" r:id="rId14"/>
    <p:sldId id="272" r:id="rId15"/>
    <p:sldId id="273" r:id="rId16"/>
    <p:sldId id="274" r:id="rId17"/>
    <p:sldId id="275" r:id="rId18"/>
    <p:sldId id="276" r:id="rId19"/>
    <p:sldId id="277" r:id="rId20"/>
    <p:sldId id="278" r:id="rId21"/>
    <p:sldId id="280" r:id="rId22"/>
    <p:sldId id="281" r:id="rId23"/>
    <p:sldId id="285" r:id="rId24"/>
    <p:sldId id="287" r:id="rId25"/>
    <p:sldId id="288" r:id="rId26"/>
    <p:sldId id="289" r:id="rId27"/>
    <p:sldId id="291" r:id="rId28"/>
    <p:sldId id="292" r:id="rId29"/>
    <p:sldId id="293" r:id="rId30"/>
    <p:sldId id="294" r:id="rId31"/>
    <p:sldId id="298" r:id="rId32"/>
    <p:sldId id="299" r:id="rId33"/>
    <p:sldId id="300" r:id="rId34"/>
    <p:sldId id="302" r:id="rId35"/>
    <p:sldId id="304" r:id="rId36"/>
  </p:sldIdLst>
  <p:sldSz cx="18288000" cy="10287000"/>
  <p:notesSz cx="6858000" cy="9144000"/>
  <p:embeddedFontLst>
    <p:embeddedFont>
      <p:font typeface="Arial Bold" panose="020B0604020202020204" charset="0"/>
      <p:regular r:id="rId37"/>
    </p:embeddedFont>
    <p:embeddedFont>
      <p:font typeface="Poppins" panose="00000500000000000000" pitchFamily="2" charset="0"/>
      <p:regular r:id="rId38"/>
      <p:bold r:id="rId39"/>
    </p:embeddedFont>
    <p:embeddedFont>
      <p:font typeface="Poppins Bold" panose="00000800000000000000" charset="0"/>
      <p:regular r:id="rId40"/>
    </p:embeddedFont>
    <p:embeddedFont>
      <p:font typeface="Poppins Bold Italics" panose="020B0604020202020204" charset="0"/>
      <p:regular r:id="rId41"/>
    </p:embeddedFont>
    <p:embeddedFont>
      <p:font typeface="Poppins Italics"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4.png"/><Relationship Id="rId7"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8.png"/><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7.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www.leitecardoso.com.br/" TargetMode="External"/><Relationship Id="rId5" Type="http://schemas.openxmlformats.org/officeDocument/2006/relationships/image" Target="../media/image1.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1.png"/><Relationship Id="rId7"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3.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8.png"/><Relationship Id="rId9" Type="http://schemas.openxmlformats.org/officeDocument/2006/relationships/image" Target="../media/image26.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6.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portal.stf.jus.br/processos/detalhe.asp?incidente=6325731"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hyperlink" Target="https://portal.stf.jus.br/processos/detalhe.asp?incidente=615030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202944" y="-4020"/>
            <a:ext cx="6085056" cy="10295039"/>
            <a:chOff x="0" y="0"/>
            <a:chExt cx="8113408" cy="13726719"/>
          </a:xfrm>
        </p:grpSpPr>
        <p:sp>
          <p:nvSpPr>
            <p:cNvPr id="3" name="Freeform 3"/>
            <p:cNvSpPr/>
            <p:nvPr/>
          </p:nvSpPr>
          <p:spPr>
            <a:xfrm>
              <a:off x="0" y="0"/>
              <a:ext cx="8113395" cy="13726668"/>
            </a:xfrm>
            <a:custGeom>
              <a:avLst/>
              <a:gdLst/>
              <a:ahLst/>
              <a:cxnLst/>
              <a:rect l="l" t="t" r="r" b="b"/>
              <a:pathLst>
                <a:path w="8113395" h="13726668">
                  <a:moveTo>
                    <a:pt x="0" y="0"/>
                  </a:moveTo>
                  <a:lnTo>
                    <a:pt x="8113395" y="0"/>
                  </a:lnTo>
                  <a:lnTo>
                    <a:pt x="8113395" y="13726668"/>
                  </a:lnTo>
                  <a:lnTo>
                    <a:pt x="0" y="13726668"/>
                  </a:lnTo>
                  <a:close/>
                </a:path>
              </a:pathLst>
            </a:custGeom>
            <a:solidFill>
              <a:srgbClr val="A23251"/>
            </a:solidFill>
          </p:spPr>
        </p:sp>
      </p:grpSp>
      <p:grpSp>
        <p:nvGrpSpPr>
          <p:cNvPr id="4" name="Group 4"/>
          <p:cNvGrpSpPr/>
          <p:nvPr/>
        </p:nvGrpSpPr>
        <p:grpSpPr>
          <a:xfrm>
            <a:off x="960872" y="2294946"/>
            <a:ext cx="12628588" cy="549069"/>
            <a:chOff x="0" y="0"/>
            <a:chExt cx="16838117" cy="732092"/>
          </a:xfrm>
        </p:grpSpPr>
        <p:sp>
          <p:nvSpPr>
            <p:cNvPr id="5" name="Freeform 5"/>
            <p:cNvSpPr/>
            <p:nvPr/>
          </p:nvSpPr>
          <p:spPr>
            <a:xfrm>
              <a:off x="0" y="0"/>
              <a:ext cx="16838115" cy="732092"/>
            </a:xfrm>
            <a:custGeom>
              <a:avLst/>
              <a:gdLst/>
              <a:ahLst/>
              <a:cxnLst/>
              <a:rect l="l" t="t" r="r" b="b"/>
              <a:pathLst>
                <a:path w="16838115" h="732092">
                  <a:moveTo>
                    <a:pt x="0" y="0"/>
                  </a:moveTo>
                  <a:lnTo>
                    <a:pt x="16838115" y="0"/>
                  </a:lnTo>
                  <a:lnTo>
                    <a:pt x="16838115" y="732092"/>
                  </a:lnTo>
                  <a:lnTo>
                    <a:pt x="0" y="732092"/>
                  </a:lnTo>
                  <a:close/>
                </a:path>
              </a:pathLst>
            </a:custGeom>
            <a:blipFill>
              <a:blip r:embed="rId2">
                <a:alphaModFix amt="0"/>
              </a:blip>
              <a:stretch>
                <a:fillRect t="-398155" b="-398155"/>
              </a:stretch>
            </a:blipFill>
          </p:spPr>
        </p:sp>
        <p:sp>
          <p:nvSpPr>
            <p:cNvPr id="6" name="TextBox 6"/>
            <p:cNvSpPr txBox="1"/>
            <p:nvPr/>
          </p:nvSpPr>
          <p:spPr>
            <a:xfrm>
              <a:off x="0" y="-19050"/>
              <a:ext cx="16838117" cy="751142"/>
            </a:xfrm>
            <a:prstGeom prst="rect">
              <a:avLst/>
            </a:prstGeom>
          </p:spPr>
          <p:txBody>
            <a:bodyPr lIns="0" tIns="0" rIns="0" bIns="0" rtlCol="0" anchor="ctr"/>
            <a:lstStyle/>
            <a:p>
              <a:pPr algn="l">
                <a:lnSpc>
                  <a:spcPts val="2341"/>
                </a:lnSpc>
              </a:pPr>
              <a:r>
                <a:rPr lang="en-US" sz="1951" b="1" spc="300">
                  <a:solidFill>
                    <a:srgbClr val="000000"/>
                  </a:solidFill>
                  <a:latin typeface="Poppins Bold"/>
                  <a:ea typeface="Poppins Bold"/>
                  <a:cs typeface="Poppins Bold"/>
                  <a:sym typeface="Poppins Bold"/>
                </a:rPr>
                <a:t>CAMPANHA DE PREVENÇÃO E COMBATE AO ASSÉDIO</a:t>
              </a:r>
            </a:p>
          </p:txBody>
        </p:sp>
      </p:grpSp>
      <p:grpSp>
        <p:nvGrpSpPr>
          <p:cNvPr id="7" name="Group 7"/>
          <p:cNvGrpSpPr/>
          <p:nvPr/>
        </p:nvGrpSpPr>
        <p:grpSpPr>
          <a:xfrm>
            <a:off x="960872" y="2813590"/>
            <a:ext cx="11079470" cy="2565847"/>
            <a:chOff x="0" y="0"/>
            <a:chExt cx="14772626" cy="3421129"/>
          </a:xfrm>
        </p:grpSpPr>
        <p:sp>
          <p:nvSpPr>
            <p:cNvPr id="8" name="Freeform 8"/>
            <p:cNvSpPr/>
            <p:nvPr/>
          </p:nvSpPr>
          <p:spPr>
            <a:xfrm>
              <a:off x="0" y="0"/>
              <a:ext cx="14772621" cy="3421134"/>
            </a:xfrm>
            <a:custGeom>
              <a:avLst/>
              <a:gdLst/>
              <a:ahLst/>
              <a:cxnLst/>
              <a:rect l="l" t="t" r="r" b="b"/>
              <a:pathLst>
                <a:path w="14772621" h="3421134">
                  <a:moveTo>
                    <a:pt x="0" y="0"/>
                  </a:moveTo>
                  <a:lnTo>
                    <a:pt x="14772621" y="0"/>
                  </a:lnTo>
                  <a:lnTo>
                    <a:pt x="14772621" y="3421134"/>
                  </a:lnTo>
                  <a:lnTo>
                    <a:pt x="0" y="3421134"/>
                  </a:lnTo>
                  <a:close/>
                </a:path>
              </a:pathLst>
            </a:custGeom>
            <a:blipFill>
              <a:blip r:embed="rId2">
                <a:alphaModFix amt="0"/>
              </a:blip>
              <a:stretch>
                <a:fillRect t="-45216" r="-7787" b="-36162"/>
              </a:stretch>
            </a:blipFill>
          </p:spPr>
        </p:sp>
        <p:sp>
          <p:nvSpPr>
            <p:cNvPr id="9" name="TextBox 9"/>
            <p:cNvSpPr txBox="1"/>
            <p:nvPr/>
          </p:nvSpPr>
          <p:spPr>
            <a:xfrm>
              <a:off x="0" y="-9525"/>
              <a:ext cx="14772626" cy="3430654"/>
            </a:xfrm>
            <a:prstGeom prst="rect">
              <a:avLst/>
            </a:prstGeom>
          </p:spPr>
          <p:txBody>
            <a:bodyPr lIns="0" tIns="0" rIns="0" bIns="0" rtlCol="0" anchor="ctr"/>
            <a:lstStyle/>
            <a:p>
              <a:pPr algn="l">
                <a:lnSpc>
                  <a:spcPts val="6755"/>
                </a:lnSpc>
              </a:pPr>
              <a:r>
                <a:rPr lang="en-US" sz="6004" b="1">
                  <a:solidFill>
                    <a:srgbClr val="A23251"/>
                  </a:solidFill>
                  <a:latin typeface="Poppins Bold"/>
                  <a:ea typeface="Poppins Bold"/>
                  <a:cs typeface="Poppins Bold"/>
                  <a:sym typeface="Poppins Bold"/>
                </a:rPr>
                <a:t>Assédio Não Tem Espaço</a:t>
              </a:r>
            </a:p>
            <a:p>
              <a:pPr algn="l">
                <a:lnSpc>
                  <a:spcPts val="6755"/>
                </a:lnSpc>
              </a:pPr>
              <a:r>
                <a:rPr lang="en-US" sz="6004" b="1">
                  <a:solidFill>
                    <a:srgbClr val="A23251"/>
                  </a:solidFill>
                  <a:latin typeface="Poppins Bold"/>
                  <a:ea typeface="Poppins Bold"/>
                  <a:cs typeface="Poppins Bold"/>
                  <a:sym typeface="Poppins Bold"/>
                </a:rPr>
                <a:t>nos Nossos Clubes</a:t>
              </a:r>
            </a:p>
          </p:txBody>
        </p:sp>
      </p:grpSp>
      <p:grpSp>
        <p:nvGrpSpPr>
          <p:cNvPr id="10" name="Group 10"/>
          <p:cNvGrpSpPr/>
          <p:nvPr/>
        </p:nvGrpSpPr>
        <p:grpSpPr>
          <a:xfrm>
            <a:off x="960872" y="5246191"/>
            <a:ext cx="10478869" cy="1054663"/>
            <a:chOff x="0" y="0"/>
            <a:chExt cx="13971826" cy="1406217"/>
          </a:xfrm>
        </p:grpSpPr>
        <p:sp>
          <p:nvSpPr>
            <p:cNvPr id="11" name="Freeform 11"/>
            <p:cNvSpPr/>
            <p:nvPr/>
          </p:nvSpPr>
          <p:spPr>
            <a:xfrm>
              <a:off x="0" y="0"/>
              <a:ext cx="13971823" cy="1406223"/>
            </a:xfrm>
            <a:custGeom>
              <a:avLst/>
              <a:gdLst/>
              <a:ahLst/>
              <a:cxnLst/>
              <a:rect l="l" t="t" r="r" b="b"/>
              <a:pathLst>
                <a:path w="13971823" h="1406223">
                  <a:moveTo>
                    <a:pt x="0" y="0"/>
                  </a:moveTo>
                  <a:lnTo>
                    <a:pt x="13971823" y="0"/>
                  </a:lnTo>
                  <a:lnTo>
                    <a:pt x="13971823" y="1406223"/>
                  </a:lnTo>
                  <a:lnTo>
                    <a:pt x="0" y="1406223"/>
                  </a:lnTo>
                  <a:close/>
                </a:path>
              </a:pathLst>
            </a:custGeom>
            <a:blipFill>
              <a:blip r:embed="rId2">
                <a:alphaModFix amt="0"/>
              </a:blip>
              <a:stretch>
                <a:fillRect t="-164218" r="-10035" b="-161832"/>
              </a:stretch>
            </a:blipFill>
          </p:spPr>
        </p:sp>
        <p:sp>
          <p:nvSpPr>
            <p:cNvPr id="12" name="TextBox 12"/>
            <p:cNvSpPr txBox="1"/>
            <p:nvPr/>
          </p:nvSpPr>
          <p:spPr>
            <a:xfrm>
              <a:off x="0" y="-57150"/>
              <a:ext cx="13971826" cy="1463367"/>
            </a:xfrm>
            <a:prstGeom prst="rect">
              <a:avLst/>
            </a:prstGeom>
          </p:spPr>
          <p:txBody>
            <a:bodyPr lIns="0" tIns="0" rIns="0" bIns="0" rtlCol="0" anchor="ctr"/>
            <a:lstStyle/>
            <a:p>
              <a:pPr algn="l">
                <a:lnSpc>
                  <a:spcPts val="3302"/>
                </a:lnSpc>
              </a:pPr>
              <a:r>
                <a:rPr lang="en-US" sz="2551" i="1">
                  <a:solidFill>
                    <a:srgbClr val="000000"/>
                  </a:solidFill>
                  <a:latin typeface="Poppins Italics"/>
                  <a:ea typeface="Poppins Italics"/>
                  <a:cs typeface="Poppins Italics"/>
                  <a:sym typeface="Poppins Italics"/>
                </a:rPr>
                <a:t>Programa de conscientização, orientação e enfrentamento ao assédio no ambiente clubístico e esportivo</a:t>
              </a:r>
            </a:p>
          </p:txBody>
        </p:sp>
      </p:grpSp>
      <p:grpSp>
        <p:nvGrpSpPr>
          <p:cNvPr id="13" name="Group 13"/>
          <p:cNvGrpSpPr/>
          <p:nvPr/>
        </p:nvGrpSpPr>
        <p:grpSpPr>
          <a:xfrm>
            <a:off x="14481696" y="4323921"/>
            <a:ext cx="1853108" cy="1853108"/>
            <a:chOff x="0" y="0"/>
            <a:chExt cx="2470810" cy="2470810"/>
          </a:xfrm>
        </p:grpSpPr>
        <p:sp>
          <p:nvSpPr>
            <p:cNvPr id="14" name="Freeform 14" descr="icons/usershield_white.png"/>
            <p:cNvSpPr/>
            <p:nvPr/>
          </p:nvSpPr>
          <p:spPr>
            <a:xfrm>
              <a:off x="0" y="0"/>
              <a:ext cx="2470785" cy="2470785"/>
            </a:xfrm>
            <a:custGeom>
              <a:avLst/>
              <a:gdLst/>
              <a:ahLst/>
              <a:cxnLst/>
              <a:rect l="l" t="t" r="r" b="b"/>
              <a:pathLst>
                <a:path w="2470785" h="2470785">
                  <a:moveTo>
                    <a:pt x="0" y="0"/>
                  </a:moveTo>
                  <a:lnTo>
                    <a:pt x="2470785" y="0"/>
                  </a:lnTo>
                  <a:lnTo>
                    <a:pt x="2470785" y="2470785"/>
                  </a:lnTo>
                  <a:lnTo>
                    <a:pt x="0" y="2470785"/>
                  </a:lnTo>
                  <a:lnTo>
                    <a:pt x="0" y="0"/>
                  </a:lnTo>
                  <a:close/>
                </a:path>
              </a:pathLst>
            </a:custGeom>
            <a:blipFill>
              <a:blip r:embed="rId3"/>
              <a:stretch>
                <a:fillRect r="-1" b="-1"/>
              </a:stretch>
            </a:blipFill>
          </p:spPr>
        </p:sp>
      </p:grpSp>
      <p:grpSp>
        <p:nvGrpSpPr>
          <p:cNvPr id="15" name="Group 15"/>
          <p:cNvGrpSpPr/>
          <p:nvPr/>
        </p:nvGrpSpPr>
        <p:grpSpPr>
          <a:xfrm>
            <a:off x="960872" y="8510240"/>
            <a:ext cx="3865139" cy="1003697"/>
            <a:chOff x="0" y="0"/>
            <a:chExt cx="5307673" cy="1378293"/>
          </a:xfrm>
        </p:grpSpPr>
        <p:sp>
          <p:nvSpPr>
            <p:cNvPr id="16" name="Freeform 16"/>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4"/>
              <a:stretch>
                <a:fillRect t="-10477" b="-10477"/>
              </a:stretch>
            </a:blipFill>
          </p:spPr>
        </p:sp>
      </p:grpSp>
      <p:sp>
        <p:nvSpPr>
          <p:cNvPr id="17" name="Freeform 17"/>
          <p:cNvSpPr/>
          <p:nvPr/>
        </p:nvSpPr>
        <p:spPr>
          <a:xfrm>
            <a:off x="6200307" y="8072975"/>
            <a:ext cx="4959243" cy="1878226"/>
          </a:xfrm>
          <a:custGeom>
            <a:avLst/>
            <a:gdLst/>
            <a:ahLst/>
            <a:cxnLst/>
            <a:rect l="l" t="t" r="r" b="b"/>
            <a:pathLst>
              <a:path w="4959243" h="1878226">
                <a:moveTo>
                  <a:pt x="0" y="0"/>
                </a:moveTo>
                <a:lnTo>
                  <a:pt x="4959243" y="0"/>
                </a:lnTo>
                <a:lnTo>
                  <a:pt x="4959243" y="1878226"/>
                </a:lnTo>
                <a:lnTo>
                  <a:pt x="0" y="1878226"/>
                </a:lnTo>
                <a:lnTo>
                  <a:pt x="0" y="0"/>
                </a:lnTo>
                <a:close/>
              </a:path>
            </a:pathLst>
          </a:custGeom>
          <a:blipFill>
            <a:blip r:embed="rId5"/>
            <a:stretch>
              <a:fillRect t="-55427" b="-48601"/>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COMO OS TRIBUNAIS ENTENDEM</a:t>
              </a:r>
            </a:p>
          </p:txBody>
        </p:sp>
      </p:grpSp>
      <p:grpSp>
        <p:nvGrpSpPr>
          <p:cNvPr id="5" name="Group 5"/>
          <p:cNvGrpSpPr/>
          <p:nvPr/>
        </p:nvGrpSpPr>
        <p:grpSpPr>
          <a:xfrm>
            <a:off x="960872" y="112558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dirty="0" err="1">
                  <a:solidFill>
                    <a:srgbClr val="1C1C1C"/>
                  </a:solidFill>
                  <a:latin typeface="Poppins Bold"/>
                  <a:ea typeface="Poppins Bold"/>
                  <a:cs typeface="Poppins Bold"/>
                  <a:sym typeface="Poppins Bold"/>
                </a:rPr>
                <a:t>Agressão</a:t>
              </a:r>
              <a:r>
                <a:rPr lang="en-US" sz="4503" b="1" dirty="0">
                  <a:solidFill>
                    <a:srgbClr val="1C1C1C"/>
                  </a:solidFill>
                  <a:latin typeface="Poppins Bold"/>
                  <a:ea typeface="Poppins Bold"/>
                  <a:cs typeface="Poppins Bold"/>
                  <a:sym typeface="Poppins Bold"/>
                </a:rPr>
                <a:t> </a:t>
              </a:r>
              <a:r>
                <a:rPr lang="en-US" sz="4503" b="1" dirty="0" err="1">
                  <a:solidFill>
                    <a:srgbClr val="1C1C1C"/>
                  </a:solidFill>
                  <a:latin typeface="Poppins Bold"/>
                  <a:ea typeface="Poppins Bold"/>
                  <a:cs typeface="Poppins Bold"/>
                  <a:sym typeface="Poppins Bold"/>
                </a:rPr>
                <a:t>física</a:t>
              </a:r>
              <a:r>
                <a:rPr lang="en-US" sz="4503" b="1" dirty="0">
                  <a:solidFill>
                    <a:srgbClr val="1C1C1C"/>
                  </a:solidFill>
                  <a:latin typeface="Poppins Bold"/>
                  <a:ea typeface="Poppins Bold"/>
                  <a:cs typeface="Poppins Bold"/>
                  <a:sym typeface="Poppins Bold"/>
                </a:rPr>
                <a:t> e verbal— </a:t>
              </a:r>
              <a:r>
                <a:rPr lang="en-US" sz="4503" b="1" dirty="0" err="1">
                  <a:solidFill>
                    <a:srgbClr val="1C1C1C"/>
                  </a:solidFill>
                  <a:latin typeface="Poppins Bold"/>
                  <a:ea typeface="Poppins Bold"/>
                  <a:cs typeface="Poppins Bold"/>
                  <a:sym typeface="Poppins Bold"/>
                </a:rPr>
                <a:t>árbitro</a:t>
              </a:r>
              <a:r>
                <a:rPr lang="en-US" sz="4503" b="1" dirty="0">
                  <a:solidFill>
                    <a:srgbClr val="1C1C1C"/>
                  </a:solidFill>
                  <a:latin typeface="Poppins Bold"/>
                  <a:ea typeface="Poppins Bold"/>
                  <a:cs typeface="Poppins Bold"/>
                  <a:sym typeface="Poppins Bold"/>
                </a:rPr>
                <a:t>  e </a:t>
              </a:r>
              <a:r>
                <a:rPr lang="en-US" sz="4503" b="1" dirty="0" err="1">
                  <a:solidFill>
                    <a:srgbClr val="1C1C1C"/>
                  </a:solidFill>
                  <a:latin typeface="Poppins Bold"/>
                  <a:ea typeface="Poppins Bold"/>
                  <a:cs typeface="Poppins Bold"/>
                  <a:sym typeface="Poppins Bold"/>
                </a:rPr>
                <a:t>funcionários</a:t>
              </a:r>
              <a:endParaRPr lang="en-US" sz="4503" b="1" dirty="0">
                <a:solidFill>
                  <a:srgbClr val="1C1C1C"/>
                </a:solidFill>
                <a:latin typeface="Poppins Bold"/>
                <a:ea typeface="Poppins Bold"/>
                <a:cs typeface="Poppins Bold"/>
                <a:sym typeface="Poppins Bold"/>
              </a:endParaRPr>
            </a:p>
          </p:txBody>
        </p:sp>
      </p:grpSp>
      <p:grpSp>
        <p:nvGrpSpPr>
          <p:cNvPr id="8" name="Group 8"/>
          <p:cNvGrpSpPr/>
          <p:nvPr/>
        </p:nvGrpSpPr>
        <p:grpSpPr>
          <a:xfrm>
            <a:off x="960872" y="2247242"/>
            <a:ext cx="16334804" cy="6489112"/>
            <a:chOff x="0" y="0"/>
            <a:chExt cx="21779738" cy="8652150"/>
          </a:xfrm>
        </p:grpSpPr>
        <p:sp>
          <p:nvSpPr>
            <p:cNvPr id="9" name="Freeform 9"/>
            <p:cNvSpPr/>
            <p:nvPr/>
          </p:nvSpPr>
          <p:spPr>
            <a:xfrm>
              <a:off x="0" y="0"/>
              <a:ext cx="21779739" cy="8652149"/>
            </a:xfrm>
            <a:custGeom>
              <a:avLst/>
              <a:gdLst/>
              <a:ahLst/>
              <a:cxnLst/>
              <a:rect l="l" t="t" r="r" b="b"/>
              <a:pathLst>
                <a:path w="21779739" h="8652149">
                  <a:moveTo>
                    <a:pt x="0" y="194995"/>
                  </a:moveTo>
                  <a:cubicBezTo>
                    <a:pt x="0" y="87266"/>
                    <a:pt x="65532" y="0"/>
                    <a:pt x="146431" y="0"/>
                  </a:cubicBezTo>
                  <a:lnTo>
                    <a:pt x="21633307" y="0"/>
                  </a:lnTo>
                  <a:cubicBezTo>
                    <a:pt x="21714206" y="0"/>
                    <a:pt x="21779739" y="87266"/>
                    <a:pt x="21779739" y="194995"/>
                  </a:cubicBezTo>
                  <a:lnTo>
                    <a:pt x="21779739" y="8457155"/>
                  </a:lnTo>
                  <a:cubicBezTo>
                    <a:pt x="21779739" y="8564884"/>
                    <a:pt x="21714206" y="8652149"/>
                    <a:pt x="21633307" y="8652149"/>
                  </a:cubicBezTo>
                  <a:lnTo>
                    <a:pt x="146431" y="8652149"/>
                  </a:lnTo>
                  <a:cubicBezTo>
                    <a:pt x="65532" y="8652149"/>
                    <a:pt x="0" y="8564884"/>
                    <a:pt x="0" y="8457155"/>
                  </a:cubicBezTo>
                  <a:close/>
                </a:path>
              </a:pathLst>
            </a:custGeom>
            <a:solidFill>
              <a:srgbClr val="F7F4F1"/>
            </a:solidFill>
          </p:spPr>
        </p:sp>
      </p:grpSp>
      <p:grpSp>
        <p:nvGrpSpPr>
          <p:cNvPr id="10" name="Group 10"/>
          <p:cNvGrpSpPr/>
          <p:nvPr/>
        </p:nvGrpSpPr>
        <p:grpSpPr>
          <a:xfrm>
            <a:off x="928849" y="2247242"/>
            <a:ext cx="163667" cy="6455809"/>
            <a:chOff x="0" y="0"/>
            <a:chExt cx="164719" cy="6497320"/>
          </a:xfrm>
        </p:grpSpPr>
        <p:sp>
          <p:nvSpPr>
            <p:cNvPr id="11" name="Freeform 11"/>
            <p:cNvSpPr/>
            <p:nvPr/>
          </p:nvSpPr>
          <p:spPr>
            <a:xfrm>
              <a:off x="0" y="0"/>
              <a:ext cx="164719" cy="6497320"/>
            </a:xfrm>
            <a:custGeom>
              <a:avLst/>
              <a:gdLst/>
              <a:ahLst/>
              <a:cxnLst/>
              <a:rect l="l" t="t" r="r" b="b"/>
              <a:pathLst>
                <a:path w="164719" h="6497320">
                  <a:moveTo>
                    <a:pt x="0" y="0"/>
                  </a:moveTo>
                  <a:lnTo>
                    <a:pt x="164719" y="0"/>
                  </a:lnTo>
                  <a:lnTo>
                    <a:pt x="164719" y="6497320"/>
                  </a:lnTo>
                  <a:lnTo>
                    <a:pt x="0" y="6497320"/>
                  </a:lnTo>
                  <a:close/>
                </a:path>
              </a:pathLst>
            </a:custGeom>
            <a:solidFill>
              <a:srgbClr val="A23251"/>
            </a:solidFill>
          </p:spPr>
        </p:sp>
      </p:grpSp>
      <p:grpSp>
        <p:nvGrpSpPr>
          <p:cNvPr id="12" name="Group 12"/>
          <p:cNvGrpSpPr/>
          <p:nvPr/>
        </p:nvGrpSpPr>
        <p:grpSpPr>
          <a:xfrm>
            <a:off x="1509941" y="2404920"/>
            <a:ext cx="754971" cy="754971"/>
            <a:chOff x="0" y="0"/>
            <a:chExt cx="1006627" cy="1006627"/>
          </a:xfrm>
        </p:grpSpPr>
        <p:sp>
          <p:nvSpPr>
            <p:cNvPr id="13" name="Freeform 13"/>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4" name="Group 14"/>
          <p:cNvGrpSpPr/>
          <p:nvPr/>
        </p:nvGrpSpPr>
        <p:grpSpPr>
          <a:xfrm>
            <a:off x="1691135" y="2586114"/>
            <a:ext cx="392582" cy="392582"/>
            <a:chOff x="0" y="0"/>
            <a:chExt cx="523443" cy="523443"/>
          </a:xfrm>
        </p:grpSpPr>
        <p:sp>
          <p:nvSpPr>
            <p:cNvPr id="15" name="Freeform 15"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6" name="Group 16"/>
          <p:cNvGrpSpPr/>
          <p:nvPr/>
        </p:nvGrpSpPr>
        <p:grpSpPr>
          <a:xfrm>
            <a:off x="2449775" y="2586114"/>
            <a:ext cx="8236039" cy="549069"/>
            <a:chOff x="0" y="0"/>
            <a:chExt cx="10981385" cy="732092"/>
          </a:xfrm>
        </p:grpSpPr>
        <p:sp>
          <p:nvSpPr>
            <p:cNvPr id="17" name="Freeform 17"/>
            <p:cNvSpPr/>
            <p:nvPr/>
          </p:nvSpPr>
          <p:spPr>
            <a:xfrm>
              <a:off x="0" y="0"/>
              <a:ext cx="10981379" cy="732092"/>
            </a:xfrm>
            <a:custGeom>
              <a:avLst/>
              <a:gdLst/>
              <a:ahLst/>
              <a:cxnLst/>
              <a:rect l="l" t="t" r="r" b="b"/>
              <a:pathLst>
                <a:path w="10981379" h="732092">
                  <a:moveTo>
                    <a:pt x="0" y="0"/>
                  </a:moveTo>
                  <a:lnTo>
                    <a:pt x="10981379" y="0"/>
                  </a:lnTo>
                  <a:lnTo>
                    <a:pt x="10981379" y="732092"/>
                  </a:lnTo>
                  <a:lnTo>
                    <a:pt x="0" y="732092"/>
                  </a:lnTo>
                  <a:close/>
                </a:path>
              </a:pathLst>
            </a:custGeom>
            <a:blipFill>
              <a:blip r:embed="rId2">
                <a:alphaModFix amt="0"/>
              </a:blip>
              <a:stretch>
                <a:fillRect t="-242275" b="-242275"/>
              </a:stretch>
            </a:blipFill>
          </p:spPr>
        </p:sp>
        <p:sp>
          <p:nvSpPr>
            <p:cNvPr id="18" name="TextBox 18"/>
            <p:cNvSpPr txBox="1"/>
            <p:nvPr/>
          </p:nvSpPr>
          <p:spPr>
            <a:xfrm>
              <a:off x="0" y="-19050"/>
              <a:ext cx="10981385" cy="751142"/>
            </a:xfrm>
            <a:prstGeom prst="rect">
              <a:avLst/>
            </a:prstGeom>
          </p:spPr>
          <p:txBody>
            <a:bodyPr lIns="0" tIns="0" rIns="0" bIns="0" rtlCol="0" anchor="ctr"/>
            <a:lstStyle/>
            <a:p>
              <a:pPr algn="l">
                <a:lnSpc>
                  <a:spcPts val="2251"/>
                </a:lnSpc>
              </a:pPr>
              <a:r>
                <a:rPr lang="en-US" sz="1876" b="1" spc="225">
                  <a:solidFill>
                    <a:srgbClr val="A23251"/>
                  </a:solidFill>
                  <a:latin typeface="Poppins Bold"/>
                  <a:ea typeface="Poppins Bold"/>
                  <a:cs typeface="Poppins Bold"/>
                  <a:sym typeface="Poppins Bold"/>
                </a:rPr>
                <a:t>EMENTA · DANO MORAL</a:t>
              </a:r>
            </a:p>
          </p:txBody>
        </p:sp>
      </p:grpSp>
      <p:grpSp>
        <p:nvGrpSpPr>
          <p:cNvPr id="19" name="Group 19"/>
          <p:cNvGrpSpPr/>
          <p:nvPr/>
        </p:nvGrpSpPr>
        <p:grpSpPr>
          <a:xfrm>
            <a:off x="1525667" y="3328055"/>
            <a:ext cx="15404974" cy="4532540"/>
            <a:chOff x="0" y="0"/>
            <a:chExt cx="20539965" cy="6043387"/>
          </a:xfrm>
        </p:grpSpPr>
        <p:sp>
          <p:nvSpPr>
            <p:cNvPr id="20" name="Freeform 20"/>
            <p:cNvSpPr/>
            <p:nvPr/>
          </p:nvSpPr>
          <p:spPr>
            <a:xfrm>
              <a:off x="0" y="0"/>
              <a:ext cx="20539962" cy="6043379"/>
            </a:xfrm>
            <a:custGeom>
              <a:avLst/>
              <a:gdLst/>
              <a:ahLst/>
              <a:cxnLst/>
              <a:rect l="l" t="t" r="r" b="b"/>
              <a:pathLst>
                <a:path w="20539962" h="6043379">
                  <a:moveTo>
                    <a:pt x="0" y="0"/>
                  </a:moveTo>
                  <a:lnTo>
                    <a:pt x="20539962" y="0"/>
                  </a:lnTo>
                  <a:lnTo>
                    <a:pt x="20539962" y="6043379"/>
                  </a:lnTo>
                  <a:lnTo>
                    <a:pt x="0" y="6043379"/>
                  </a:lnTo>
                  <a:close/>
                </a:path>
              </a:pathLst>
            </a:custGeom>
            <a:blipFill>
              <a:blip r:embed="rId2">
                <a:alphaModFix amt="0"/>
              </a:blip>
              <a:stretch>
                <a:fillRect t="-29916" r="1092" b="-1086"/>
              </a:stretch>
            </a:blipFill>
          </p:spPr>
        </p:sp>
        <p:sp>
          <p:nvSpPr>
            <p:cNvPr id="21" name="TextBox 21"/>
            <p:cNvSpPr txBox="1"/>
            <p:nvPr/>
          </p:nvSpPr>
          <p:spPr>
            <a:xfrm>
              <a:off x="0" y="-47625"/>
              <a:ext cx="20539965" cy="6091012"/>
            </a:xfrm>
            <a:prstGeom prst="rect">
              <a:avLst/>
            </a:prstGeom>
          </p:spPr>
          <p:txBody>
            <a:bodyPr lIns="0" tIns="0" rIns="0" bIns="0" rtlCol="0" anchor="ctr"/>
            <a:lstStyle/>
            <a:p>
              <a:pPr algn="just">
                <a:lnSpc>
                  <a:spcPts val="2492"/>
                </a:lnSpc>
              </a:pPr>
              <a:r>
                <a:rPr lang="en-US" sz="1800" dirty="0">
                  <a:solidFill>
                    <a:srgbClr val="1C1C1C"/>
                  </a:solidFill>
                  <a:latin typeface="Poppins"/>
                  <a:ea typeface="Poppins"/>
                  <a:cs typeface="Poppins"/>
                  <a:sym typeface="Poppins"/>
                </a:rPr>
                <a:t>DIREITO PROCESSUAL CIVIL E CIVIL. AGRAVO INTERNO EM APELAÇÃO CÍVEL. </a:t>
              </a:r>
              <a:r>
                <a:rPr lang="en-US" sz="1800" b="1" dirty="0">
                  <a:solidFill>
                    <a:srgbClr val="1C1C1C"/>
                  </a:solidFill>
                  <a:highlight>
                    <a:srgbClr val="FFFF00"/>
                  </a:highlight>
                  <a:latin typeface="Poppins Bold"/>
                  <a:ea typeface="Poppins Bold"/>
                  <a:cs typeface="Poppins Bold"/>
                  <a:sym typeface="Poppins Bold"/>
                </a:rPr>
                <a:t>AÇÃO DE INDENIZAÇÃO POR DANOS MORAIS E MATERIAIS </a:t>
              </a:r>
              <a:r>
                <a:rPr lang="en-US" sz="1800" b="1" dirty="0">
                  <a:solidFill>
                    <a:srgbClr val="1C1C1C"/>
                  </a:solidFill>
                  <a:latin typeface="Poppins Bold"/>
                  <a:ea typeface="Poppins Bold"/>
                  <a:cs typeface="Poppins Bold"/>
                  <a:sym typeface="Poppins Bold"/>
                </a:rPr>
                <a:t>C/C LUCROS CESSANTES. </a:t>
              </a:r>
              <a:r>
                <a:rPr lang="en-US" sz="1800" b="1" dirty="0">
                  <a:solidFill>
                    <a:srgbClr val="1C1C1C"/>
                  </a:solidFill>
                  <a:highlight>
                    <a:srgbClr val="FFFF00"/>
                  </a:highlight>
                  <a:latin typeface="Poppins Bold"/>
                  <a:ea typeface="Poppins Bold"/>
                  <a:cs typeface="Poppins Bold"/>
                  <a:sym typeface="Poppins Bold"/>
                </a:rPr>
                <a:t>AGRESSÃO FÍSICA E VERBAL CONTRA ÁRBITRO EM PARTIDA DE FUTEBOL </a:t>
              </a:r>
              <a:r>
                <a:rPr lang="en-US" sz="1800" b="1" dirty="0">
                  <a:solidFill>
                    <a:srgbClr val="1C1C1C"/>
                  </a:solidFill>
                  <a:latin typeface="Poppins Bold"/>
                  <a:ea typeface="Poppins Bold"/>
                  <a:cs typeface="Poppins Bold"/>
                  <a:sym typeface="Poppins Bold"/>
                </a:rPr>
                <a:t>. RESPONSABILIDADE CIVIL OBJETIVA. REPARAÇÃO DEVIDA. </a:t>
              </a:r>
              <a:r>
                <a:rPr lang="en-US" sz="1800" dirty="0">
                  <a:solidFill>
                    <a:srgbClr val="1C1C1C"/>
                  </a:solidFill>
                  <a:latin typeface="Poppins"/>
                  <a:ea typeface="Poppins"/>
                  <a:cs typeface="Poppins"/>
                  <a:sym typeface="Poppins"/>
                </a:rPr>
                <a:t>RECURSO DESPROVIDO. I . CASO EM EXAME </a:t>
              </a:r>
              <a:r>
                <a:rPr lang="en-US" sz="1800" dirty="0" err="1">
                  <a:solidFill>
                    <a:srgbClr val="1C1C1C"/>
                  </a:solidFill>
                  <a:latin typeface="Poppins"/>
                  <a:ea typeface="Poppins"/>
                  <a:cs typeface="Poppins"/>
                  <a:sym typeface="Poppins"/>
                </a:rPr>
                <a:t>Agravo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interno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interposto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por</a:t>
              </a:r>
              <a:r>
                <a:rPr lang="en-US" sz="1800" dirty="0">
                  <a:solidFill>
                    <a:srgbClr val="1C1C1C"/>
                  </a:solidFill>
                  <a:latin typeface="Poppins"/>
                  <a:ea typeface="Poppins"/>
                  <a:cs typeface="Poppins"/>
                  <a:sym typeface="Poppins"/>
                </a:rPr>
                <a:t> PAYSANDU SPORT CLUB contra </a:t>
              </a:r>
              <a:r>
                <a:rPr lang="en-US" sz="1800" dirty="0" err="1">
                  <a:solidFill>
                    <a:srgbClr val="1C1C1C"/>
                  </a:solidFill>
                  <a:latin typeface="Poppins"/>
                  <a:ea typeface="Poppins"/>
                  <a:cs typeface="Poppins"/>
                  <a:sym typeface="Poppins"/>
                </a:rPr>
                <a:t>decisão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monocrática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que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em</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sede</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apelação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reconheceu</a:t>
              </a:r>
              <a:r>
                <a:rPr lang="en-US" sz="1800" dirty="0">
                  <a:solidFill>
                    <a:srgbClr val="1C1C1C"/>
                  </a:solidFill>
                  <a:latin typeface="Poppins"/>
                  <a:ea typeface="Poppins"/>
                  <a:cs typeface="Poppins"/>
                  <a:sym typeface="Poppins"/>
                </a:rPr>
                <a:t> a </a:t>
              </a:r>
              <a:r>
                <a:rPr lang="en-US" sz="1800" dirty="0" err="1">
                  <a:solidFill>
                    <a:srgbClr val="1C1C1C"/>
                  </a:solidFill>
                  <a:latin typeface="Poppins"/>
                  <a:ea typeface="Poppins"/>
                  <a:cs typeface="Poppins"/>
                  <a:sym typeface="Poppins"/>
                </a:rPr>
                <a:t>responsabilidade</a:t>
              </a:r>
              <a:r>
                <a:rPr lang="en-US" sz="1800" dirty="0">
                  <a:solidFill>
                    <a:srgbClr val="1C1C1C"/>
                  </a:solidFill>
                  <a:latin typeface="Poppins"/>
                  <a:ea typeface="Poppins"/>
                  <a:cs typeface="Poppins"/>
                  <a:sym typeface="Poppins"/>
                </a:rPr>
                <a:t> civil </a:t>
              </a:r>
              <a:r>
                <a:rPr lang="en-US" sz="1800" dirty="0" err="1">
                  <a:solidFill>
                    <a:srgbClr val="1C1C1C"/>
                  </a:solidFill>
                  <a:latin typeface="Poppins"/>
                  <a:ea typeface="Poppins"/>
                  <a:cs typeface="Poppins"/>
                  <a:sym typeface="Poppins"/>
                </a:rPr>
                <a:t>objetiva</a:t>
              </a:r>
              <a:r>
                <a:rPr lang="en-US" sz="1800" dirty="0">
                  <a:solidFill>
                    <a:srgbClr val="1C1C1C"/>
                  </a:solidFill>
                  <a:latin typeface="Poppins"/>
                  <a:ea typeface="Poppins"/>
                  <a:cs typeface="Poppins"/>
                  <a:sym typeface="Poppins"/>
                </a:rPr>
                <a:t> do </a:t>
              </a:r>
              <a:r>
                <a:rPr lang="en-US" sz="1800" dirty="0" err="1">
                  <a:solidFill>
                    <a:srgbClr val="1C1C1C"/>
                  </a:solidFill>
                  <a:latin typeface="Poppins"/>
                  <a:ea typeface="Poppins"/>
                  <a:cs typeface="Poppins"/>
                  <a:sym typeface="Poppins"/>
                </a:rPr>
                <a:t>clube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por</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agressões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físicas</a:t>
              </a:r>
              <a:r>
                <a:rPr lang="en-US" sz="1800" dirty="0">
                  <a:solidFill>
                    <a:srgbClr val="1C1C1C"/>
                  </a:solidFill>
                  <a:latin typeface="Poppins"/>
                  <a:ea typeface="Poppins"/>
                  <a:cs typeface="Poppins"/>
                  <a:sym typeface="Poppins"/>
                </a:rPr>
                <a:t> e </a:t>
              </a:r>
              <a:r>
                <a:rPr lang="en-US" sz="1800" dirty="0" err="1">
                  <a:solidFill>
                    <a:srgbClr val="1C1C1C"/>
                  </a:solidFill>
                  <a:latin typeface="Poppins"/>
                  <a:ea typeface="Poppins"/>
                  <a:cs typeface="Poppins"/>
                  <a:sym typeface="Poppins"/>
                </a:rPr>
                <a:t>verbais</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seus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atletas</a:t>
              </a:r>
              <a:r>
                <a:rPr lang="en-US" sz="1800" dirty="0">
                  <a:solidFill>
                    <a:srgbClr val="1C1C1C"/>
                  </a:solidFill>
                  <a:latin typeface="Poppins"/>
                  <a:ea typeface="Poppins"/>
                  <a:cs typeface="Poppins"/>
                  <a:sym typeface="Poppins"/>
                </a:rPr>
                <a:t> e </a:t>
              </a:r>
              <a:r>
                <a:rPr lang="en-US" sz="1800" dirty="0" err="1">
                  <a:solidFill>
                    <a:srgbClr val="1C1C1C"/>
                  </a:solidFill>
                  <a:latin typeface="Poppins"/>
                  <a:ea typeface="Poppins"/>
                  <a:cs typeface="Poppins"/>
                  <a:sym typeface="Poppins"/>
                </a:rPr>
                <a:t>comissão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técnica</a:t>
              </a:r>
              <a:r>
                <a:rPr lang="en-US" sz="1800" dirty="0">
                  <a:solidFill>
                    <a:srgbClr val="1C1C1C"/>
                  </a:solidFill>
                  <a:latin typeface="Poppins"/>
                  <a:ea typeface="Poppins"/>
                  <a:cs typeface="Poppins"/>
                  <a:sym typeface="Poppins"/>
                </a:rPr>
                <a:t> contra </a:t>
              </a:r>
              <a:r>
                <a:rPr lang="en-US" sz="1800" dirty="0" err="1">
                  <a:solidFill>
                    <a:srgbClr val="1C1C1C"/>
                  </a:solidFill>
                  <a:latin typeface="Poppins"/>
                  <a:ea typeface="Poppins"/>
                  <a:cs typeface="Poppins"/>
                  <a:sym typeface="Poppins"/>
                </a:rPr>
                <a:t>árbitro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durante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partida</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futebol</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fixando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indenização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por</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danos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morais</a:t>
              </a:r>
              <a:r>
                <a:rPr lang="en-US" sz="1800" dirty="0">
                  <a:solidFill>
                    <a:srgbClr val="1C1C1C"/>
                  </a:solidFill>
                  <a:latin typeface="Poppins"/>
                  <a:ea typeface="Poppins"/>
                  <a:cs typeface="Poppins"/>
                  <a:sym typeface="Poppins"/>
                </a:rPr>
                <a:t> e </a:t>
              </a:r>
              <a:r>
                <a:rPr lang="en-US" sz="1800" dirty="0" err="1">
                  <a:solidFill>
                    <a:srgbClr val="1C1C1C"/>
                  </a:solidFill>
                  <a:latin typeface="Poppins"/>
                  <a:ea typeface="Poppins"/>
                  <a:cs typeface="Poppins"/>
                  <a:sym typeface="Poppins"/>
                </a:rPr>
                <a:t>materiais</a:t>
              </a:r>
              <a:r>
                <a:rPr lang="en-US" sz="1800" dirty="0">
                  <a:solidFill>
                    <a:srgbClr val="1C1C1C"/>
                  </a:solidFill>
                  <a:latin typeface="Poppins"/>
                  <a:ea typeface="Poppins"/>
                  <a:cs typeface="Poppins"/>
                  <a:sym typeface="Poppins"/>
                </a:rPr>
                <a:t>. II. QUESTÃO EM DISCUSSÃO 2. As </a:t>
              </a:r>
              <a:r>
                <a:rPr lang="en-US" sz="1800" dirty="0" err="1">
                  <a:solidFill>
                    <a:srgbClr val="1C1C1C"/>
                  </a:solidFill>
                  <a:latin typeface="Poppins"/>
                  <a:ea typeface="Poppins"/>
                  <a:cs typeface="Poppins"/>
                  <a:sym typeface="Poppins"/>
                </a:rPr>
                <a:t>questões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em</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discussão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são</a:t>
              </a:r>
              <a:r>
                <a:rPr lang="en-US" sz="1800" dirty="0">
                  <a:solidFill>
                    <a:srgbClr val="1C1C1C"/>
                  </a:solidFill>
                  <a:latin typeface="Poppins"/>
                  <a:ea typeface="Poppins"/>
                  <a:cs typeface="Poppins"/>
                  <a:sym typeface="Poppins"/>
                </a:rPr>
                <a:t>: </a:t>
              </a:r>
              <a:r>
                <a:rPr lang="en-US" sz="1800" b="1" dirty="0">
                  <a:solidFill>
                    <a:srgbClr val="1C1C1C"/>
                  </a:solidFill>
                  <a:latin typeface="Poppins Bold"/>
                  <a:ea typeface="Poppins Bold"/>
                  <a:cs typeface="Poppins Bold"/>
                  <a:sym typeface="Poppins Bold"/>
                </a:rPr>
                <a:t>(</a:t>
              </a:r>
              <a:r>
                <a:rPr lang="en-US" sz="1800" b="1" dirty="0" err="1">
                  <a:solidFill>
                    <a:srgbClr val="1C1C1C"/>
                  </a:solidFill>
                  <a:latin typeface="Poppins Bold"/>
                  <a:ea typeface="Poppins Bold"/>
                  <a:cs typeface="Poppins Bold"/>
                  <a:sym typeface="Poppins Bold"/>
                </a:rPr>
                <a:t>i</a:t>
              </a:r>
              <a:r>
                <a:rPr lang="en-US" sz="1800" b="1" dirty="0">
                  <a:solidFill>
                    <a:srgbClr val="1C1C1C"/>
                  </a:solidFill>
                  <a:latin typeface="Poppins Bold"/>
                  <a:ea typeface="Poppins Bold"/>
                  <a:cs typeface="Poppins Bold"/>
                  <a:sym typeface="Poppins Bold"/>
                </a:rPr>
                <a:t>) se </a:t>
              </a:r>
              <a:r>
                <a:rPr lang="en-US" sz="1800" b="1" dirty="0" err="1">
                  <a:solidFill>
                    <a:srgbClr val="1C1C1C"/>
                  </a:solidFill>
                  <a:latin typeface="Poppins Bold"/>
                  <a:ea typeface="Poppins Bold"/>
                  <a:cs typeface="Poppins Bold"/>
                  <a:sym typeface="Poppins Bold"/>
                </a:rPr>
                <a:t>há</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responsabilidade</a:t>
              </a:r>
              <a:r>
                <a:rPr lang="en-US" sz="1800" b="1" dirty="0">
                  <a:solidFill>
                    <a:srgbClr val="1C1C1C"/>
                  </a:solidFill>
                  <a:latin typeface="Poppins Bold"/>
                  <a:ea typeface="Poppins Bold"/>
                  <a:cs typeface="Poppins Bold"/>
                  <a:sym typeface="Poppins Bold"/>
                </a:rPr>
                <a:t> civil </a:t>
              </a:r>
              <a:r>
                <a:rPr lang="en-US" sz="1800" b="1" dirty="0" err="1">
                  <a:solidFill>
                    <a:srgbClr val="1C1C1C"/>
                  </a:solidFill>
                  <a:latin typeface="Poppins Bold"/>
                  <a:ea typeface="Poppins Bold"/>
                  <a:cs typeface="Poppins Bold"/>
                  <a:sym typeface="Poppins Bold"/>
                </a:rPr>
                <a:t>por</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danos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morais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decorrente</a:t>
              </a:r>
              <a:r>
                <a:rPr lang="en-US" sz="1800" b="1" dirty="0">
                  <a:solidFill>
                    <a:srgbClr val="1C1C1C"/>
                  </a:solidFill>
                  <a:latin typeface="Poppins Bold"/>
                  <a:ea typeface="Poppins Bold"/>
                  <a:cs typeface="Poppins Bold"/>
                  <a:sym typeface="Poppins Bold"/>
                </a:rPr>
                <a:t> de </a:t>
              </a:r>
              <a:r>
                <a:rPr lang="en-US" sz="1800" b="1" dirty="0" err="1">
                  <a:solidFill>
                    <a:srgbClr val="1C1C1C"/>
                  </a:solidFill>
                  <a:latin typeface="Poppins Bold"/>
                  <a:ea typeface="Poppins Bold"/>
                  <a:cs typeface="Poppins Bold"/>
                  <a:sym typeface="Poppins Bold"/>
                </a:rPr>
                <a:t>agressões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físicas</a:t>
              </a:r>
              <a:r>
                <a:rPr lang="en-US" sz="1800" b="1" dirty="0">
                  <a:solidFill>
                    <a:srgbClr val="1C1C1C"/>
                  </a:solidFill>
                  <a:latin typeface="Poppins Bold"/>
                  <a:ea typeface="Poppins Bold"/>
                  <a:cs typeface="Poppins Bold"/>
                  <a:sym typeface="Poppins Bold"/>
                </a:rPr>
                <a:t> e </a:t>
              </a:r>
              <a:r>
                <a:rPr lang="en-US" sz="1800" b="1" dirty="0" err="1">
                  <a:solidFill>
                    <a:srgbClr val="1C1C1C"/>
                  </a:solidFill>
                  <a:latin typeface="Poppins Bold"/>
                  <a:ea typeface="Poppins Bold"/>
                  <a:cs typeface="Poppins Bold"/>
                  <a:sym typeface="Poppins Bold"/>
                </a:rPr>
                <a:t>verbais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perpetradas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por</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funcionários</a:t>
              </a:r>
              <a:r>
                <a:rPr lang="en-US" sz="1800" b="1" dirty="0">
                  <a:solidFill>
                    <a:srgbClr val="1C1C1C"/>
                  </a:solidFill>
                  <a:latin typeface="Poppins Bold"/>
                  <a:ea typeface="Poppins Bold"/>
                  <a:cs typeface="Poppins Bold"/>
                  <a:sym typeface="Poppins Bold"/>
                </a:rPr>
                <a:t> do </a:t>
              </a:r>
              <a:r>
                <a:rPr lang="en-US" sz="1800" b="1" dirty="0" err="1">
                  <a:solidFill>
                    <a:srgbClr val="1C1C1C"/>
                  </a:solidFill>
                  <a:latin typeface="Poppins Bold"/>
                  <a:ea typeface="Poppins Bold"/>
                  <a:cs typeface="Poppins Bold"/>
                  <a:sym typeface="Poppins Bold"/>
                </a:rPr>
                <a:t>clube</a:t>
              </a:r>
              <a:r>
                <a:rPr lang="en-US" sz="1800" dirty="0">
                  <a:solidFill>
                    <a:srgbClr val="1C1C1C"/>
                  </a:solidFill>
                  <a:latin typeface="Poppins"/>
                  <a:ea typeface="Poppins"/>
                  <a:cs typeface="Poppins"/>
                  <a:sym typeface="Poppins"/>
                </a:rPr>
                <a:t>; (ii) se o valor </a:t>
              </a:r>
              <a:r>
                <a:rPr lang="en-US" sz="1800" dirty="0" err="1">
                  <a:solidFill>
                    <a:srgbClr val="1C1C1C"/>
                  </a:solidFill>
                  <a:latin typeface="Poppins"/>
                  <a:ea typeface="Poppins"/>
                  <a:cs typeface="Poppins"/>
                  <a:sym typeface="Poppins"/>
                </a:rPr>
                <a:t>fixado</a:t>
              </a:r>
              <a:r>
                <a:rPr lang="en-US" sz="1800" dirty="0">
                  <a:solidFill>
                    <a:srgbClr val="1C1C1C"/>
                  </a:solidFill>
                  <a:latin typeface="Poppins"/>
                  <a:ea typeface="Poppins"/>
                  <a:cs typeface="Poppins"/>
                  <a:sym typeface="Poppins"/>
                </a:rPr>
                <a:t> a </a:t>
              </a:r>
              <a:r>
                <a:rPr lang="en-US" sz="1800" dirty="0" err="1">
                  <a:solidFill>
                    <a:srgbClr val="1C1C1C"/>
                  </a:solidFill>
                  <a:latin typeface="Poppins"/>
                  <a:ea typeface="Poppins"/>
                  <a:cs typeface="Poppins"/>
                  <a:sym typeface="Poppins"/>
                </a:rPr>
                <a:t>título</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danos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morais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deve</a:t>
              </a:r>
              <a:r>
                <a:rPr lang="en-US" sz="1800" dirty="0">
                  <a:solidFill>
                    <a:srgbClr val="1C1C1C"/>
                  </a:solidFill>
                  <a:latin typeface="Poppins"/>
                  <a:ea typeface="Poppins"/>
                  <a:cs typeface="Poppins"/>
                  <a:sym typeface="Poppins"/>
                </a:rPr>
                <a:t> ser </a:t>
              </a:r>
              <a:r>
                <a:rPr lang="en-US" sz="1800" dirty="0" err="1">
                  <a:solidFill>
                    <a:srgbClr val="1C1C1C"/>
                  </a:solidFill>
                  <a:latin typeface="Poppins"/>
                  <a:ea typeface="Poppins"/>
                  <a:cs typeface="Poppins"/>
                  <a:sym typeface="Poppins"/>
                </a:rPr>
                <a:t>mantido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ou</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reduzido</a:t>
              </a:r>
              <a:r>
                <a:rPr lang="en-US" sz="1800" dirty="0">
                  <a:solidFill>
                    <a:srgbClr val="1C1C1C"/>
                  </a:solidFill>
                  <a:latin typeface="Poppins"/>
                  <a:ea typeface="Poppins"/>
                  <a:cs typeface="Poppins"/>
                  <a:sym typeface="Poppins"/>
                </a:rPr>
                <a:t> . III. RAZÕES DE DECIDIR 3</a:t>
              </a:r>
              <a:r>
                <a:rPr lang="en-US" sz="1800" dirty="0">
                  <a:solidFill>
                    <a:srgbClr val="1C1C1C"/>
                  </a:solidFill>
                  <a:highlight>
                    <a:srgbClr val="FFFF00"/>
                  </a:highlight>
                  <a:latin typeface="Poppins"/>
                  <a:ea typeface="Poppins"/>
                  <a:cs typeface="Poppins"/>
                  <a:sym typeface="Poppins"/>
                </a:rPr>
                <a:t>. Conforme </a:t>
              </a:r>
              <a:r>
                <a:rPr lang="en-US" sz="1800" dirty="0" err="1">
                  <a:solidFill>
                    <a:srgbClr val="1C1C1C"/>
                  </a:solidFill>
                  <a:highlight>
                    <a:srgbClr val="FFFF00"/>
                  </a:highlight>
                  <a:latin typeface="Poppins"/>
                  <a:ea typeface="Poppins"/>
                  <a:cs typeface="Poppins"/>
                  <a:sym typeface="Poppins"/>
                </a:rPr>
                <a:t>os</a:t>
              </a:r>
              <a:r>
                <a:rPr lang="en-US" sz="1800" dirty="0">
                  <a:solidFill>
                    <a:srgbClr val="1C1C1C"/>
                  </a:solidFill>
                  <a:highlight>
                    <a:srgbClr val="FFFF00"/>
                  </a:highlight>
                  <a:latin typeface="Poppins"/>
                  <a:ea typeface="Poppins"/>
                  <a:cs typeface="Poppins"/>
                  <a:sym typeface="Poppins"/>
                </a:rPr>
                <a:t> arts. 932, III, e 933 do CC/2002, o </a:t>
              </a:r>
              <a:r>
                <a:rPr lang="en-US" sz="1800" dirty="0" err="1">
                  <a:solidFill>
                    <a:srgbClr val="1C1C1C"/>
                  </a:solidFill>
                  <a:highlight>
                    <a:srgbClr val="FFFF00"/>
                  </a:highlight>
                  <a:latin typeface="Poppins"/>
                  <a:ea typeface="Poppins"/>
                  <a:cs typeface="Poppins"/>
                  <a:sym typeface="Poppins"/>
                </a:rPr>
                <a:t>empregador</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responde</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pelos</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atos</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ilícitos</a:t>
              </a:r>
              <a:r>
                <a:rPr lang="en-US" sz="1800" dirty="0">
                  <a:solidFill>
                    <a:srgbClr val="1C1C1C"/>
                  </a:solidFill>
                  <a:highlight>
                    <a:srgbClr val="FFFF00"/>
                  </a:highlight>
                  <a:latin typeface="Poppins"/>
                  <a:ea typeface="Poppins"/>
                  <a:cs typeface="Poppins"/>
                  <a:sym typeface="Poppins"/>
                </a:rPr>
                <a:t> de </a:t>
              </a:r>
              <a:r>
                <a:rPr lang="en-US" sz="1800" dirty="0" err="1">
                  <a:solidFill>
                    <a:srgbClr val="1C1C1C"/>
                  </a:solidFill>
                  <a:highlight>
                    <a:srgbClr val="FFFF00"/>
                  </a:highlight>
                  <a:latin typeface="Poppins"/>
                  <a:ea typeface="Poppins"/>
                  <a:cs typeface="Poppins"/>
                  <a:sym typeface="Poppins"/>
                </a:rPr>
                <a:t>seus</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funcionários</a:t>
              </a:r>
              <a:r>
                <a:rPr lang="en-US" sz="1800" dirty="0">
                  <a:solidFill>
                    <a:srgbClr val="1C1C1C"/>
                  </a:solidFill>
                  <a:highlight>
                    <a:srgbClr val="FFFF00"/>
                  </a:highlight>
                  <a:latin typeface="Poppins"/>
                  <a:ea typeface="Poppins"/>
                  <a:cs typeface="Poppins"/>
                  <a:sym typeface="Poppins"/>
                </a:rPr>
                <a:t> . A </a:t>
              </a:r>
              <a:r>
                <a:rPr lang="en-US" sz="1800" dirty="0" err="1">
                  <a:solidFill>
                    <a:srgbClr val="1C1C1C"/>
                  </a:solidFill>
                  <a:highlight>
                    <a:srgbClr val="FFFF00"/>
                  </a:highlight>
                  <a:latin typeface="Poppins"/>
                  <a:ea typeface="Poppins"/>
                  <a:cs typeface="Poppins"/>
                  <a:sym typeface="Poppins"/>
                </a:rPr>
                <a:t>conduta</a:t>
              </a:r>
              <a:r>
                <a:rPr lang="en-US" sz="1800" dirty="0">
                  <a:solidFill>
                    <a:srgbClr val="1C1C1C"/>
                  </a:solidFill>
                  <a:highlight>
                    <a:srgbClr val="FFFF00"/>
                  </a:highlight>
                  <a:latin typeface="Poppins"/>
                  <a:ea typeface="Poppins"/>
                  <a:cs typeface="Poppins"/>
                  <a:sym typeface="Poppins"/>
                </a:rPr>
                <a:t> da equipe </a:t>
              </a:r>
              <a:r>
                <a:rPr lang="en-US" sz="1800" dirty="0" err="1">
                  <a:solidFill>
                    <a:srgbClr val="1C1C1C"/>
                  </a:solidFill>
                  <a:highlight>
                    <a:srgbClr val="FFFF00"/>
                  </a:highlight>
                  <a:latin typeface="Poppins"/>
                  <a:ea typeface="Poppins"/>
                  <a:cs typeface="Poppins"/>
                  <a:sym typeface="Poppins"/>
                </a:rPr>
                <a:t>técnica</a:t>
              </a:r>
              <a:r>
                <a:rPr lang="en-US" sz="1800" dirty="0">
                  <a:solidFill>
                    <a:srgbClr val="1C1C1C"/>
                  </a:solidFill>
                  <a:highlight>
                    <a:srgbClr val="FFFF00"/>
                  </a:highlight>
                  <a:latin typeface="Poppins"/>
                  <a:ea typeface="Poppins"/>
                  <a:cs typeface="Poppins"/>
                  <a:sym typeface="Poppins"/>
                </a:rPr>
                <a:t> e dos </a:t>
              </a:r>
              <a:r>
                <a:rPr lang="en-US" sz="1800" dirty="0" err="1">
                  <a:solidFill>
                    <a:srgbClr val="1C1C1C"/>
                  </a:solidFill>
                  <a:highlight>
                    <a:srgbClr val="FFFF00"/>
                  </a:highlight>
                  <a:latin typeface="Poppins"/>
                  <a:ea typeface="Poppins"/>
                  <a:cs typeface="Poppins"/>
                  <a:sym typeface="Poppins"/>
                </a:rPr>
                <a:t>atletas</a:t>
              </a:r>
              <a:r>
                <a:rPr lang="en-US" sz="1800" dirty="0">
                  <a:solidFill>
                    <a:srgbClr val="1C1C1C"/>
                  </a:solidFill>
                  <a:highlight>
                    <a:srgbClr val="FFFF00"/>
                  </a:highlight>
                  <a:latin typeface="Poppins"/>
                  <a:ea typeface="Poppins"/>
                  <a:cs typeface="Poppins"/>
                  <a:sym typeface="Poppins"/>
                </a:rPr>
                <a:t>, no </a:t>
              </a:r>
              <a:r>
                <a:rPr lang="en-US" sz="1800" dirty="0" err="1">
                  <a:solidFill>
                    <a:srgbClr val="1C1C1C"/>
                  </a:solidFill>
                  <a:highlight>
                    <a:srgbClr val="FFFF00"/>
                  </a:highlight>
                  <a:latin typeface="Poppins"/>
                  <a:ea typeface="Poppins"/>
                  <a:cs typeface="Poppins"/>
                  <a:sym typeface="Poppins"/>
                </a:rPr>
                <a:t>caso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concreto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causou</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dano</a:t>
              </a:r>
              <a:r>
                <a:rPr lang="en-US" sz="1800" dirty="0">
                  <a:solidFill>
                    <a:srgbClr val="1C1C1C"/>
                  </a:solidFill>
                  <a:highlight>
                    <a:srgbClr val="FFFF00"/>
                  </a:highlight>
                  <a:latin typeface="Poppins"/>
                  <a:ea typeface="Poppins"/>
                  <a:cs typeface="Poppins"/>
                  <a:sym typeface="Poppins"/>
                </a:rPr>
                <a:t> moral </a:t>
              </a:r>
              <a:r>
                <a:rPr lang="en-US" sz="1800" dirty="0" err="1">
                  <a:solidFill>
                    <a:srgbClr val="1C1C1C"/>
                  </a:solidFill>
                  <a:highlight>
                    <a:srgbClr val="FFFF00"/>
                  </a:highlight>
                  <a:latin typeface="Poppins"/>
                  <a:ea typeface="Poppins"/>
                  <a:cs typeface="Poppins"/>
                  <a:sym typeface="Poppins"/>
                </a:rPr>
                <a:t>ao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árbitro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extrapolando</a:t>
              </a:r>
              <a:r>
                <a:rPr lang="en-US" sz="1800" dirty="0">
                  <a:solidFill>
                    <a:srgbClr val="1C1C1C"/>
                  </a:solidFill>
                  <a:highlight>
                    <a:srgbClr val="FFFF00"/>
                  </a:highlight>
                  <a:latin typeface="Poppins"/>
                  <a:ea typeface="Poppins"/>
                  <a:cs typeface="Poppins"/>
                  <a:sym typeface="Poppins"/>
                </a:rPr>
                <a:t> o </a:t>
              </a:r>
              <a:r>
                <a:rPr lang="en-US" sz="1800" dirty="0" err="1">
                  <a:solidFill>
                    <a:srgbClr val="1C1C1C"/>
                  </a:solidFill>
                  <a:highlight>
                    <a:srgbClr val="FFFF00"/>
                  </a:highlight>
                  <a:latin typeface="Poppins"/>
                  <a:ea typeface="Poppins"/>
                  <a:cs typeface="Poppins"/>
                  <a:sym typeface="Poppins"/>
                </a:rPr>
                <a:t>socialmente</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tolerável</a:t>
              </a:r>
              <a:r>
                <a:rPr lang="en-US" sz="1800" dirty="0">
                  <a:solidFill>
                    <a:srgbClr val="1C1C1C"/>
                  </a:solidFill>
                  <a:highlight>
                    <a:srgbClr val="FFFF00"/>
                  </a:highlight>
                  <a:latin typeface="Poppins"/>
                  <a:ea typeface="Poppins"/>
                  <a:cs typeface="Poppins"/>
                  <a:sym typeface="Poppins"/>
                </a:rPr>
                <a:t>. 4. A </a:t>
              </a:r>
              <a:r>
                <a:rPr lang="en-US" sz="1800" dirty="0" err="1">
                  <a:solidFill>
                    <a:srgbClr val="1C1C1C"/>
                  </a:solidFill>
                  <a:highlight>
                    <a:srgbClr val="FFFF00"/>
                  </a:highlight>
                  <a:latin typeface="Poppins"/>
                  <a:ea typeface="Poppins"/>
                  <a:cs typeface="Poppins"/>
                  <a:sym typeface="Poppins"/>
                </a:rPr>
                <a:t>indenização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por</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danos</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morais</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foi</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corretamente</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reduzida</a:t>
              </a:r>
              <a:r>
                <a:rPr lang="en-US" sz="1800" dirty="0">
                  <a:solidFill>
                    <a:srgbClr val="1C1C1C"/>
                  </a:solidFill>
                  <a:highlight>
                    <a:srgbClr val="FFFF00"/>
                  </a:highlight>
                  <a:latin typeface="Poppins"/>
                  <a:ea typeface="Poppins"/>
                  <a:cs typeface="Poppins"/>
                  <a:sym typeface="Poppins"/>
                </a:rPr>
                <a:t> para R$ 10.000,00, </a:t>
              </a:r>
              <a:r>
                <a:rPr lang="en-US" sz="1800" dirty="0" err="1">
                  <a:solidFill>
                    <a:srgbClr val="1C1C1C"/>
                  </a:solidFill>
                  <a:highlight>
                    <a:srgbClr val="FFFF00"/>
                  </a:highlight>
                  <a:latin typeface="Poppins"/>
                  <a:ea typeface="Poppins"/>
                  <a:cs typeface="Poppins"/>
                  <a:sym typeface="Poppins"/>
                </a:rPr>
                <a:t>observando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os</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princípios</a:t>
              </a:r>
              <a:r>
                <a:rPr lang="en-US" sz="1800" dirty="0">
                  <a:solidFill>
                    <a:srgbClr val="1C1C1C"/>
                  </a:solidFill>
                  <a:highlight>
                    <a:srgbClr val="FFFF00"/>
                  </a:highlight>
                  <a:latin typeface="Poppins"/>
                  <a:ea typeface="Poppins"/>
                  <a:cs typeface="Poppins"/>
                  <a:sym typeface="Poppins"/>
                </a:rPr>
                <a:t> da </a:t>
              </a:r>
              <a:r>
                <a:rPr lang="en-US" sz="1800" dirty="0" err="1">
                  <a:solidFill>
                    <a:srgbClr val="1C1C1C"/>
                  </a:solidFill>
                  <a:highlight>
                    <a:srgbClr val="FFFF00"/>
                  </a:highlight>
                  <a:latin typeface="Poppins"/>
                  <a:ea typeface="Poppins"/>
                  <a:cs typeface="Poppins"/>
                  <a:sym typeface="Poppins"/>
                </a:rPr>
                <a:t>proporcionalidade</a:t>
              </a:r>
              <a:r>
                <a:rPr lang="en-US" sz="1800" dirty="0">
                  <a:solidFill>
                    <a:srgbClr val="1C1C1C"/>
                  </a:solidFill>
                  <a:highlight>
                    <a:srgbClr val="FFFF00"/>
                  </a:highlight>
                  <a:latin typeface="Poppins"/>
                  <a:ea typeface="Poppins"/>
                  <a:cs typeface="Poppins"/>
                  <a:sym typeface="Poppins"/>
                </a:rPr>
                <a:t> e </a:t>
              </a:r>
              <a:r>
                <a:rPr lang="en-US" sz="1800" dirty="0" err="1">
                  <a:solidFill>
                    <a:srgbClr val="1C1C1C"/>
                  </a:solidFill>
                  <a:highlight>
                    <a:srgbClr val="FFFF00"/>
                  </a:highlight>
                  <a:latin typeface="Poppins"/>
                  <a:ea typeface="Poppins"/>
                  <a:cs typeface="Poppins"/>
                  <a:sym typeface="Poppins"/>
                </a:rPr>
                <a:t>razoabilidade</a:t>
              </a:r>
              <a:r>
                <a:rPr lang="en-US" sz="1800" dirty="0">
                  <a:solidFill>
                    <a:srgbClr val="1C1C1C"/>
                  </a:solidFill>
                  <a:highlight>
                    <a:srgbClr val="FFFF00"/>
                  </a:highlight>
                  <a:latin typeface="Poppins"/>
                  <a:ea typeface="Poppins"/>
                  <a:cs typeface="Poppins"/>
                  <a:sym typeface="Poppins"/>
                </a:rPr>
                <a:t> </a:t>
              </a:r>
              <a:r>
                <a:rPr lang="en-US" sz="1800" dirty="0">
                  <a:solidFill>
                    <a:srgbClr val="1C1C1C"/>
                  </a:solidFill>
                  <a:latin typeface="Poppins"/>
                  <a:ea typeface="Poppins"/>
                  <a:cs typeface="Poppins"/>
                  <a:sym typeface="Poppins"/>
                </a:rPr>
                <a:t>. IV. DISPOSITIVO E TESE 5. </a:t>
              </a:r>
              <a:r>
                <a:rPr lang="en-US" sz="1800" dirty="0" err="1">
                  <a:solidFill>
                    <a:srgbClr val="1C1C1C"/>
                  </a:solidFill>
                  <a:latin typeface="Poppins"/>
                  <a:ea typeface="Poppins"/>
                  <a:cs typeface="Poppins"/>
                  <a:sym typeface="Poppins"/>
                </a:rPr>
                <a:t>Recurso</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agravo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interno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desprovido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Tese</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julgamento</a:t>
              </a:r>
              <a:r>
                <a:rPr lang="en-US" sz="1800" b="1" dirty="0">
                  <a:solidFill>
                    <a:srgbClr val="1C1C1C"/>
                  </a:solidFill>
                  <a:latin typeface="Poppins Bold"/>
                  <a:ea typeface="Poppins Bold"/>
                  <a:cs typeface="Poppins Bold"/>
                  <a:sym typeface="Poppins Bold"/>
                </a:rPr>
                <a:t>: 1 . A </a:t>
              </a:r>
              <a:r>
                <a:rPr lang="en-US" sz="1800" b="1" dirty="0" err="1">
                  <a:solidFill>
                    <a:srgbClr val="1C1C1C"/>
                  </a:solidFill>
                  <a:latin typeface="Poppins Bold"/>
                  <a:ea typeface="Poppins Bold"/>
                  <a:cs typeface="Poppins Bold"/>
                  <a:sym typeface="Poppins Bold"/>
                </a:rPr>
                <a:t>responsabilidade</a:t>
              </a:r>
              <a:r>
                <a:rPr lang="en-US" sz="1800" b="1" dirty="0">
                  <a:solidFill>
                    <a:srgbClr val="1C1C1C"/>
                  </a:solidFill>
                  <a:latin typeface="Poppins Bold"/>
                  <a:ea typeface="Poppins Bold"/>
                  <a:cs typeface="Poppins Bold"/>
                  <a:sym typeface="Poppins Bold"/>
                </a:rPr>
                <a:t> civil </a:t>
              </a:r>
              <a:r>
                <a:rPr lang="en-US" sz="1800" b="1" dirty="0" err="1">
                  <a:solidFill>
                    <a:srgbClr val="1C1C1C"/>
                  </a:solidFill>
                  <a:latin typeface="Poppins Bold"/>
                  <a:ea typeface="Poppins Bold"/>
                  <a:cs typeface="Poppins Bold"/>
                  <a:sym typeface="Poppins Bold"/>
                </a:rPr>
                <a:t>objetiva</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aplica</a:t>
              </a:r>
              <a:r>
                <a:rPr lang="en-US" sz="1800" b="1" dirty="0">
                  <a:solidFill>
                    <a:srgbClr val="1C1C1C"/>
                  </a:solidFill>
                  <a:latin typeface="Poppins Bold"/>
                  <a:ea typeface="Poppins Bold"/>
                  <a:cs typeface="Poppins Bold"/>
                  <a:sym typeface="Poppins Bold"/>
                </a:rPr>
                <a:t>-se </a:t>
              </a:r>
              <a:r>
                <a:rPr lang="en-US" sz="1800" b="1" dirty="0" err="1">
                  <a:solidFill>
                    <a:srgbClr val="1C1C1C"/>
                  </a:solidFill>
                  <a:latin typeface="Poppins Bold"/>
                  <a:ea typeface="Poppins Bold"/>
                  <a:cs typeface="Poppins Bold"/>
                  <a:sym typeface="Poppins Bold"/>
                </a:rPr>
                <a:t>às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agressões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físicas</a:t>
              </a:r>
              <a:r>
                <a:rPr lang="en-US" sz="1800" b="1" dirty="0">
                  <a:solidFill>
                    <a:srgbClr val="1C1C1C"/>
                  </a:solidFill>
                  <a:latin typeface="Poppins Bold"/>
                  <a:ea typeface="Poppins Bold"/>
                  <a:cs typeface="Poppins Bold"/>
                  <a:sym typeface="Poppins Bold"/>
                </a:rPr>
                <a:t> e </a:t>
              </a:r>
              <a:r>
                <a:rPr lang="en-US" sz="1800" b="1" dirty="0" err="1">
                  <a:solidFill>
                    <a:srgbClr val="1C1C1C"/>
                  </a:solidFill>
                  <a:latin typeface="Poppins Bold"/>
                  <a:ea typeface="Poppins Bold"/>
                  <a:cs typeface="Poppins Bold"/>
                  <a:sym typeface="Poppins Bold"/>
                </a:rPr>
                <a:t>verbais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cometidas</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por</a:t>
              </a:r>
              <a:r>
                <a:rPr lang="en-US" sz="1800" b="1" dirty="0">
                  <a:solidFill>
                    <a:srgbClr val="1C1C1C"/>
                  </a:solidFill>
                  <a:latin typeface="Poppins Bold"/>
                  <a:ea typeface="Poppins Bold"/>
                  <a:cs typeface="Poppins Bold"/>
                  <a:sym typeface="Poppins Bold"/>
                </a:rPr>
                <a:t> </a:t>
              </a:r>
              <a:r>
                <a:rPr lang="en-US" sz="1800" b="1" dirty="0" err="1">
                  <a:solidFill>
                    <a:srgbClr val="1C1C1C"/>
                  </a:solidFill>
                  <a:latin typeface="Poppins Bold"/>
                  <a:ea typeface="Poppins Bold"/>
                  <a:cs typeface="Poppins Bold"/>
                  <a:sym typeface="Poppins Bold"/>
                </a:rPr>
                <a:t>funcionários</a:t>
              </a:r>
              <a:r>
                <a:rPr lang="en-US" sz="1800" b="1" dirty="0">
                  <a:solidFill>
                    <a:srgbClr val="1C1C1C"/>
                  </a:solidFill>
                  <a:latin typeface="Poppins Bold"/>
                  <a:ea typeface="Poppins Bold"/>
                  <a:cs typeface="Poppins Bold"/>
                  <a:sym typeface="Poppins Bold"/>
                </a:rPr>
                <a:t> do </a:t>
              </a:r>
              <a:r>
                <a:rPr lang="en-US" sz="1800" b="1" dirty="0" err="1">
                  <a:solidFill>
                    <a:srgbClr val="1C1C1C"/>
                  </a:solidFill>
                  <a:latin typeface="Poppins Bold"/>
                  <a:ea typeface="Poppins Bold"/>
                  <a:cs typeface="Poppins Bold"/>
                  <a:sym typeface="Poppins Bold"/>
                </a:rPr>
                <a:t>clube</a:t>
              </a:r>
              <a:r>
                <a:rPr lang="en-US" sz="1800" dirty="0">
                  <a:solidFill>
                    <a:srgbClr val="1C1C1C"/>
                  </a:solidFill>
                  <a:latin typeface="Poppins"/>
                  <a:ea typeface="Poppins"/>
                  <a:cs typeface="Poppins"/>
                  <a:sym typeface="Poppins"/>
                </a:rPr>
                <a:t>. 2. O valor da </a:t>
              </a:r>
              <a:r>
                <a:rPr lang="en-US" sz="1800" dirty="0" err="1">
                  <a:solidFill>
                    <a:srgbClr val="1C1C1C"/>
                  </a:solidFill>
                  <a:latin typeface="Poppins"/>
                  <a:ea typeface="Poppins"/>
                  <a:cs typeface="Poppins"/>
                  <a:sym typeface="Poppins"/>
                </a:rPr>
                <a:t>indenização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por</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danos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morais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pode</a:t>
              </a:r>
              <a:r>
                <a:rPr lang="en-US" sz="1800" dirty="0">
                  <a:solidFill>
                    <a:srgbClr val="1C1C1C"/>
                  </a:solidFill>
                  <a:latin typeface="Poppins"/>
                  <a:ea typeface="Poppins"/>
                  <a:cs typeface="Poppins"/>
                  <a:sym typeface="Poppins"/>
                </a:rPr>
                <a:t> ser </a:t>
              </a:r>
              <a:r>
                <a:rPr lang="en-US" sz="1800" dirty="0" err="1">
                  <a:solidFill>
                    <a:srgbClr val="1C1C1C"/>
                  </a:solidFill>
                  <a:latin typeface="Poppins"/>
                  <a:ea typeface="Poppins"/>
                  <a:cs typeface="Poppins"/>
                  <a:sym typeface="Poppins"/>
                </a:rPr>
                <a:t>reduzido</a:t>
              </a:r>
              <a:r>
                <a:rPr lang="en-US" sz="1800" dirty="0">
                  <a:solidFill>
                    <a:srgbClr val="1C1C1C"/>
                  </a:solidFill>
                  <a:latin typeface="Poppins"/>
                  <a:ea typeface="Poppins"/>
                  <a:cs typeface="Poppins"/>
                  <a:sym typeface="Poppins"/>
                </a:rPr>
                <a:t> à luz da </a:t>
              </a:r>
              <a:r>
                <a:rPr lang="en-US" sz="1800" dirty="0" err="1">
                  <a:solidFill>
                    <a:srgbClr val="1C1C1C"/>
                  </a:solidFill>
                  <a:latin typeface="Poppins"/>
                  <a:ea typeface="Poppins"/>
                  <a:cs typeface="Poppins"/>
                  <a:sym typeface="Poppins"/>
                </a:rPr>
                <a:t>proporcionalidade</a:t>
              </a:r>
              <a:r>
                <a:rPr lang="en-US" sz="1800" dirty="0">
                  <a:solidFill>
                    <a:srgbClr val="1C1C1C"/>
                  </a:solidFill>
                  <a:latin typeface="Poppins"/>
                  <a:ea typeface="Poppins"/>
                  <a:cs typeface="Poppins"/>
                  <a:sym typeface="Poppins"/>
                </a:rPr>
                <a:t> e </a:t>
              </a:r>
              <a:r>
                <a:rPr lang="en-US" sz="1800" dirty="0" err="1">
                  <a:solidFill>
                    <a:srgbClr val="1C1C1C"/>
                  </a:solidFill>
                  <a:latin typeface="Poppins"/>
                  <a:ea typeface="Poppins"/>
                  <a:cs typeface="Poppins"/>
                  <a:sym typeface="Poppins"/>
                </a:rPr>
                <a:t>razoabilidade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Dispositivos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relevantes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citados</a:t>
              </a:r>
              <a:r>
                <a:rPr lang="en-US" sz="1800" dirty="0">
                  <a:solidFill>
                    <a:srgbClr val="1C1C1C"/>
                  </a:solidFill>
                  <a:latin typeface="Poppins"/>
                  <a:ea typeface="Poppins"/>
                  <a:cs typeface="Poppins"/>
                  <a:sym typeface="Poppins"/>
                </a:rPr>
                <a:t>: CC, arts . 186, 927, 932, III e 933. </a:t>
              </a:r>
              <a:r>
                <a:rPr lang="en-US" sz="1800" dirty="0" err="1">
                  <a:solidFill>
                    <a:srgbClr val="1C1C1C"/>
                  </a:solidFill>
                  <a:latin typeface="Poppins"/>
                  <a:ea typeface="Poppins"/>
                  <a:cs typeface="Poppins"/>
                  <a:sym typeface="Poppins"/>
                </a:rPr>
                <a:t>Jurisprudência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relevante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citada</a:t>
              </a:r>
              <a:r>
                <a:rPr lang="en-US" sz="1800" dirty="0">
                  <a:solidFill>
                    <a:srgbClr val="1C1C1C"/>
                  </a:solidFill>
                  <a:latin typeface="Poppins"/>
                  <a:ea typeface="Poppins"/>
                  <a:cs typeface="Poppins"/>
                  <a:sym typeface="Poppins"/>
                </a:rPr>
                <a:t>: STJ, </a:t>
              </a:r>
              <a:r>
                <a:rPr lang="en-US" sz="1800" dirty="0" err="1">
                  <a:solidFill>
                    <a:srgbClr val="1C1C1C"/>
                  </a:solidFill>
                  <a:latin typeface="Poppins"/>
                  <a:ea typeface="Poppins"/>
                  <a:cs typeface="Poppins"/>
                  <a:sym typeface="Poppins"/>
                </a:rPr>
                <a:t>Súmula</a:t>
              </a:r>
              <a:r>
                <a:rPr lang="en-US" sz="1800" dirty="0">
                  <a:solidFill>
                    <a:srgbClr val="1C1C1C"/>
                  </a:solidFill>
                  <a:latin typeface="Poppins"/>
                  <a:ea typeface="Poppins"/>
                  <a:cs typeface="Poppins"/>
                  <a:sym typeface="Poppins"/>
                </a:rPr>
                <a:t> nº 362; TJRS, AC nº 70083439455.</a:t>
              </a:r>
            </a:p>
          </p:txBody>
        </p:sp>
      </p:grpSp>
      <p:grpSp>
        <p:nvGrpSpPr>
          <p:cNvPr id="22" name="Group 22"/>
          <p:cNvGrpSpPr/>
          <p:nvPr/>
        </p:nvGrpSpPr>
        <p:grpSpPr>
          <a:xfrm>
            <a:off x="1525667" y="8028761"/>
            <a:ext cx="15236666" cy="707593"/>
            <a:chOff x="0" y="0"/>
            <a:chExt cx="20315555" cy="943458"/>
          </a:xfrm>
        </p:grpSpPr>
        <p:sp>
          <p:nvSpPr>
            <p:cNvPr id="23" name="Freeform 23"/>
            <p:cNvSpPr/>
            <p:nvPr/>
          </p:nvSpPr>
          <p:spPr>
            <a:xfrm>
              <a:off x="0" y="0"/>
              <a:ext cx="20315552" cy="943453"/>
            </a:xfrm>
            <a:custGeom>
              <a:avLst/>
              <a:gdLst/>
              <a:ahLst/>
              <a:cxnLst/>
              <a:rect l="l" t="t" r="r" b="b"/>
              <a:pathLst>
                <a:path w="20315552" h="943453">
                  <a:moveTo>
                    <a:pt x="0" y="0"/>
                  </a:moveTo>
                  <a:lnTo>
                    <a:pt x="20315552" y="0"/>
                  </a:lnTo>
                  <a:lnTo>
                    <a:pt x="20315552" y="943453"/>
                  </a:lnTo>
                  <a:lnTo>
                    <a:pt x="0" y="943453"/>
                  </a:lnTo>
                  <a:close/>
                </a:path>
              </a:pathLst>
            </a:custGeom>
            <a:blipFill>
              <a:blip r:embed="rId2">
                <a:alphaModFix amt="0"/>
              </a:blip>
              <a:stretch>
                <a:fillRect t="-390476" b="-348674"/>
              </a:stretch>
            </a:blipFill>
          </p:spPr>
        </p:sp>
        <p:sp>
          <p:nvSpPr>
            <p:cNvPr id="24" name="TextBox 24"/>
            <p:cNvSpPr txBox="1"/>
            <p:nvPr/>
          </p:nvSpPr>
          <p:spPr>
            <a:xfrm>
              <a:off x="0" y="-19050"/>
              <a:ext cx="20315555" cy="962508"/>
            </a:xfrm>
            <a:prstGeom prst="rect">
              <a:avLst/>
            </a:prstGeom>
          </p:spPr>
          <p:txBody>
            <a:bodyPr lIns="0" tIns="0" rIns="0" bIns="0" rtlCol="0" anchor="ctr"/>
            <a:lstStyle/>
            <a:p>
              <a:pPr algn="l">
                <a:lnSpc>
                  <a:spcPts val="2160"/>
                </a:lnSpc>
              </a:pPr>
              <a:r>
                <a:rPr lang="en-US" sz="1800" i="1">
                  <a:solidFill>
                    <a:srgbClr val="6E6A66"/>
                  </a:solidFill>
                  <a:latin typeface="Poppins Italics"/>
                  <a:ea typeface="Poppins Italics"/>
                  <a:cs typeface="Poppins Italics"/>
                  <a:sym typeface="Poppins Italics"/>
                </a:rPr>
                <a:t>TJ-PA - APELAÇÃO CÍVEL: 08730287320208140301 23397338, Relator.: LEONARDO DE NORONHA TAVARES, Data de Julgamento: 11/11/2024, 1ª Turma de Direito Privado</a:t>
              </a:r>
            </a:p>
          </p:txBody>
        </p:sp>
      </p:grpSp>
      <p:grpSp>
        <p:nvGrpSpPr>
          <p:cNvPr id="25" name="Group 25"/>
          <p:cNvGrpSpPr/>
          <p:nvPr/>
        </p:nvGrpSpPr>
        <p:grpSpPr>
          <a:xfrm>
            <a:off x="13838610" y="8736354"/>
            <a:ext cx="3374703" cy="1043892"/>
            <a:chOff x="0" y="0"/>
            <a:chExt cx="4499604" cy="1391856"/>
          </a:xfrm>
        </p:grpSpPr>
        <p:grpSp>
          <p:nvGrpSpPr>
            <p:cNvPr id="26" name="Group 26"/>
            <p:cNvGrpSpPr/>
            <p:nvPr/>
          </p:nvGrpSpPr>
          <p:grpSpPr>
            <a:xfrm>
              <a:off x="0" y="0"/>
              <a:ext cx="4499604" cy="1391857"/>
              <a:chOff x="0" y="0"/>
              <a:chExt cx="4575569" cy="1415355"/>
            </a:xfrm>
          </p:grpSpPr>
          <p:sp>
            <p:nvSpPr>
              <p:cNvPr id="27" name="Freeform 27"/>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8" name="Group 28"/>
            <p:cNvGrpSpPr/>
            <p:nvPr/>
          </p:nvGrpSpPr>
          <p:grpSpPr>
            <a:xfrm>
              <a:off x="971928" y="0"/>
              <a:ext cx="2555748" cy="1391856"/>
              <a:chOff x="0" y="0"/>
              <a:chExt cx="2555748" cy="1391856"/>
            </a:xfrm>
          </p:grpSpPr>
          <p:sp>
            <p:nvSpPr>
              <p:cNvPr id="29" name="Freeform 29"/>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0" name="Group 30"/>
          <p:cNvGrpSpPr/>
          <p:nvPr/>
        </p:nvGrpSpPr>
        <p:grpSpPr>
          <a:xfrm>
            <a:off x="15078935" y="571334"/>
            <a:ext cx="2134379" cy="554254"/>
            <a:chOff x="0" y="0"/>
            <a:chExt cx="5307673" cy="1378293"/>
          </a:xfrm>
        </p:grpSpPr>
        <p:sp>
          <p:nvSpPr>
            <p:cNvPr id="31" name="Freeform 31"/>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COMO OS TRIBUNAIS ENTENDEM</a:t>
              </a:r>
            </a:p>
          </p:txBody>
        </p:sp>
      </p:grpSp>
      <p:grpSp>
        <p:nvGrpSpPr>
          <p:cNvPr id="5" name="Group 5"/>
          <p:cNvGrpSpPr/>
          <p:nvPr/>
        </p:nvGrpSpPr>
        <p:grpSpPr>
          <a:xfrm>
            <a:off x="960872" y="1125588"/>
            <a:ext cx="14824862" cy="1121655"/>
            <a:chOff x="0" y="0"/>
            <a:chExt cx="19766483" cy="1495540"/>
          </a:xfrm>
        </p:grpSpPr>
        <p:sp>
          <p:nvSpPr>
            <p:cNvPr id="6" name="Freeform 6"/>
            <p:cNvSpPr/>
            <p:nvPr/>
          </p:nvSpPr>
          <p:spPr>
            <a:xfrm>
              <a:off x="0" y="0"/>
              <a:ext cx="19766483" cy="1495546"/>
            </a:xfrm>
            <a:custGeom>
              <a:avLst/>
              <a:gdLst/>
              <a:ahLst/>
              <a:cxnLst/>
              <a:rect l="l" t="t" r="r" b="b"/>
              <a:pathLst>
                <a:path w="19766483" h="1495546">
                  <a:moveTo>
                    <a:pt x="0" y="0"/>
                  </a:moveTo>
                  <a:lnTo>
                    <a:pt x="19766483" y="0"/>
                  </a:lnTo>
                  <a:lnTo>
                    <a:pt x="19766483" y="1495546"/>
                  </a:lnTo>
                  <a:lnTo>
                    <a:pt x="0" y="1495546"/>
                  </a:lnTo>
                  <a:close/>
                </a:path>
              </a:pathLst>
            </a:custGeom>
            <a:blipFill>
              <a:blip r:embed="rId2">
                <a:alphaModFix amt="0"/>
              </a:blip>
              <a:stretch>
                <a:fillRect t="-211640" b="-203423"/>
              </a:stretch>
            </a:blipFill>
          </p:spPr>
        </p:sp>
        <p:sp>
          <p:nvSpPr>
            <p:cNvPr id="7" name="TextBox 7"/>
            <p:cNvSpPr txBox="1"/>
            <p:nvPr/>
          </p:nvSpPr>
          <p:spPr>
            <a:xfrm>
              <a:off x="0" y="-19050"/>
              <a:ext cx="19766483" cy="1514590"/>
            </a:xfrm>
            <a:prstGeom prst="rect">
              <a:avLst/>
            </a:prstGeom>
          </p:spPr>
          <p:txBody>
            <a:bodyPr lIns="0" tIns="0" rIns="0" bIns="0" rtlCol="0" anchor="ctr"/>
            <a:lstStyle/>
            <a:p>
              <a:pPr algn="l">
                <a:lnSpc>
                  <a:spcPts val="5103"/>
                </a:lnSpc>
              </a:pPr>
              <a:r>
                <a:rPr lang="en-US" sz="4503" b="1" dirty="0" err="1">
                  <a:solidFill>
                    <a:srgbClr val="1C1C1C"/>
                  </a:solidFill>
                  <a:latin typeface="Poppins Bold"/>
                  <a:ea typeface="Poppins Bold"/>
                  <a:cs typeface="Poppins Bold"/>
                  <a:sym typeface="Poppins Bold"/>
                </a:rPr>
                <a:t>Agressão</a:t>
              </a:r>
              <a:r>
                <a:rPr lang="en-US" sz="4503" b="1" dirty="0">
                  <a:solidFill>
                    <a:srgbClr val="1C1C1C"/>
                  </a:solidFill>
                  <a:latin typeface="Poppins Bold"/>
                  <a:ea typeface="Poppins Bold"/>
                  <a:cs typeface="Poppins Bold"/>
                  <a:sym typeface="Poppins Bold"/>
                </a:rPr>
                <a:t> </a:t>
              </a:r>
              <a:r>
                <a:rPr lang="en-US" sz="4503" b="1" dirty="0" err="1">
                  <a:solidFill>
                    <a:srgbClr val="1C1C1C"/>
                  </a:solidFill>
                  <a:latin typeface="Poppins Bold"/>
                  <a:ea typeface="Poppins Bold"/>
                  <a:cs typeface="Poppins Bold"/>
                  <a:sym typeface="Poppins Bold"/>
                </a:rPr>
                <a:t>física</a:t>
              </a:r>
              <a:r>
                <a:rPr lang="en-US" sz="4503" b="1" dirty="0">
                  <a:solidFill>
                    <a:srgbClr val="1C1C1C"/>
                  </a:solidFill>
                  <a:latin typeface="Poppins Bold"/>
                  <a:ea typeface="Poppins Bold"/>
                  <a:cs typeface="Poppins Bold"/>
                  <a:sym typeface="Poppins Bold"/>
                </a:rPr>
                <a:t> — </a:t>
              </a:r>
              <a:r>
                <a:rPr lang="en-US" sz="4503" b="1" dirty="0" err="1">
                  <a:solidFill>
                    <a:srgbClr val="1C1C1C"/>
                  </a:solidFill>
                  <a:latin typeface="Poppins Bold"/>
                  <a:ea typeface="Poppins Bold"/>
                  <a:cs typeface="Poppins Bold"/>
                  <a:sym typeface="Poppins Bold"/>
                </a:rPr>
                <a:t>sócio</a:t>
              </a:r>
              <a:r>
                <a:rPr lang="en-US" sz="4503" b="1" dirty="0">
                  <a:solidFill>
                    <a:srgbClr val="1C1C1C"/>
                  </a:solidFill>
                  <a:latin typeface="Poppins Bold"/>
                  <a:ea typeface="Poppins Bold"/>
                  <a:cs typeface="Poppins Bold"/>
                  <a:sym typeface="Poppins Bold"/>
                </a:rPr>
                <a:t> x </a:t>
              </a:r>
              <a:r>
                <a:rPr lang="en-US" sz="4503" b="1" dirty="0" err="1">
                  <a:solidFill>
                    <a:srgbClr val="1C1C1C"/>
                  </a:solidFill>
                  <a:latin typeface="Poppins Bold"/>
                  <a:ea typeface="Poppins Bold"/>
                  <a:cs typeface="Poppins Bold"/>
                  <a:sym typeface="Poppins Bold"/>
                </a:rPr>
                <a:t>preposto</a:t>
              </a:r>
              <a:endParaRPr lang="en-US" sz="4503" b="1" dirty="0">
                <a:solidFill>
                  <a:srgbClr val="1C1C1C"/>
                </a:solidFill>
                <a:latin typeface="Poppins Bold"/>
                <a:ea typeface="Poppins Bold"/>
                <a:cs typeface="Poppins Bold"/>
                <a:sym typeface="Poppins Bold"/>
              </a:endParaRPr>
            </a:p>
          </p:txBody>
        </p:sp>
      </p:grpSp>
      <p:grpSp>
        <p:nvGrpSpPr>
          <p:cNvPr id="8" name="Group 8"/>
          <p:cNvGrpSpPr/>
          <p:nvPr/>
        </p:nvGrpSpPr>
        <p:grpSpPr>
          <a:xfrm>
            <a:off x="960872" y="2247242"/>
            <a:ext cx="16334804" cy="5832871"/>
            <a:chOff x="0" y="0"/>
            <a:chExt cx="21779738" cy="7777161"/>
          </a:xfrm>
        </p:grpSpPr>
        <p:sp>
          <p:nvSpPr>
            <p:cNvPr id="9" name="Freeform 9"/>
            <p:cNvSpPr/>
            <p:nvPr/>
          </p:nvSpPr>
          <p:spPr>
            <a:xfrm>
              <a:off x="0" y="0"/>
              <a:ext cx="21779739" cy="7777161"/>
            </a:xfrm>
            <a:custGeom>
              <a:avLst/>
              <a:gdLst/>
              <a:ahLst/>
              <a:cxnLst/>
              <a:rect l="l" t="t" r="r" b="b"/>
              <a:pathLst>
                <a:path w="21779739" h="7777161">
                  <a:moveTo>
                    <a:pt x="0" y="175275"/>
                  </a:moveTo>
                  <a:cubicBezTo>
                    <a:pt x="0" y="78440"/>
                    <a:pt x="65532" y="0"/>
                    <a:pt x="146431" y="0"/>
                  </a:cubicBezTo>
                  <a:lnTo>
                    <a:pt x="21633307" y="0"/>
                  </a:lnTo>
                  <a:cubicBezTo>
                    <a:pt x="21714206" y="0"/>
                    <a:pt x="21779739" y="78440"/>
                    <a:pt x="21779739" y="175275"/>
                  </a:cubicBezTo>
                  <a:lnTo>
                    <a:pt x="21779739" y="7601886"/>
                  </a:lnTo>
                  <a:cubicBezTo>
                    <a:pt x="21779739" y="7698721"/>
                    <a:pt x="21714206" y="7777161"/>
                    <a:pt x="21633307" y="7777161"/>
                  </a:cubicBezTo>
                  <a:lnTo>
                    <a:pt x="146431" y="7777161"/>
                  </a:lnTo>
                  <a:cubicBezTo>
                    <a:pt x="65532" y="7777161"/>
                    <a:pt x="0" y="7698721"/>
                    <a:pt x="0" y="7601886"/>
                  </a:cubicBezTo>
                  <a:close/>
                </a:path>
              </a:pathLst>
            </a:custGeom>
            <a:solidFill>
              <a:srgbClr val="F7F4F1"/>
            </a:solidFill>
          </p:spPr>
        </p:sp>
      </p:grpSp>
      <p:grpSp>
        <p:nvGrpSpPr>
          <p:cNvPr id="10" name="Group 10"/>
          <p:cNvGrpSpPr/>
          <p:nvPr/>
        </p:nvGrpSpPr>
        <p:grpSpPr>
          <a:xfrm>
            <a:off x="944642" y="2247242"/>
            <a:ext cx="147874" cy="5832871"/>
            <a:chOff x="0" y="0"/>
            <a:chExt cx="164719" cy="6497320"/>
          </a:xfrm>
        </p:grpSpPr>
        <p:sp>
          <p:nvSpPr>
            <p:cNvPr id="11" name="Freeform 11"/>
            <p:cNvSpPr/>
            <p:nvPr/>
          </p:nvSpPr>
          <p:spPr>
            <a:xfrm>
              <a:off x="0" y="0"/>
              <a:ext cx="164719" cy="6497320"/>
            </a:xfrm>
            <a:custGeom>
              <a:avLst/>
              <a:gdLst/>
              <a:ahLst/>
              <a:cxnLst/>
              <a:rect l="l" t="t" r="r" b="b"/>
              <a:pathLst>
                <a:path w="164719" h="6497320">
                  <a:moveTo>
                    <a:pt x="0" y="0"/>
                  </a:moveTo>
                  <a:lnTo>
                    <a:pt x="164719" y="0"/>
                  </a:lnTo>
                  <a:lnTo>
                    <a:pt x="164719" y="6497320"/>
                  </a:lnTo>
                  <a:lnTo>
                    <a:pt x="0" y="6497320"/>
                  </a:lnTo>
                  <a:close/>
                </a:path>
              </a:pathLst>
            </a:custGeom>
            <a:solidFill>
              <a:srgbClr val="A23251"/>
            </a:solidFill>
          </p:spPr>
        </p:sp>
      </p:grpSp>
      <p:grpSp>
        <p:nvGrpSpPr>
          <p:cNvPr id="12" name="Group 12"/>
          <p:cNvGrpSpPr/>
          <p:nvPr/>
        </p:nvGrpSpPr>
        <p:grpSpPr>
          <a:xfrm>
            <a:off x="1509941" y="2404920"/>
            <a:ext cx="754971" cy="754971"/>
            <a:chOff x="0" y="0"/>
            <a:chExt cx="1006627" cy="1006627"/>
          </a:xfrm>
        </p:grpSpPr>
        <p:sp>
          <p:nvSpPr>
            <p:cNvPr id="13" name="Freeform 13"/>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4" name="Group 14"/>
          <p:cNvGrpSpPr/>
          <p:nvPr/>
        </p:nvGrpSpPr>
        <p:grpSpPr>
          <a:xfrm>
            <a:off x="1691135" y="2586114"/>
            <a:ext cx="392582" cy="392582"/>
            <a:chOff x="0" y="0"/>
            <a:chExt cx="523443" cy="523443"/>
          </a:xfrm>
        </p:grpSpPr>
        <p:sp>
          <p:nvSpPr>
            <p:cNvPr id="15" name="Freeform 15"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6" name="Group 16"/>
          <p:cNvGrpSpPr/>
          <p:nvPr/>
        </p:nvGrpSpPr>
        <p:grpSpPr>
          <a:xfrm>
            <a:off x="2449775" y="2586114"/>
            <a:ext cx="8236039" cy="549069"/>
            <a:chOff x="0" y="0"/>
            <a:chExt cx="10981385" cy="732092"/>
          </a:xfrm>
        </p:grpSpPr>
        <p:sp>
          <p:nvSpPr>
            <p:cNvPr id="17" name="Freeform 17"/>
            <p:cNvSpPr/>
            <p:nvPr/>
          </p:nvSpPr>
          <p:spPr>
            <a:xfrm>
              <a:off x="0" y="0"/>
              <a:ext cx="10981379" cy="732092"/>
            </a:xfrm>
            <a:custGeom>
              <a:avLst/>
              <a:gdLst/>
              <a:ahLst/>
              <a:cxnLst/>
              <a:rect l="l" t="t" r="r" b="b"/>
              <a:pathLst>
                <a:path w="10981379" h="732092">
                  <a:moveTo>
                    <a:pt x="0" y="0"/>
                  </a:moveTo>
                  <a:lnTo>
                    <a:pt x="10981379" y="0"/>
                  </a:lnTo>
                  <a:lnTo>
                    <a:pt x="10981379" y="732092"/>
                  </a:lnTo>
                  <a:lnTo>
                    <a:pt x="0" y="732092"/>
                  </a:lnTo>
                  <a:close/>
                </a:path>
              </a:pathLst>
            </a:custGeom>
            <a:blipFill>
              <a:blip r:embed="rId2">
                <a:alphaModFix amt="0"/>
              </a:blip>
              <a:stretch>
                <a:fillRect t="-242275" b="-242275"/>
              </a:stretch>
            </a:blipFill>
          </p:spPr>
        </p:sp>
        <p:sp>
          <p:nvSpPr>
            <p:cNvPr id="18" name="TextBox 18"/>
            <p:cNvSpPr txBox="1"/>
            <p:nvPr/>
          </p:nvSpPr>
          <p:spPr>
            <a:xfrm>
              <a:off x="0" y="-19050"/>
              <a:ext cx="10981385" cy="751142"/>
            </a:xfrm>
            <a:prstGeom prst="rect">
              <a:avLst/>
            </a:prstGeom>
          </p:spPr>
          <p:txBody>
            <a:bodyPr lIns="0" tIns="0" rIns="0" bIns="0" rtlCol="0" anchor="ctr"/>
            <a:lstStyle/>
            <a:p>
              <a:pPr algn="l">
                <a:lnSpc>
                  <a:spcPts val="2251"/>
                </a:lnSpc>
              </a:pPr>
              <a:r>
                <a:rPr lang="en-US" sz="1876" b="1" spc="225">
                  <a:solidFill>
                    <a:srgbClr val="A23251"/>
                  </a:solidFill>
                  <a:latin typeface="Poppins Bold"/>
                  <a:ea typeface="Poppins Bold"/>
                  <a:cs typeface="Poppins Bold"/>
                  <a:sym typeface="Poppins Bold"/>
                </a:rPr>
                <a:t>EMENTA · DANO MORAL</a:t>
              </a:r>
            </a:p>
          </p:txBody>
        </p:sp>
      </p:grpSp>
      <p:grpSp>
        <p:nvGrpSpPr>
          <p:cNvPr id="19" name="Group 19"/>
          <p:cNvGrpSpPr/>
          <p:nvPr/>
        </p:nvGrpSpPr>
        <p:grpSpPr>
          <a:xfrm>
            <a:off x="1525667" y="3328055"/>
            <a:ext cx="15404974" cy="3528881"/>
            <a:chOff x="0" y="0"/>
            <a:chExt cx="20539965" cy="4705174"/>
          </a:xfrm>
        </p:grpSpPr>
        <p:sp>
          <p:nvSpPr>
            <p:cNvPr id="20" name="Freeform 20"/>
            <p:cNvSpPr/>
            <p:nvPr/>
          </p:nvSpPr>
          <p:spPr>
            <a:xfrm>
              <a:off x="0" y="0"/>
              <a:ext cx="20539962" cy="4705168"/>
            </a:xfrm>
            <a:custGeom>
              <a:avLst/>
              <a:gdLst/>
              <a:ahLst/>
              <a:cxnLst/>
              <a:rect l="l" t="t" r="r" b="b"/>
              <a:pathLst>
                <a:path w="20539962" h="4705168">
                  <a:moveTo>
                    <a:pt x="0" y="0"/>
                  </a:moveTo>
                  <a:lnTo>
                    <a:pt x="20539962" y="0"/>
                  </a:lnTo>
                  <a:lnTo>
                    <a:pt x="20539962" y="4705168"/>
                  </a:lnTo>
                  <a:lnTo>
                    <a:pt x="0" y="4705168"/>
                  </a:lnTo>
                  <a:close/>
                </a:path>
              </a:pathLst>
            </a:custGeom>
            <a:blipFill>
              <a:blip r:embed="rId2">
                <a:alphaModFix amt="0"/>
              </a:blip>
              <a:stretch>
                <a:fillRect t="-38425" r="1092" b="-29836"/>
              </a:stretch>
            </a:blipFill>
          </p:spPr>
        </p:sp>
        <p:sp>
          <p:nvSpPr>
            <p:cNvPr id="21" name="TextBox 21"/>
            <p:cNvSpPr txBox="1"/>
            <p:nvPr/>
          </p:nvSpPr>
          <p:spPr>
            <a:xfrm>
              <a:off x="0" y="-47625"/>
              <a:ext cx="20539965" cy="4752799"/>
            </a:xfrm>
            <a:prstGeom prst="rect">
              <a:avLst/>
            </a:prstGeom>
          </p:spPr>
          <p:txBody>
            <a:bodyPr lIns="0" tIns="0" rIns="0" bIns="0" rtlCol="0" anchor="ctr"/>
            <a:lstStyle/>
            <a:p>
              <a:pPr algn="just">
                <a:lnSpc>
                  <a:spcPts val="2492"/>
                </a:lnSpc>
              </a:pPr>
              <a:r>
                <a:rPr lang="en-US" sz="1800" dirty="0">
                  <a:solidFill>
                    <a:srgbClr val="1C1C1C"/>
                  </a:solidFill>
                  <a:latin typeface="Poppins"/>
                  <a:ea typeface="Poppins"/>
                  <a:cs typeface="Poppins"/>
                  <a:sym typeface="Poppins"/>
                </a:rPr>
                <a:t>RECURSO INOMINADO</a:t>
              </a:r>
              <a:r>
                <a:rPr lang="en-US" sz="1800" dirty="0">
                  <a:solidFill>
                    <a:srgbClr val="1C1C1C"/>
                  </a:solidFill>
                  <a:highlight>
                    <a:srgbClr val="FFFF00"/>
                  </a:highlight>
                  <a:latin typeface="Poppins"/>
                  <a:ea typeface="Poppins"/>
                  <a:cs typeface="Poppins"/>
                  <a:sym typeface="Poppins"/>
                </a:rPr>
                <a:t>. AÇÃO INDENIZATÓRIA POR DANOS MATERIAIS E MORAIS. AGRESSÕES FÍSICAS SUPORTADAS PELO AUTOR NAS DEPENDÊNCIAS DE CLUBE RECREATIVO DURANTE A REALIZAÇÃO DE EVENTO FESTIVO. LESÕES PRATICADAS POR OUTRO ASSOCIADO E POR PREPOSTO DO CLUBE .</a:t>
              </a:r>
              <a:r>
                <a:rPr lang="en-US" sz="1800" dirty="0">
                  <a:solidFill>
                    <a:srgbClr val="1C1C1C"/>
                  </a:solidFill>
                  <a:latin typeface="Poppins"/>
                  <a:ea typeface="Poppins"/>
                  <a:cs typeface="Poppins"/>
                  <a:sym typeface="Poppins"/>
                </a:rPr>
                <a:t> INCIDÊNCIA DO CDC. </a:t>
              </a:r>
              <a:r>
                <a:rPr lang="en-US" sz="1800" b="1" dirty="0">
                  <a:solidFill>
                    <a:srgbClr val="1C1C1C"/>
                  </a:solidFill>
                  <a:highlight>
                    <a:srgbClr val="FFFF00"/>
                  </a:highlight>
                  <a:latin typeface="Poppins Bold"/>
                  <a:ea typeface="Poppins Bold"/>
                  <a:cs typeface="Poppins Bold"/>
                  <a:sym typeface="Poppins Bold"/>
                </a:rPr>
                <a:t>AFASTAMENTO DA RESPONSABILIDADE OBJETIVA QUANTO À FRATURA DO NARIZ SOFRIDA PELO AUTOR, POIS DECORRENTE DA ATUAÇÃO EXCLUSIVA DO ASSOCIADO GUILHERME</a:t>
              </a:r>
              <a:r>
                <a:rPr lang="en-US" sz="1800" b="1" dirty="0">
                  <a:solidFill>
                    <a:srgbClr val="1C1C1C"/>
                  </a:solidFill>
                  <a:latin typeface="Poppins Bold"/>
                  <a:ea typeface="Poppins Bold"/>
                  <a:cs typeface="Poppins Bold"/>
                  <a:sym typeface="Poppins Bold"/>
                </a:rPr>
                <a:t>.</a:t>
              </a:r>
              <a:r>
                <a:rPr lang="en-US" sz="1800" dirty="0">
                  <a:solidFill>
                    <a:srgbClr val="1C1C1C"/>
                  </a:solidFill>
                  <a:latin typeface="Poppins"/>
                  <a:ea typeface="Poppins"/>
                  <a:cs typeface="Poppins"/>
                  <a:sym typeface="Poppins"/>
                </a:rPr>
                <a:t> FATO TERCEIRO. INCIDÊNCIA DO ARTIGO 14, § 3º, II, DO CDC . </a:t>
              </a:r>
              <a:r>
                <a:rPr lang="en-US" sz="1800" b="1" dirty="0">
                  <a:solidFill>
                    <a:srgbClr val="1C1C1C"/>
                  </a:solidFill>
                  <a:highlight>
                    <a:srgbClr val="FFFF00"/>
                  </a:highlight>
                  <a:latin typeface="Poppins Bold"/>
                  <a:ea typeface="Poppins Bold"/>
                  <a:cs typeface="Poppins Bold"/>
                  <a:sym typeface="Poppins Bold"/>
                </a:rPr>
                <a:t>LIMITAÇÃO DA RESPONSABILIDADE DO CLUBE RÉU PELO ATO COMETIDO POR SEU PREPOSTO, QUE DESFERIU SOCO CONTRA O AUTOR DE FORMA INJUSTIFICADA. RESPONSABILIDADE DO CLUBE NOS TERMOS DO ARTIGO 932 DO CC</a:t>
              </a:r>
              <a:r>
                <a:rPr lang="en-US" sz="1800" b="1" dirty="0">
                  <a:solidFill>
                    <a:srgbClr val="1C1C1C"/>
                  </a:solidFill>
                  <a:latin typeface="Poppins Bold"/>
                  <a:ea typeface="Poppins Bold"/>
                  <a:cs typeface="Poppins Bold"/>
                  <a:sym typeface="Poppins Bold"/>
                </a:rPr>
                <a:t>. </a:t>
              </a:r>
              <a:r>
                <a:rPr lang="en-US" sz="1800" dirty="0">
                  <a:solidFill>
                    <a:srgbClr val="1C1C1C"/>
                  </a:solidFill>
                  <a:latin typeface="Poppins"/>
                  <a:ea typeface="Poppins"/>
                  <a:cs typeface="Poppins"/>
                  <a:sym typeface="Poppins"/>
                </a:rPr>
                <a:t>AFASTAMENTO DA CONDENAÇÃO POR DANOS MATERIAIS RELATIVOS AO TRATAMENTO DA FRATURA. REDUÇÃO DO QUANTUM INDENIZATÓRIO POR DANOS MORAIS PARA R$ 1 .500,00, HAJA VISTA QUE A ATUAÇÃO DO CLUBE RÉU NÃO CONTRIBUIU PARA OS DANOS ESTÉTICOS ALEGADOS E DESCONFORTOS DECORRENTES DA FRATURA DE NARIZ. RECURSO PARCIALMENTE PROVIDO. (</a:t>
              </a:r>
              <a:r>
                <a:rPr lang="en-US" sz="1800" dirty="0" err="1">
                  <a:solidFill>
                    <a:srgbClr val="1C1C1C"/>
                  </a:solidFill>
                  <a:latin typeface="Poppins"/>
                  <a:ea typeface="Poppins"/>
                  <a:cs typeface="Poppins"/>
                  <a:sym typeface="Poppins"/>
                </a:rPr>
                <a:t>Recurso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Inominado</a:t>
              </a:r>
              <a:r>
                <a:rPr lang="en-US" sz="1800" dirty="0">
                  <a:solidFill>
                    <a:srgbClr val="1C1C1C"/>
                  </a:solidFill>
                  <a:latin typeface="Poppins"/>
                  <a:ea typeface="Poppins"/>
                  <a:cs typeface="Poppins"/>
                  <a:sym typeface="Poppins"/>
                </a:rPr>
                <a:t>, Nº 50339095420228210021, </a:t>
              </a:r>
              <a:r>
                <a:rPr lang="en-US" sz="1800" dirty="0" err="1">
                  <a:solidFill>
                    <a:srgbClr val="1C1C1C"/>
                  </a:solidFill>
                  <a:latin typeface="Poppins"/>
                  <a:ea typeface="Poppins"/>
                  <a:cs typeface="Poppins"/>
                  <a:sym typeface="Poppins"/>
                </a:rPr>
                <a:t>Primeira</a:t>
              </a:r>
              <a:r>
                <a:rPr lang="en-US" sz="1800" dirty="0">
                  <a:solidFill>
                    <a:srgbClr val="1C1C1C"/>
                  </a:solidFill>
                  <a:latin typeface="Poppins"/>
                  <a:ea typeface="Poppins"/>
                  <a:cs typeface="Poppins"/>
                  <a:sym typeface="Poppins"/>
                </a:rPr>
                <a:t> Turma </a:t>
              </a:r>
              <a:r>
                <a:rPr lang="en-US" sz="1800" dirty="0" err="1">
                  <a:solidFill>
                    <a:srgbClr val="1C1C1C"/>
                  </a:solidFill>
                  <a:latin typeface="Poppins"/>
                  <a:ea typeface="Poppins"/>
                  <a:cs typeface="Poppins"/>
                  <a:sym typeface="Poppins"/>
                </a:rPr>
                <a:t>Recursal</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Cível</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Turmas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Recursais</a:t>
              </a:r>
              <a:r>
                <a:rPr lang="en-US" sz="1800" dirty="0">
                  <a:solidFill>
                    <a:srgbClr val="1C1C1C"/>
                  </a:solidFill>
                  <a:latin typeface="Poppins"/>
                  <a:ea typeface="Poppins"/>
                  <a:cs typeface="Poppins"/>
                  <a:sym typeface="Poppins"/>
                </a:rPr>
                <a:t>, Relator.: Mara Lúcia Coccaro Martins Facchini, </a:t>
              </a:r>
              <a:r>
                <a:rPr lang="en-US" sz="1800" dirty="0" err="1">
                  <a:solidFill>
                    <a:srgbClr val="1C1C1C"/>
                  </a:solidFill>
                  <a:latin typeface="Poppins"/>
                  <a:ea typeface="Poppins"/>
                  <a:cs typeface="Poppins"/>
                  <a:sym typeface="Poppins"/>
                </a:rPr>
                <a:t>Julgado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em</a:t>
              </a:r>
              <a:r>
                <a:rPr lang="en-US" sz="1800" dirty="0">
                  <a:solidFill>
                    <a:srgbClr val="1C1C1C"/>
                  </a:solidFill>
                  <a:latin typeface="Poppins"/>
                  <a:ea typeface="Poppins"/>
                  <a:cs typeface="Poppins"/>
                  <a:sym typeface="Poppins"/>
                </a:rPr>
                <a:t>: 01-08-2023)</a:t>
              </a:r>
            </a:p>
          </p:txBody>
        </p:sp>
      </p:grpSp>
      <p:grpSp>
        <p:nvGrpSpPr>
          <p:cNvPr id="22" name="Group 22"/>
          <p:cNvGrpSpPr/>
          <p:nvPr/>
        </p:nvGrpSpPr>
        <p:grpSpPr>
          <a:xfrm>
            <a:off x="1509941" y="7209361"/>
            <a:ext cx="15236666" cy="707593"/>
            <a:chOff x="0" y="0"/>
            <a:chExt cx="20315555" cy="943458"/>
          </a:xfrm>
        </p:grpSpPr>
        <p:sp>
          <p:nvSpPr>
            <p:cNvPr id="23" name="Freeform 23"/>
            <p:cNvSpPr/>
            <p:nvPr/>
          </p:nvSpPr>
          <p:spPr>
            <a:xfrm>
              <a:off x="0" y="0"/>
              <a:ext cx="20315552" cy="943453"/>
            </a:xfrm>
            <a:custGeom>
              <a:avLst/>
              <a:gdLst/>
              <a:ahLst/>
              <a:cxnLst/>
              <a:rect l="l" t="t" r="r" b="b"/>
              <a:pathLst>
                <a:path w="20315552" h="943453">
                  <a:moveTo>
                    <a:pt x="0" y="0"/>
                  </a:moveTo>
                  <a:lnTo>
                    <a:pt x="20315552" y="0"/>
                  </a:lnTo>
                  <a:lnTo>
                    <a:pt x="20315552" y="943453"/>
                  </a:lnTo>
                  <a:lnTo>
                    <a:pt x="0" y="943453"/>
                  </a:lnTo>
                  <a:close/>
                </a:path>
              </a:pathLst>
            </a:custGeom>
            <a:blipFill>
              <a:blip r:embed="rId2">
                <a:alphaModFix amt="0"/>
              </a:blip>
              <a:stretch>
                <a:fillRect t="-390476" b="-348674"/>
              </a:stretch>
            </a:blipFill>
          </p:spPr>
        </p:sp>
        <p:sp>
          <p:nvSpPr>
            <p:cNvPr id="24" name="TextBox 24"/>
            <p:cNvSpPr txBox="1"/>
            <p:nvPr/>
          </p:nvSpPr>
          <p:spPr>
            <a:xfrm>
              <a:off x="0" y="-19050"/>
              <a:ext cx="20315555" cy="962508"/>
            </a:xfrm>
            <a:prstGeom prst="rect">
              <a:avLst/>
            </a:prstGeom>
          </p:spPr>
          <p:txBody>
            <a:bodyPr lIns="0" tIns="0" rIns="0" bIns="0" rtlCol="0" anchor="ctr"/>
            <a:lstStyle/>
            <a:p>
              <a:pPr algn="just">
                <a:lnSpc>
                  <a:spcPts val="2160"/>
                </a:lnSpc>
              </a:pPr>
              <a:r>
                <a:rPr lang="en-US" sz="1800" i="1">
                  <a:solidFill>
                    <a:srgbClr val="6E6A66"/>
                  </a:solidFill>
                  <a:latin typeface="Poppins Italics"/>
                  <a:ea typeface="Poppins Italics"/>
                  <a:cs typeface="Poppins Italics"/>
                  <a:sym typeface="Poppins Italics"/>
                </a:rPr>
                <a:t>TJ-RS - Recurso Inominado: 50339095420228210021 PASSO FUNDO, Relator: Mara Lúcia Coccaro Martins Facchini, Data de Julgamento: 01/08/2023, Primeira Turma Recursal Cível, Data de Publicação: 02/08/2023</a:t>
              </a:r>
            </a:p>
          </p:txBody>
        </p:sp>
      </p:grpSp>
      <p:grpSp>
        <p:nvGrpSpPr>
          <p:cNvPr id="25" name="Group 25"/>
          <p:cNvGrpSpPr/>
          <p:nvPr/>
        </p:nvGrpSpPr>
        <p:grpSpPr>
          <a:xfrm>
            <a:off x="13838610" y="8736354"/>
            <a:ext cx="3374703" cy="1043892"/>
            <a:chOff x="0" y="0"/>
            <a:chExt cx="4499604" cy="1391856"/>
          </a:xfrm>
        </p:grpSpPr>
        <p:grpSp>
          <p:nvGrpSpPr>
            <p:cNvPr id="26" name="Group 26"/>
            <p:cNvGrpSpPr/>
            <p:nvPr/>
          </p:nvGrpSpPr>
          <p:grpSpPr>
            <a:xfrm>
              <a:off x="0" y="0"/>
              <a:ext cx="4499604" cy="1391857"/>
              <a:chOff x="0" y="0"/>
              <a:chExt cx="4575569" cy="1415355"/>
            </a:xfrm>
          </p:grpSpPr>
          <p:sp>
            <p:nvSpPr>
              <p:cNvPr id="27" name="Freeform 27"/>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8" name="Group 28"/>
            <p:cNvGrpSpPr/>
            <p:nvPr/>
          </p:nvGrpSpPr>
          <p:grpSpPr>
            <a:xfrm>
              <a:off x="971928" y="0"/>
              <a:ext cx="2555748" cy="1391856"/>
              <a:chOff x="0" y="0"/>
              <a:chExt cx="2555748" cy="1391856"/>
            </a:xfrm>
          </p:grpSpPr>
          <p:sp>
            <p:nvSpPr>
              <p:cNvPr id="29" name="Freeform 29"/>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0" name="Group 30"/>
          <p:cNvGrpSpPr/>
          <p:nvPr/>
        </p:nvGrpSpPr>
        <p:grpSpPr>
          <a:xfrm>
            <a:off x="15078935" y="571334"/>
            <a:ext cx="2134379" cy="554254"/>
            <a:chOff x="0" y="0"/>
            <a:chExt cx="5307673" cy="1378293"/>
          </a:xfrm>
        </p:grpSpPr>
        <p:sp>
          <p:nvSpPr>
            <p:cNvPr id="31" name="Freeform 31"/>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COMO OS TRIBUNAIS ENTENDEM</a:t>
              </a:r>
            </a:p>
          </p:txBody>
        </p:sp>
      </p:grpSp>
      <p:grpSp>
        <p:nvGrpSpPr>
          <p:cNvPr id="5" name="Group 5"/>
          <p:cNvGrpSpPr/>
          <p:nvPr/>
        </p:nvGrpSpPr>
        <p:grpSpPr>
          <a:xfrm>
            <a:off x="960872" y="112558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dirty="0" err="1">
                  <a:solidFill>
                    <a:srgbClr val="1C1C1C"/>
                  </a:solidFill>
                  <a:latin typeface="Poppins Bold"/>
                  <a:ea typeface="Poppins Bold"/>
                  <a:cs typeface="Poppins Bold"/>
                  <a:sym typeface="Poppins Bold"/>
                </a:rPr>
                <a:t>Acidente</a:t>
              </a:r>
              <a:r>
                <a:rPr lang="en-US" sz="4503" b="1" dirty="0">
                  <a:solidFill>
                    <a:srgbClr val="1C1C1C"/>
                  </a:solidFill>
                  <a:latin typeface="Poppins Bold"/>
                  <a:ea typeface="Poppins Bold"/>
                  <a:cs typeface="Poppins Bold"/>
                  <a:sym typeface="Poppins Bold"/>
                </a:rPr>
                <a:t> de piscina— </a:t>
              </a:r>
              <a:r>
                <a:rPr lang="en-US" sz="4503" b="1" dirty="0" err="1">
                  <a:solidFill>
                    <a:srgbClr val="1C1C1C"/>
                  </a:solidFill>
                  <a:latin typeface="Poppins Bold"/>
                  <a:ea typeface="Poppins Bold"/>
                  <a:cs typeface="Poppins Bold"/>
                  <a:sym typeface="Poppins Bold"/>
                </a:rPr>
                <a:t>indenização</a:t>
              </a:r>
              <a:r>
                <a:rPr lang="en-US" sz="4503" b="1" dirty="0">
                  <a:solidFill>
                    <a:srgbClr val="1C1C1C"/>
                  </a:solidFill>
                  <a:latin typeface="Poppins Bold"/>
                  <a:ea typeface="Poppins Bold"/>
                  <a:cs typeface="Poppins Bold"/>
                  <a:sym typeface="Poppins Bold"/>
                </a:rPr>
                <a:t> </a:t>
              </a:r>
              <a:r>
                <a:rPr lang="en-US" sz="4503" b="1" dirty="0" err="1">
                  <a:solidFill>
                    <a:srgbClr val="1C1C1C"/>
                  </a:solidFill>
                  <a:latin typeface="Poppins Bold"/>
                  <a:ea typeface="Poppins Bold"/>
                  <a:cs typeface="Poppins Bold"/>
                  <a:sym typeface="Poppins Bold"/>
                </a:rPr>
                <a:t>devida</a:t>
              </a:r>
              <a:endParaRPr lang="en-US" sz="4503" b="1" dirty="0">
                <a:solidFill>
                  <a:srgbClr val="1C1C1C"/>
                </a:solidFill>
                <a:latin typeface="Poppins Bold"/>
                <a:ea typeface="Poppins Bold"/>
                <a:cs typeface="Poppins Bold"/>
                <a:sym typeface="Poppins Bold"/>
              </a:endParaRPr>
            </a:p>
          </p:txBody>
        </p:sp>
      </p:grpSp>
      <p:grpSp>
        <p:nvGrpSpPr>
          <p:cNvPr id="8" name="Group 8"/>
          <p:cNvGrpSpPr/>
          <p:nvPr/>
        </p:nvGrpSpPr>
        <p:grpSpPr>
          <a:xfrm>
            <a:off x="960872" y="2247242"/>
            <a:ext cx="16334804" cy="6590072"/>
            <a:chOff x="0" y="0"/>
            <a:chExt cx="21779738" cy="8786763"/>
          </a:xfrm>
        </p:grpSpPr>
        <p:sp>
          <p:nvSpPr>
            <p:cNvPr id="9" name="Freeform 9"/>
            <p:cNvSpPr/>
            <p:nvPr/>
          </p:nvSpPr>
          <p:spPr>
            <a:xfrm>
              <a:off x="0" y="0"/>
              <a:ext cx="21779739" cy="8786764"/>
            </a:xfrm>
            <a:custGeom>
              <a:avLst/>
              <a:gdLst/>
              <a:ahLst/>
              <a:cxnLst/>
              <a:rect l="l" t="t" r="r" b="b"/>
              <a:pathLst>
                <a:path w="21779739" h="8786764">
                  <a:moveTo>
                    <a:pt x="0" y="198029"/>
                  </a:moveTo>
                  <a:cubicBezTo>
                    <a:pt x="0" y="88623"/>
                    <a:pt x="65532" y="0"/>
                    <a:pt x="146431" y="0"/>
                  </a:cubicBezTo>
                  <a:lnTo>
                    <a:pt x="21633307" y="0"/>
                  </a:lnTo>
                  <a:cubicBezTo>
                    <a:pt x="21714206" y="0"/>
                    <a:pt x="21779739" y="88623"/>
                    <a:pt x="21779739" y="198029"/>
                  </a:cubicBezTo>
                  <a:lnTo>
                    <a:pt x="21779739" y="8588735"/>
                  </a:lnTo>
                  <a:cubicBezTo>
                    <a:pt x="21779739" y="8698140"/>
                    <a:pt x="21714206" y="8786764"/>
                    <a:pt x="21633307" y="8786764"/>
                  </a:cubicBezTo>
                  <a:lnTo>
                    <a:pt x="146431" y="8786764"/>
                  </a:lnTo>
                  <a:cubicBezTo>
                    <a:pt x="65532" y="8786764"/>
                    <a:pt x="0" y="8698140"/>
                    <a:pt x="0" y="8588735"/>
                  </a:cubicBezTo>
                  <a:close/>
                </a:path>
              </a:pathLst>
            </a:custGeom>
            <a:solidFill>
              <a:srgbClr val="F7F4F1"/>
            </a:solidFill>
          </p:spPr>
        </p:sp>
      </p:grpSp>
      <p:grpSp>
        <p:nvGrpSpPr>
          <p:cNvPr id="10" name="Group 10"/>
          <p:cNvGrpSpPr/>
          <p:nvPr/>
        </p:nvGrpSpPr>
        <p:grpSpPr>
          <a:xfrm>
            <a:off x="925445" y="2247242"/>
            <a:ext cx="167070" cy="6590072"/>
            <a:chOff x="0" y="0"/>
            <a:chExt cx="164719" cy="6497320"/>
          </a:xfrm>
        </p:grpSpPr>
        <p:sp>
          <p:nvSpPr>
            <p:cNvPr id="11" name="Freeform 11"/>
            <p:cNvSpPr/>
            <p:nvPr/>
          </p:nvSpPr>
          <p:spPr>
            <a:xfrm>
              <a:off x="0" y="0"/>
              <a:ext cx="164719" cy="6497320"/>
            </a:xfrm>
            <a:custGeom>
              <a:avLst/>
              <a:gdLst/>
              <a:ahLst/>
              <a:cxnLst/>
              <a:rect l="l" t="t" r="r" b="b"/>
              <a:pathLst>
                <a:path w="164719" h="6497320">
                  <a:moveTo>
                    <a:pt x="0" y="0"/>
                  </a:moveTo>
                  <a:lnTo>
                    <a:pt x="164719" y="0"/>
                  </a:lnTo>
                  <a:lnTo>
                    <a:pt x="164719" y="6497320"/>
                  </a:lnTo>
                  <a:lnTo>
                    <a:pt x="0" y="6497320"/>
                  </a:lnTo>
                  <a:close/>
                </a:path>
              </a:pathLst>
            </a:custGeom>
            <a:solidFill>
              <a:srgbClr val="A23251"/>
            </a:solidFill>
          </p:spPr>
        </p:sp>
      </p:grpSp>
      <p:grpSp>
        <p:nvGrpSpPr>
          <p:cNvPr id="12" name="Group 12"/>
          <p:cNvGrpSpPr/>
          <p:nvPr/>
        </p:nvGrpSpPr>
        <p:grpSpPr>
          <a:xfrm>
            <a:off x="1509941" y="2404920"/>
            <a:ext cx="754971" cy="754971"/>
            <a:chOff x="0" y="0"/>
            <a:chExt cx="1006627" cy="1006627"/>
          </a:xfrm>
        </p:grpSpPr>
        <p:sp>
          <p:nvSpPr>
            <p:cNvPr id="13" name="Freeform 13"/>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4" name="Group 14"/>
          <p:cNvGrpSpPr/>
          <p:nvPr/>
        </p:nvGrpSpPr>
        <p:grpSpPr>
          <a:xfrm>
            <a:off x="1691135" y="2586114"/>
            <a:ext cx="392582" cy="392582"/>
            <a:chOff x="0" y="0"/>
            <a:chExt cx="523443" cy="523443"/>
          </a:xfrm>
        </p:grpSpPr>
        <p:sp>
          <p:nvSpPr>
            <p:cNvPr id="15" name="Freeform 15"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6" name="Group 16"/>
          <p:cNvGrpSpPr/>
          <p:nvPr/>
        </p:nvGrpSpPr>
        <p:grpSpPr>
          <a:xfrm>
            <a:off x="2449775" y="2586114"/>
            <a:ext cx="8236039" cy="549069"/>
            <a:chOff x="0" y="0"/>
            <a:chExt cx="10981385" cy="732092"/>
          </a:xfrm>
        </p:grpSpPr>
        <p:sp>
          <p:nvSpPr>
            <p:cNvPr id="17" name="Freeform 17"/>
            <p:cNvSpPr/>
            <p:nvPr/>
          </p:nvSpPr>
          <p:spPr>
            <a:xfrm>
              <a:off x="0" y="0"/>
              <a:ext cx="10981379" cy="732092"/>
            </a:xfrm>
            <a:custGeom>
              <a:avLst/>
              <a:gdLst/>
              <a:ahLst/>
              <a:cxnLst/>
              <a:rect l="l" t="t" r="r" b="b"/>
              <a:pathLst>
                <a:path w="10981379" h="732092">
                  <a:moveTo>
                    <a:pt x="0" y="0"/>
                  </a:moveTo>
                  <a:lnTo>
                    <a:pt x="10981379" y="0"/>
                  </a:lnTo>
                  <a:lnTo>
                    <a:pt x="10981379" y="732092"/>
                  </a:lnTo>
                  <a:lnTo>
                    <a:pt x="0" y="732092"/>
                  </a:lnTo>
                  <a:close/>
                </a:path>
              </a:pathLst>
            </a:custGeom>
            <a:blipFill>
              <a:blip r:embed="rId2">
                <a:alphaModFix amt="0"/>
              </a:blip>
              <a:stretch>
                <a:fillRect t="-242275" b="-242275"/>
              </a:stretch>
            </a:blipFill>
          </p:spPr>
        </p:sp>
        <p:sp>
          <p:nvSpPr>
            <p:cNvPr id="18" name="TextBox 18"/>
            <p:cNvSpPr txBox="1"/>
            <p:nvPr/>
          </p:nvSpPr>
          <p:spPr>
            <a:xfrm>
              <a:off x="0" y="-19050"/>
              <a:ext cx="10981385" cy="751142"/>
            </a:xfrm>
            <a:prstGeom prst="rect">
              <a:avLst/>
            </a:prstGeom>
          </p:spPr>
          <p:txBody>
            <a:bodyPr lIns="0" tIns="0" rIns="0" bIns="0" rtlCol="0" anchor="ctr"/>
            <a:lstStyle/>
            <a:p>
              <a:pPr algn="l">
                <a:lnSpc>
                  <a:spcPts val="2251"/>
                </a:lnSpc>
              </a:pPr>
              <a:r>
                <a:rPr lang="en-US" sz="1876" b="1" spc="225">
                  <a:solidFill>
                    <a:srgbClr val="A23251"/>
                  </a:solidFill>
                  <a:latin typeface="Poppins Bold"/>
                  <a:ea typeface="Poppins Bold"/>
                  <a:cs typeface="Poppins Bold"/>
                  <a:sym typeface="Poppins Bold"/>
                </a:rPr>
                <a:t>EMENTA · DANO MORAL</a:t>
              </a:r>
            </a:p>
          </p:txBody>
        </p:sp>
      </p:grpSp>
      <p:grpSp>
        <p:nvGrpSpPr>
          <p:cNvPr id="19" name="Group 19"/>
          <p:cNvGrpSpPr/>
          <p:nvPr/>
        </p:nvGrpSpPr>
        <p:grpSpPr>
          <a:xfrm>
            <a:off x="1691135" y="3321815"/>
            <a:ext cx="15404974" cy="4532539"/>
            <a:chOff x="0" y="0"/>
            <a:chExt cx="20539965" cy="6043385"/>
          </a:xfrm>
        </p:grpSpPr>
        <p:sp>
          <p:nvSpPr>
            <p:cNvPr id="20" name="Freeform 20"/>
            <p:cNvSpPr/>
            <p:nvPr/>
          </p:nvSpPr>
          <p:spPr>
            <a:xfrm>
              <a:off x="0" y="0"/>
              <a:ext cx="20539962" cy="6043378"/>
            </a:xfrm>
            <a:custGeom>
              <a:avLst/>
              <a:gdLst/>
              <a:ahLst/>
              <a:cxnLst/>
              <a:rect l="l" t="t" r="r" b="b"/>
              <a:pathLst>
                <a:path w="20539962" h="6043378">
                  <a:moveTo>
                    <a:pt x="0" y="0"/>
                  </a:moveTo>
                  <a:lnTo>
                    <a:pt x="20539962" y="0"/>
                  </a:lnTo>
                  <a:lnTo>
                    <a:pt x="20539962" y="6043378"/>
                  </a:lnTo>
                  <a:lnTo>
                    <a:pt x="0" y="6043378"/>
                  </a:lnTo>
                  <a:close/>
                </a:path>
              </a:pathLst>
            </a:custGeom>
            <a:blipFill>
              <a:blip r:embed="rId2">
                <a:alphaModFix amt="0"/>
              </a:blip>
              <a:stretch>
                <a:fillRect t="-29916" r="1092" b="-1086"/>
              </a:stretch>
            </a:blipFill>
          </p:spPr>
        </p:sp>
        <p:sp>
          <p:nvSpPr>
            <p:cNvPr id="21" name="TextBox 21"/>
            <p:cNvSpPr txBox="1"/>
            <p:nvPr/>
          </p:nvSpPr>
          <p:spPr>
            <a:xfrm>
              <a:off x="0" y="-47625"/>
              <a:ext cx="20539965" cy="6091010"/>
            </a:xfrm>
            <a:prstGeom prst="rect">
              <a:avLst/>
            </a:prstGeom>
          </p:spPr>
          <p:txBody>
            <a:bodyPr lIns="0" tIns="0" rIns="0" bIns="0" rtlCol="0" anchor="ctr"/>
            <a:lstStyle/>
            <a:p>
              <a:pPr algn="just">
                <a:lnSpc>
                  <a:spcPts val="2492"/>
                </a:lnSpc>
              </a:pPr>
              <a:r>
                <a:rPr lang="en-US" sz="1800" dirty="0">
                  <a:solidFill>
                    <a:srgbClr val="1C1C1C"/>
                  </a:solidFill>
                  <a:latin typeface="Poppins"/>
                  <a:ea typeface="Poppins"/>
                  <a:cs typeface="Poppins"/>
                  <a:sym typeface="Poppins"/>
                </a:rPr>
                <a:t>APELAÇÕES CÍVEIS – AÇÃO DE INDENIZAÇÃO POR DANOS MATERIAIS E MORAIS – ASSOCIAÇÃO DE CLASSE – </a:t>
              </a:r>
              <a:r>
                <a:rPr lang="en-US" sz="1800" dirty="0">
                  <a:solidFill>
                    <a:srgbClr val="1C1C1C"/>
                  </a:solidFill>
                  <a:highlight>
                    <a:srgbClr val="FFFF00"/>
                  </a:highlight>
                  <a:latin typeface="Poppins"/>
                  <a:ea typeface="Poppins"/>
                  <a:cs typeface="Poppins"/>
                  <a:sym typeface="Poppins"/>
                </a:rPr>
                <a:t>ACIDENTE EM PISCINA DE CLUBE RECREATIVO APÓS DESCIDA DE TOBOGÃ – VÍTIMA QUE SOFREU LESÃO EM VÉRTEBRA DA COLUNA CERVICAL </a:t>
              </a:r>
              <a:r>
                <a:rPr lang="en-US" sz="1800" dirty="0">
                  <a:solidFill>
                    <a:srgbClr val="1C1C1C"/>
                  </a:solidFill>
                  <a:latin typeface="Poppins"/>
                  <a:ea typeface="Poppins"/>
                  <a:cs typeface="Poppins"/>
                  <a:sym typeface="Poppins"/>
                </a:rPr>
                <a:t>– LONGO PERÍODO DE RECUPERAÇÃO – </a:t>
              </a:r>
              <a:r>
                <a:rPr lang="en-US" sz="1800" dirty="0">
                  <a:solidFill>
                    <a:srgbClr val="1C1C1C"/>
                  </a:solidFill>
                  <a:highlight>
                    <a:srgbClr val="FFFF00"/>
                  </a:highlight>
                  <a:latin typeface="Poppins"/>
                  <a:ea typeface="Poppins"/>
                  <a:cs typeface="Poppins"/>
                  <a:sym typeface="Poppins"/>
                </a:rPr>
                <a:t>RESPONSABILIDADE SUBJETIVA DO CLUBE – VIOLAÇÃO DO DEVER DE GUARDA E VIGILÂNCIA - AUSÊNCIA DE SALVA-VIDAS NO LOCAL </a:t>
              </a:r>
              <a:r>
                <a:rPr lang="en-US" sz="1800" dirty="0">
                  <a:solidFill>
                    <a:srgbClr val="1C1C1C"/>
                  </a:solidFill>
                  <a:latin typeface="Poppins"/>
                  <a:ea typeface="Poppins"/>
                  <a:cs typeface="Poppins"/>
                  <a:sym typeface="Poppins"/>
                </a:rPr>
                <a:t>– INFORMAÇÃO, POR TESTEMUNHAS, QUE A VÍTIMA TERIA INGERIDO BEBIDA ALCOÓLICA E UTILIZADO DE FORMA IRREGULAR O BRINQUEDO – AUSÊNCIA DE LAUDO PERICIAL A EVIDENCIAR A DINÂMICA DO ACIDENTE - CONCORRÊNCIA DE CULPA MANTIDA – DANOS MATERIAIS RATEADOS – DANO MORAL CARACTERIZADO – QUANTUM INDENIZATÓRIO MANTIDO – VALOR DA CONDENAÇÃO QUE ATENDE AOS PRINCÍPIOS DA RAZOABILIDADE E DA PROPORCIONALIDADE – PREQUESTIONAMENTO – DESNECESSIDADE – AMBOS OS RECURSOS CONHECIDOS E DESPROVIDOS. “</a:t>
              </a:r>
              <a:r>
                <a:rPr lang="en-US" sz="1800" dirty="0" err="1">
                  <a:solidFill>
                    <a:srgbClr val="1C1C1C"/>
                  </a:solidFill>
                  <a:latin typeface="Poppins"/>
                  <a:ea typeface="Poppins"/>
                  <a:cs typeface="Poppins"/>
                  <a:sym typeface="Poppins"/>
                </a:rPr>
                <a:t>Tratando</a:t>
              </a:r>
              <a:r>
                <a:rPr lang="en-US" sz="1800" dirty="0">
                  <a:solidFill>
                    <a:srgbClr val="1C1C1C"/>
                  </a:solidFill>
                  <a:latin typeface="Poppins"/>
                  <a:ea typeface="Poppins"/>
                  <a:cs typeface="Poppins"/>
                  <a:sym typeface="Poppins"/>
                </a:rPr>
                <a:t>-se de </a:t>
              </a:r>
              <a:r>
                <a:rPr lang="en-US" sz="1800" dirty="0" err="1">
                  <a:solidFill>
                    <a:srgbClr val="1C1C1C"/>
                  </a:solidFill>
                  <a:latin typeface="Poppins"/>
                  <a:ea typeface="Poppins"/>
                  <a:cs typeface="Poppins"/>
                  <a:sym typeface="Poppins"/>
                </a:rPr>
                <a:t>acidentes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em</a:t>
              </a:r>
              <a:r>
                <a:rPr lang="en-US" sz="1800" dirty="0">
                  <a:solidFill>
                    <a:srgbClr val="1C1C1C"/>
                  </a:solidFill>
                  <a:latin typeface="Poppins"/>
                  <a:ea typeface="Poppins"/>
                  <a:cs typeface="Poppins"/>
                  <a:sym typeface="Poppins"/>
                </a:rPr>
                <a:t> piscinas, </a:t>
              </a:r>
              <a:r>
                <a:rPr lang="en-US" sz="1800" dirty="0" err="1">
                  <a:solidFill>
                    <a:srgbClr val="1C1C1C"/>
                  </a:solidFill>
                  <a:latin typeface="Poppins"/>
                  <a:ea typeface="Poppins"/>
                  <a:cs typeface="Poppins"/>
                  <a:sym typeface="Poppins"/>
                </a:rPr>
                <a:t>poços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lagos</a:t>
              </a:r>
              <a:r>
                <a:rPr lang="en-US" sz="1800" dirty="0">
                  <a:solidFill>
                    <a:srgbClr val="1C1C1C"/>
                  </a:solidFill>
                  <a:latin typeface="Poppins"/>
                  <a:ea typeface="Poppins"/>
                  <a:cs typeface="Poppins"/>
                  <a:sym typeface="Poppins"/>
                </a:rPr>
                <a:t> e </a:t>
              </a:r>
              <a:r>
                <a:rPr lang="en-US" sz="1800" dirty="0" err="1">
                  <a:solidFill>
                    <a:srgbClr val="1C1C1C"/>
                  </a:solidFill>
                  <a:latin typeface="Poppins"/>
                  <a:ea typeface="Poppins"/>
                  <a:cs typeface="Poppins"/>
                  <a:sym typeface="Poppins"/>
                </a:rPr>
                <a:t>afins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em</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princípio</a:t>
              </a:r>
              <a:r>
                <a:rPr lang="en-US" sz="1800" dirty="0">
                  <a:solidFill>
                    <a:srgbClr val="1C1C1C"/>
                  </a:solidFill>
                  <a:latin typeface="Poppins"/>
                  <a:ea typeface="Poppins"/>
                  <a:cs typeface="Poppins"/>
                  <a:sym typeface="Poppins"/>
                </a:rPr>
                <a:t>, a </a:t>
              </a:r>
              <a:r>
                <a:rPr lang="en-US" sz="1800" dirty="0" err="1">
                  <a:solidFill>
                    <a:srgbClr val="1C1C1C"/>
                  </a:solidFill>
                  <a:latin typeface="Poppins"/>
                  <a:ea typeface="Poppins"/>
                  <a:cs typeface="Poppins"/>
                  <a:sym typeface="Poppins"/>
                </a:rPr>
                <a:t>responsabilidade</a:t>
              </a:r>
              <a:r>
                <a:rPr lang="en-US" sz="1800" dirty="0">
                  <a:solidFill>
                    <a:srgbClr val="1C1C1C"/>
                  </a:solidFill>
                  <a:latin typeface="Poppins"/>
                  <a:ea typeface="Poppins"/>
                  <a:cs typeface="Poppins"/>
                  <a:sym typeface="Poppins"/>
                </a:rPr>
                <a:t> de quem </a:t>
              </a:r>
              <a:r>
                <a:rPr lang="en-US" sz="1800" dirty="0" err="1">
                  <a:solidFill>
                    <a:srgbClr val="1C1C1C"/>
                  </a:solidFill>
                  <a:latin typeface="Poppins"/>
                  <a:ea typeface="Poppins"/>
                  <a:cs typeface="Poppins"/>
                  <a:sym typeface="Poppins"/>
                </a:rPr>
                <a:t>explora</a:t>
              </a:r>
              <a:r>
                <a:rPr lang="en-US" sz="1800" dirty="0">
                  <a:solidFill>
                    <a:srgbClr val="1C1C1C"/>
                  </a:solidFill>
                  <a:latin typeface="Poppins"/>
                  <a:ea typeface="Poppins"/>
                  <a:cs typeface="Poppins"/>
                  <a:sym typeface="Poppins"/>
                </a:rPr>
                <a:t> esse </a:t>
              </a:r>
              <a:r>
                <a:rPr lang="en-US" sz="1800" dirty="0" err="1">
                  <a:solidFill>
                    <a:srgbClr val="1C1C1C"/>
                  </a:solidFill>
                  <a:latin typeface="Poppins"/>
                  <a:ea typeface="Poppins"/>
                  <a:cs typeface="Poppins"/>
                  <a:sym typeface="Poppins"/>
                </a:rPr>
                <a:t>tipo</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atividade</a:t>
              </a:r>
              <a:r>
                <a:rPr lang="en-US" sz="1800" dirty="0">
                  <a:solidFill>
                    <a:srgbClr val="1C1C1C"/>
                  </a:solidFill>
                  <a:latin typeface="Poppins"/>
                  <a:ea typeface="Poppins"/>
                  <a:cs typeface="Poppins"/>
                  <a:sym typeface="Poppins"/>
                </a:rPr>
                <a:t> é </a:t>
              </a:r>
              <a:r>
                <a:rPr lang="en-US" sz="1800" dirty="0" err="1">
                  <a:solidFill>
                    <a:srgbClr val="1C1C1C"/>
                  </a:solidFill>
                  <a:latin typeface="Poppins"/>
                  <a:ea typeface="Poppins"/>
                  <a:cs typeface="Poppins"/>
                  <a:sym typeface="Poppins"/>
                </a:rPr>
                <a:t>presumida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embora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decorra</a:t>
              </a:r>
              <a:r>
                <a:rPr lang="en-US" sz="1800" dirty="0">
                  <a:solidFill>
                    <a:srgbClr val="1C1C1C"/>
                  </a:solidFill>
                  <a:latin typeface="Poppins"/>
                  <a:ea typeface="Poppins"/>
                  <a:cs typeface="Poppins"/>
                  <a:sym typeface="Poppins"/>
                </a:rPr>
                <a:t> da </a:t>
              </a:r>
              <a:r>
                <a:rPr lang="en-US" sz="1800" dirty="0" err="1">
                  <a:solidFill>
                    <a:srgbClr val="1C1C1C"/>
                  </a:solidFill>
                  <a:latin typeface="Poppins"/>
                  <a:ea typeface="Poppins"/>
                  <a:cs typeface="Poppins"/>
                  <a:sym typeface="Poppins"/>
                </a:rPr>
                <a:t>existência</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conduta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culposa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ou</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seja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proveniente</a:t>
              </a:r>
              <a:r>
                <a:rPr lang="en-US" sz="1800" dirty="0">
                  <a:solidFill>
                    <a:srgbClr val="1C1C1C"/>
                  </a:solidFill>
                  <a:latin typeface="Poppins"/>
                  <a:ea typeface="Poppins"/>
                  <a:cs typeface="Poppins"/>
                  <a:sym typeface="Poppins"/>
                </a:rPr>
                <a:t> da </a:t>
              </a:r>
              <a:r>
                <a:rPr lang="en-US" sz="1800" dirty="0" err="1">
                  <a:solidFill>
                    <a:srgbClr val="1C1C1C"/>
                  </a:solidFill>
                  <a:latin typeface="Poppins"/>
                  <a:ea typeface="Poppins"/>
                  <a:cs typeface="Poppins"/>
                  <a:sym typeface="Poppins"/>
                </a:rPr>
                <a:t>responsabilidade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subjetiva</a:t>
              </a:r>
              <a:r>
                <a:rPr lang="en-US" sz="1800" dirty="0">
                  <a:solidFill>
                    <a:srgbClr val="1C1C1C"/>
                  </a:solidFill>
                  <a:latin typeface="Poppins"/>
                  <a:ea typeface="Poppins"/>
                  <a:cs typeface="Poppins"/>
                  <a:sym typeface="Poppins"/>
                </a:rPr>
                <a:t>, a qual </a:t>
              </a:r>
              <a:r>
                <a:rPr lang="en-US" sz="1800" dirty="0" err="1">
                  <a:solidFill>
                    <a:srgbClr val="1C1C1C"/>
                  </a:solidFill>
                  <a:latin typeface="Poppins"/>
                  <a:ea typeface="Poppins"/>
                  <a:cs typeface="Poppins"/>
                  <a:sym typeface="Poppins"/>
                </a:rPr>
                <a:t>só</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poderá</a:t>
              </a:r>
              <a:r>
                <a:rPr lang="en-US" sz="1800" dirty="0">
                  <a:solidFill>
                    <a:srgbClr val="1C1C1C"/>
                  </a:solidFill>
                  <a:latin typeface="Poppins"/>
                  <a:ea typeface="Poppins"/>
                  <a:cs typeface="Poppins"/>
                  <a:sym typeface="Poppins"/>
                </a:rPr>
                <a:t> ser </a:t>
              </a:r>
              <a:r>
                <a:rPr lang="en-US" sz="1800" dirty="0" err="1">
                  <a:solidFill>
                    <a:srgbClr val="1C1C1C"/>
                  </a:solidFill>
                  <a:latin typeface="Poppins"/>
                  <a:ea typeface="Poppins"/>
                  <a:cs typeface="Poppins"/>
                  <a:sym typeface="Poppins"/>
                </a:rPr>
                <a:t>elidida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mediante</a:t>
              </a:r>
              <a:r>
                <a:rPr lang="en-US" sz="1800" dirty="0">
                  <a:solidFill>
                    <a:srgbClr val="1C1C1C"/>
                  </a:solidFill>
                  <a:latin typeface="Poppins"/>
                  <a:ea typeface="Poppins"/>
                  <a:cs typeface="Poppins"/>
                  <a:sym typeface="Poppins"/>
                </a:rPr>
                <a:t> a </a:t>
              </a:r>
              <a:r>
                <a:rPr lang="en-US" sz="1800" dirty="0" err="1">
                  <a:solidFill>
                    <a:srgbClr val="1C1C1C"/>
                  </a:solidFill>
                  <a:latin typeface="Poppins"/>
                  <a:ea typeface="Poppins"/>
                  <a:cs typeface="Poppins"/>
                  <a:sym typeface="Poppins"/>
                </a:rPr>
                <a:t>comprovação</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alguma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situação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excludente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prevista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na</a:t>
              </a:r>
              <a:r>
                <a:rPr lang="en-US" sz="1800" dirty="0">
                  <a:solidFill>
                    <a:srgbClr val="1C1C1C"/>
                  </a:solidFill>
                  <a:latin typeface="Poppins"/>
                  <a:ea typeface="Poppins"/>
                  <a:cs typeface="Poppins"/>
                  <a:sym typeface="Poppins"/>
                </a:rPr>
                <a:t> lei, </a:t>
              </a:r>
              <a:r>
                <a:rPr lang="en-US" sz="1800" dirty="0" err="1">
                  <a:solidFill>
                    <a:srgbClr val="1C1C1C"/>
                  </a:solidFill>
                  <a:latin typeface="Poppins"/>
                  <a:ea typeface="Poppins"/>
                  <a:cs typeface="Poppins"/>
                  <a:sym typeface="Poppins"/>
                </a:rPr>
                <a:t>como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motivo</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força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maior</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fato</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terceiro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ou</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fato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exclusivo</a:t>
              </a:r>
              <a:r>
                <a:rPr lang="en-US" sz="1800" dirty="0">
                  <a:solidFill>
                    <a:srgbClr val="1C1C1C"/>
                  </a:solidFill>
                  <a:latin typeface="Poppins"/>
                  <a:ea typeface="Poppins"/>
                  <a:cs typeface="Poppins"/>
                  <a:sym typeface="Poppins"/>
                </a:rPr>
                <a:t> da </a:t>
              </a:r>
              <a:r>
                <a:rPr lang="en-US" sz="1800" dirty="0" err="1">
                  <a:solidFill>
                    <a:srgbClr val="1C1C1C"/>
                  </a:solidFill>
                  <a:latin typeface="Poppins"/>
                  <a:ea typeface="Poppins"/>
                  <a:cs typeface="Poppins"/>
                  <a:sym typeface="Poppins"/>
                </a:rPr>
                <a:t>vítima</a:t>
              </a:r>
              <a:r>
                <a:rPr lang="en-US" sz="1800" dirty="0">
                  <a:solidFill>
                    <a:srgbClr val="1C1C1C"/>
                  </a:solidFill>
                  <a:latin typeface="Poppins"/>
                  <a:ea typeface="Poppins"/>
                  <a:cs typeface="Poppins"/>
                  <a:sym typeface="Poppins"/>
                </a:rPr>
                <a:t>. [...] 6. A </a:t>
              </a:r>
              <a:r>
                <a:rPr lang="en-US" sz="1800" dirty="0" err="1">
                  <a:solidFill>
                    <a:srgbClr val="1C1C1C"/>
                  </a:solidFill>
                  <a:highlight>
                    <a:srgbClr val="FFFF00"/>
                  </a:highlight>
                  <a:latin typeface="Poppins"/>
                  <a:ea typeface="Poppins"/>
                  <a:cs typeface="Poppins"/>
                  <a:sym typeface="Poppins"/>
                </a:rPr>
                <a:t>jurisprudência</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desta</a:t>
              </a:r>
              <a:r>
                <a:rPr lang="en-US" sz="1800" dirty="0">
                  <a:solidFill>
                    <a:srgbClr val="1C1C1C"/>
                  </a:solidFill>
                  <a:highlight>
                    <a:srgbClr val="FFFF00"/>
                  </a:highlight>
                  <a:latin typeface="Poppins"/>
                  <a:ea typeface="Poppins"/>
                  <a:cs typeface="Poppins"/>
                  <a:sym typeface="Poppins"/>
                </a:rPr>
                <a:t> Corte </a:t>
              </a:r>
              <a:r>
                <a:rPr lang="en-US" sz="1800" dirty="0" err="1">
                  <a:solidFill>
                    <a:srgbClr val="1C1C1C"/>
                  </a:solidFill>
                  <a:highlight>
                    <a:srgbClr val="FFFF00"/>
                  </a:highlight>
                  <a:latin typeface="Poppins"/>
                  <a:ea typeface="Poppins"/>
                  <a:cs typeface="Poppins"/>
                  <a:sym typeface="Poppins"/>
                </a:rPr>
                <a:t>tem</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reconhecido</a:t>
              </a:r>
              <a:r>
                <a:rPr lang="en-US" sz="1800" dirty="0">
                  <a:solidFill>
                    <a:srgbClr val="1C1C1C"/>
                  </a:solidFill>
                  <a:highlight>
                    <a:srgbClr val="FFFF00"/>
                  </a:highlight>
                  <a:latin typeface="Poppins"/>
                  <a:ea typeface="Poppins"/>
                  <a:cs typeface="Poppins"/>
                  <a:sym typeface="Poppins"/>
                </a:rPr>
                <a:t> o </a:t>
              </a:r>
              <a:r>
                <a:rPr lang="en-US" sz="1800" dirty="0" err="1">
                  <a:solidFill>
                    <a:srgbClr val="1C1C1C"/>
                  </a:solidFill>
                  <a:highlight>
                    <a:srgbClr val="FFFF00"/>
                  </a:highlight>
                  <a:latin typeface="Poppins"/>
                  <a:ea typeface="Poppins"/>
                  <a:cs typeface="Poppins"/>
                  <a:sym typeface="Poppins"/>
                </a:rPr>
                <a:t>dever</a:t>
              </a:r>
              <a:r>
                <a:rPr lang="en-US" sz="1800" dirty="0">
                  <a:solidFill>
                    <a:srgbClr val="1C1C1C"/>
                  </a:solidFill>
                  <a:highlight>
                    <a:srgbClr val="FFFF00"/>
                  </a:highlight>
                  <a:latin typeface="Poppins"/>
                  <a:ea typeface="Poppins"/>
                  <a:cs typeface="Poppins"/>
                  <a:sym typeface="Poppins"/>
                </a:rPr>
                <a:t> de </a:t>
              </a:r>
              <a:r>
                <a:rPr lang="en-US" sz="1800" dirty="0" err="1">
                  <a:solidFill>
                    <a:srgbClr val="1C1C1C"/>
                  </a:solidFill>
                  <a:highlight>
                    <a:srgbClr val="FFFF00"/>
                  </a:highlight>
                  <a:latin typeface="Poppins"/>
                  <a:ea typeface="Poppins"/>
                  <a:cs typeface="Poppins"/>
                  <a:sym typeface="Poppins"/>
                </a:rPr>
                <a:t>indenizar</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em</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decorrência</a:t>
              </a:r>
              <a:r>
                <a:rPr lang="en-US" sz="1800" dirty="0">
                  <a:solidFill>
                    <a:srgbClr val="1C1C1C"/>
                  </a:solidFill>
                  <a:highlight>
                    <a:srgbClr val="FFFF00"/>
                  </a:highlight>
                  <a:latin typeface="Poppins"/>
                  <a:ea typeface="Poppins"/>
                  <a:cs typeface="Poppins"/>
                  <a:sym typeface="Poppins"/>
                </a:rPr>
                <a:t> de </a:t>
              </a:r>
              <a:r>
                <a:rPr lang="en-US" sz="1800" dirty="0" err="1">
                  <a:solidFill>
                    <a:srgbClr val="1C1C1C"/>
                  </a:solidFill>
                  <a:highlight>
                    <a:srgbClr val="FFFF00"/>
                  </a:highlight>
                  <a:latin typeface="Poppins"/>
                  <a:ea typeface="Poppins"/>
                  <a:cs typeface="Poppins"/>
                  <a:sym typeface="Poppins"/>
                </a:rPr>
                <a:t>acidente</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em</a:t>
              </a:r>
              <a:r>
                <a:rPr lang="en-US" sz="1800" dirty="0">
                  <a:solidFill>
                    <a:srgbClr val="1C1C1C"/>
                  </a:solidFill>
                  <a:highlight>
                    <a:srgbClr val="FFFF00"/>
                  </a:highlight>
                  <a:latin typeface="Poppins"/>
                  <a:ea typeface="Poppins"/>
                  <a:cs typeface="Poppins"/>
                  <a:sym typeface="Poppins"/>
                </a:rPr>
                <a:t> piscina, tendo </a:t>
              </a:r>
              <a:r>
                <a:rPr lang="en-US" sz="1800" dirty="0" err="1">
                  <a:solidFill>
                    <a:srgbClr val="1C1C1C"/>
                  </a:solidFill>
                  <a:highlight>
                    <a:srgbClr val="FFFF00"/>
                  </a:highlight>
                  <a:latin typeface="Poppins"/>
                  <a:ea typeface="Poppins"/>
                  <a:cs typeface="Poppins"/>
                  <a:sym typeface="Poppins"/>
                </a:rPr>
                <a:t>por</a:t>
              </a:r>
              <a:r>
                <a:rPr lang="en-US" sz="1800" dirty="0">
                  <a:solidFill>
                    <a:srgbClr val="1C1C1C"/>
                  </a:solidFill>
                  <a:highlight>
                    <a:srgbClr val="FFFF00"/>
                  </a:highlight>
                  <a:latin typeface="Poppins"/>
                  <a:ea typeface="Poppins"/>
                  <a:cs typeface="Poppins"/>
                  <a:sym typeface="Poppins"/>
                </a:rPr>
                <a:t> base a </a:t>
              </a:r>
              <a:r>
                <a:rPr lang="en-US" sz="1800" dirty="0" err="1">
                  <a:solidFill>
                    <a:srgbClr val="1C1C1C"/>
                  </a:solidFill>
                  <a:highlight>
                    <a:srgbClr val="FFFF00"/>
                  </a:highlight>
                  <a:latin typeface="Poppins"/>
                  <a:ea typeface="Poppins"/>
                  <a:cs typeface="Poppins"/>
                  <a:sym typeface="Poppins"/>
                </a:rPr>
                <a:t>negligência</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quanto</a:t>
              </a:r>
              <a:r>
                <a:rPr lang="en-US" sz="1800" dirty="0">
                  <a:solidFill>
                    <a:srgbClr val="1C1C1C"/>
                  </a:solidFill>
                  <a:highlight>
                    <a:srgbClr val="FFFF00"/>
                  </a:highlight>
                  <a:latin typeface="Poppins"/>
                  <a:ea typeface="Poppins"/>
                  <a:cs typeface="Poppins"/>
                  <a:sym typeface="Poppins"/>
                </a:rPr>
                <a:t> à </a:t>
              </a:r>
              <a:r>
                <a:rPr lang="en-US" sz="1800" dirty="0" err="1">
                  <a:solidFill>
                    <a:srgbClr val="1C1C1C"/>
                  </a:solidFill>
                  <a:highlight>
                    <a:srgbClr val="FFFF00"/>
                  </a:highlight>
                  <a:latin typeface="Poppins"/>
                  <a:ea typeface="Poppins"/>
                  <a:cs typeface="Poppins"/>
                  <a:sym typeface="Poppins"/>
                </a:rPr>
                <a:t>segurança</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ou</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em</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certos</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casos</a:t>
              </a:r>
              <a:r>
                <a:rPr lang="en-US" sz="1800" dirty="0">
                  <a:solidFill>
                    <a:srgbClr val="1C1C1C"/>
                  </a:solidFill>
                  <a:highlight>
                    <a:srgbClr val="FFFF00"/>
                  </a:highlight>
                  <a:latin typeface="Poppins"/>
                  <a:ea typeface="Poppins"/>
                  <a:cs typeface="Poppins"/>
                  <a:sym typeface="Poppins"/>
                </a:rPr>
                <a:t>, o </a:t>
              </a:r>
              <a:r>
                <a:rPr lang="en-US" sz="1800" dirty="0" err="1">
                  <a:solidFill>
                    <a:srgbClr val="1C1C1C"/>
                  </a:solidFill>
                  <a:highlight>
                    <a:srgbClr val="FFFF00"/>
                  </a:highlight>
                  <a:latin typeface="Poppins"/>
                  <a:ea typeface="Poppins"/>
                  <a:cs typeface="Poppins"/>
                  <a:sym typeface="Poppins"/>
                </a:rPr>
                <a:t>descumprimento</a:t>
              </a:r>
              <a:r>
                <a:rPr lang="en-US" sz="1800" dirty="0">
                  <a:solidFill>
                    <a:srgbClr val="1C1C1C"/>
                  </a:solidFill>
                  <a:highlight>
                    <a:srgbClr val="FFFF00"/>
                  </a:highlight>
                  <a:latin typeface="Poppins"/>
                  <a:ea typeface="Poppins"/>
                  <a:cs typeface="Poppins"/>
                  <a:sym typeface="Poppins"/>
                </a:rPr>
                <a:t> do </a:t>
              </a:r>
              <a:r>
                <a:rPr lang="en-US" sz="1800" dirty="0" err="1">
                  <a:solidFill>
                    <a:srgbClr val="1C1C1C"/>
                  </a:solidFill>
                  <a:highlight>
                    <a:srgbClr val="FFFF00"/>
                  </a:highlight>
                  <a:latin typeface="Poppins"/>
                  <a:ea typeface="Poppins"/>
                  <a:cs typeface="Poppins"/>
                  <a:sym typeface="Poppins"/>
                </a:rPr>
                <a:t>dever</a:t>
              </a:r>
              <a:r>
                <a:rPr lang="en-US" sz="1800" dirty="0">
                  <a:solidFill>
                    <a:srgbClr val="1C1C1C"/>
                  </a:solidFill>
                  <a:highlight>
                    <a:srgbClr val="FFFF00"/>
                  </a:highlight>
                  <a:latin typeface="Poppins"/>
                  <a:ea typeface="Poppins"/>
                  <a:cs typeface="Poppins"/>
                  <a:sym typeface="Poppins"/>
                </a:rPr>
                <a:t> de </a:t>
              </a:r>
              <a:r>
                <a:rPr lang="en-US" sz="1800" dirty="0" err="1">
                  <a:solidFill>
                    <a:srgbClr val="1C1C1C"/>
                  </a:solidFill>
                  <a:highlight>
                    <a:srgbClr val="FFFF00"/>
                  </a:highlight>
                  <a:latin typeface="Poppins"/>
                  <a:ea typeface="Poppins"/>
                  <a:cs typeface="Poppins"/>
                  <a:sym typeface="Poppins"/>
                </a:rPr>
                <a:t>informação</a:t>
              </a:r>
              <a:r>
                <a:rPr lang="en-US" sz="1800" dirty="0">
                  <a:solidFill>
                    <a:srgbClr val="1C1C1C"/>
                  </a:solidFill>
                  <a:latin typeface="Poppins"/>
                  <a:ea typeface="Poppins"/>
                  <a:cs typeface="Poppins"/>
                  <a:sym typeface="Poppins"/>
                </a:rPr>
                <a:t> [...] (STJ - </a:t>
              </a:r>
              <a:r>
                <a:rPr lang="en-US" sz="1800" dirty="0" err="1">
                  <a:solidFill>
                    <a:srgbClr val="1C1C1C"/>
                  </a:solidFill>
                  <a:latin typeface="Poppins"/>
                  <a:ea typeface="Poppins"/>
                  <a:cs typeface="Poppins"/>
                  <a:sym typeface="Poppins"/>
                </a:rPr>
                <a:t>REsp</a:t>
              </a:r>
              <a:r>
                <a:rPr lang="en-US" sz="1800" dirty="0">
                  <a:solidFill>
                    <a:srgbClr val="1C1C1C"/>
                  </a:solidFill>
                  <a:latin typeface="Poppins"/>
                  <a:ea typeface="Poppins"/>
                  <a:cs typeface="Poppins"/>
                  <a:sym typeface="Poppins"/>
                </a:rPr>
                <a:t>: 1346320 SP 2012/0204252-7, Relator.: Ministro MARCO AURÉLIO BELLIZZE, Data de </a:t>
              </a:r>
              <a:r>
                <a:rPr lang="en-US" sz="1800" dirty="0" err="1">
                  <a:solidFill>
                    <a:srgbClr val="1C1C1C"/>
                  </a:solidFill>
                  <a:latin typeface="Poppins"/>
                  <a:ea typeface="Poppins"/>
                  <a:cs typeface="Poppins"/>
                  <a:sym typeface="Poppins"/>
                </a:rPr>
                <a:t>Julgamento</a:t>
              </a:r>
              <a:r>
                <a:rPr lang="en-US" sz="1800" dirty="0">
                  <a:solidFill>
                    <a:srgbClr val="1C1C1C"/>
                  </a:solidFill>
                  <a:latin typeface="Poppins"/>
                  <a:ea typeface="Poppins"/>
                  <a:cs typeface="Poppins"/>
                  <a:sym typeface="Poppins"/>
                </a:rPr>
                <a:t>: 16/08/2016, T3 - TERCEIRA TURMA, Data de </a:t>
              </a:r>
              <a:r>
                <a:rPr lang="en-US" sz="1800" dirty="0" err="1">
                  <a:solidFill>
                    <a:srgbClr val="1C1C1C"/>
                  </a:solidFill>
                  <a:latin typeface="Poppins"/>
                  <a:ea typeface="Poppins"/>
                  <a:cs typeface="Poppins"/>
                  <a:sym typeface="Poppins"/>
                </a:rPr>
                <a:t>Publicação</a:t>
              </a:r>
              <a:r>
                <a:rPr lang="en-US" sz="1800" dirty="0">
                  <a:solidFill>
                    <a:srgbClr val="1C1C1C"/>
                  </a:solidFill>
                  <a:latin typeface="Poppins"/>
                  <a:ea typeface="Poppins"/>
                  <a:cs typeface="Poppins"/>
                  <a:sym typeface="Poppins"/>
                </a:rPr>
                <a:t>: DJe 05/09/2016)” (...)</a:t>
              </a:r>
            </a:p>
          </p:txBody>
        </p:sp>
      </p:grpSp>
      <p:grpSp>
        <p:nvGrpSpPr>
          <p:cNvPr id="22" name="Group 22"/>
          <p:cNvGrpSpPr/>
          <p:nvPr/>
        </p:nvGrpSpPr>
        <p:grpSpPr>
          <a:xfrm>
            <a:off x="1691135" y="8129721"/>
            <a:ext cx="15236666" cy="707593"/>
            <a:chOff x="0" y="0"/>
            <a:chExt cx="20315555" cy="943458"/>
          </a:xfrm>
        </p:grpSpPr>
        <p:sp>
          <p:nvSpPr>
            <p:cNvPr id="23" name="Freeform 23"/>
            <p:cNvSpPr/>
            <p:nvPr/>
          </p:nvSpPr>
          <p:spPr>
            <a:xfrm>
              <a:off x="0" y="0"/>
              <a:ext cx="20315552" cy="943453"/>
            </a:xfrm>
            <a:custGeom>
              <a:avLst/>
              <a:gdLst/>
              <a:ahLst/>
              <a:cxnLst/>
              <a:rect l="l" t="t" r="r" b="b"/>
              <a:pathLst>
                <a:path w="20315552" h="943453">
                  <a:moveTo>
                    <a:pt x="0" y="0"/>
                  </a:moveTo>
                  <a:lnTo>
                    <a:pt x="20315552" y="0"/>
                  </a:lnTo>
                  <a:lnTo>
                    <a:pt x="20315552" y="943453"/>
                  </a:lnTo>
                  <a:lnTo>
                    <a:pt x="0" y="943453"/>
                  </a:lnTo>
                  <a:close/>
                </a:path>
              </a:pathLst>
            </a:custGeom>
            <a:blipFill>
              <a:blip r:embed="rId2">
                <a:alphaModFix amt="0"/>
              </a:blip>
              <a:stretch>
                <a:fillRect t="-390476" b="-348674"/>
              </a:stretch>
            </a:blipFill>
          </p:spPr>
        </p:sp>
        <p:sp>
          <p:nvSpPr>
            <p:cNvPr id="24" name="TextBox 24"/>
            <p:cNvSpPr txBox="1"/>
            <p:nvPr/>
          </p:nvSpPr>
          <p:spPr>
            <a:xfrm>
              <a:off x="0" y="-19050"/>
              <a:ext cx="20315555" cy="962508"/>
            </a:xfrm>
            <a:prstGeom prst="rect">
              <a:avLst/>
            </a:prstGeom>
          </p:spPr>
          <p:txBody>
            <a:bodyPr lIns="0" tIns="0" rIns="0" bIns="0" rtlCol="0" anchor="ctr"/>
            <a:lstStyle/>
            <a:p>
              <a:pPr algn="just">
                <a:lnSpc>
                  <a:spcPts val="2160"/>
                </a:lnSpc>
              </a:pPr>
              <a:r>
                <a:rPr lang="en-US" sz="1800" i="1">
                  <a:solidFill>
                    <a:srgbClr val="6E6A66"/>
                  </a:solidFill>
                  <a:latin typeface="Poppins Italics"/>
                  <a:ea typeface="Poppins Italics"/>
                  <a:cs typeface="Poppins Italics"/>
                  <a:sym typeface="Poppins Italics"/>
                </a:rPr>
                <a:t>TJ-MT - APELAÇÃO CÍVEL: 0002548-39 .2015.8.11.0018, Relator: DIRCEU DOS SANTOS, Data de Julgamento: 20/05/2020, Terceira Câmara de Direito Privado, Data de Publicação: 27/05/2020</a:t>
              </a:r>
            </a:p>
          </p:txBody>
        </p:sp>
      </p:grpSp>
      <p:grpSp>
        <p:nvGrpSpPr>
          <p:cNvPr id="25" name="Group 25"/>
          <p:cNvGrpSpPr/>
          <p:nvPr/>
        </p:nvGrpSpPr>
        <p:grpSpPr>
          <a:xfrm>
            <a:off x="13838610" y="8736354"/>
            <a:ext cx="3374703" cy="1043892"/>
            <a:chOff x="0" y="0"/>
            <a:chExt cx="4499604" cy="1391856"/>
          </a:xfrm>
        </p:grpSpPr>
        <p:grpSp>
          <p:nvGrpSpPr>
            <p:cNvPr id="26" name="Group 26"/>
            <p:cNvGrpSpPr/>
            <p:nvPr/>
          </p:nvGrpSpPr>
          <p:grpSpPr>
            <a:xfrm>
              <a:off x="0" y="0"/>
              <a:ext cx="4499604" cy="1391857"/>
              <a:chOff x="0" y="0"/>
              <a:chExt cx="4575569" cy="1415355"/>
            </a:xfrm>
          </p:grpSpPr>
          <p:sp>
            <p:nvSpPr>
              <p:cNvPr id="27" name="Freeform 27"/>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8" name="Group 28"/>
            <p:cNvGrpSpPr/>
            <p:nvPr/>
          </p:nvGrpSpPr>
          <p:grpSpPr>
            <a:xfrm>
              <a:off x="971928" y="0"/>
              <a:ext cx="2555748" cy="1391856"/>
              <a:chOff x="0" y="0"/>
              <a:chExt cx="2555748" cy="1391856"/>
            </a:xfrm>
          </p:grpSpPr>
          <p:sp>
            <p:nvSpPr>
              <p:cNvPr id="29" name="Freeform 29"/>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0" name="Group 30"/>
          <p:cNvGrpSpPr/>
          <p:nvPr/>
        </p:nvGrpSpPr>
        <p:grpSpPr>
          <a:xfrm>
            <a:off x="15078935" y="571334"/>
            <a:ext cx="2134379" cy="554254"/>
            <a:chOff x="0" y="0"/>
            <a:chExt cx="5307673" cy="1378293"/>
          </a:xfrm>
        </p:grpSpPr>
        <p:sp>
          <p:nvSpPr>
            <p:cNvPr id="31" name="Freeform 31"/>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O que é assédio moral?</a:t>
              </a:r>
            </a:p>
          </p:txBody>
        </p:sp>
      </p:grpSp>
      <p:grpSp>
        <p:nvGrpSpPr>
          <p:cNvPr id="5" name="Group 5"/>
          <p:cNvGrpSpPr/>
          <p:nvPr/>
        </p:nvGrpSpPr>
        <p:grpSpPr>
          <a:xfrm>
            <a:off x="960872" y="2566902"/>
            <a:ext cx="9608706" cy="4255284"/>
            <a:chOff x="0" y="0"/>
            <a:chExt cx="12811608" cy="5673712"/>
          </a:xfrm>
        </p:grpSpPr>
        <p:sp>
          <p:nvSpPr>
            <p:cNvPr id="6" name="Freeform 6"/>
            <p:cNvSpPr/>
            <p:nvPr/>
          </p:nvSpPr>
          <p:spPr>
            <a:xfrm>
              <a:off x="0" y="0"/>
              <a:ext cx="12811633" cy="5673725"/>
            </a:xfrm>
            <a:custGeom>
              <a:avLst/>
              <a:gdLst/>
              <a:ahLst/>
              <a:cxnLst/>
              <a:rect l="l" t="t" r="r" b="b"/>
              <a:pathLst>
                <a:path w="12811633" h="5673725">
                  <a:moveTo>
                    <a:pt x="0" y="146431"/>
                  </a:moveTo>
                  <a:cubicBezTo>
                    <a:pt x="0" y="65532"/>
                    <a:pt x="65532" y="0"/>
                    <a:pt x="146431" y="0"/>
                  </a:cubicBezTo>
                  <a:lnTo>
                    <a:pt x="12665202" y="0"/>
                  </a:lnTo>
                  <a:cubicBezTo>
                    <a:pt x="12746101" y="0"/>
                    <a:pt x="12811633" y="65532"/>
                    <a:pt x="12811633" y="146431"/>
                  </a:cubicBezTo>
                  <a:lnTo>
                    <a:pt x="12811633" y="5527294"/>
                  </a:lnTo>
                  <a:cubicBezTo>
                    <a:pt x="12811633" y="5608193"/>
                    <a:pt x="12746101" y="5673725"/>
                    <a:pt x="12665202" y="5673725"/>
                  </a:cubicBezTo>
                  <a:lnTo>
                    <a:pt x="146431" y="5673725"/>
                  </a:lnTo>
                  <a:cubicBezTo>
                    <a:pt x="65532" y="5673725"/>
                    <a:pt x="0" y="5608193"/>
                    <a:pt x="0" y="5527294"/>
                  </a:cubicBezTo>
                  <a:close/>
                </a:path>
              </a:pathLst>
            </a:custGeom>
            <a:solidFill>
              <a:srgbClr val="F7F4F1"/>
            </a:solidFill>
          </p:spPr>
        </p:sp>
      </p:grpSp>
      <p:grpSp>
        <p:nvGrpSpPr>
          <p:cNvPr id="7" name="Group 7"/>
          <p:cNvGrpSpPr/>
          <p:nvPr/>
        </p:nvGrpSpPr>
        <p:grpSpPr>
          <a:xfrm>
            <a:off x="1441304" y="3047333"/>
            <a:ext cx="960872" cy="960872"/>
            <a:chOff x="0" y="0"/>
            <a:chExt cx="1281163" cy="1281163"/>
          </a:xfrm>
        </p:grpSpPr>
        <p:sp>
          <p:nvSpPr>
            <p:cNvPr id="8" name="Freeform 8"/>
            <p:cNvSpPr/>
            <p:nvPr/>
          </p:nvSpPr>
          <p:spPr>
            <a:xfrm>
              <a:off x="0" y="0"/>
              <a:ext cx="1281176" cy="1281176"/>
            </a:xfrm>
            <a:custGeom>
              <a:avLst/>
              <a:gdLst/>
              <a:ahLst/>
              <a:cxnLst/>
              <a:rect l="l" t="t" r="r" b="b"/>
              <a:pathLst>
                <a:path w="1281176" h="1281176">
                  <a:moveTo>
                    <a:pt x="0" y="640588"/>
                  </a:moveTo>
                  <a:cubicBezTo>
                    <a:pt x="0" y="286766"/>
                    <a:pt x="286766" y="0"/>
                    <a:pt x="640588" y="0"/>
                  </a:cubicBezTo>
                  <a:cubicBezTo>
                    <a:pt x="994410" y="0"/>
                    <a:pt x="1281176" y="286766"/>
                    <a:pt x="1281176" y="640588"/>
                  </a:cubicBezTo>
                  <a:cubicBezTo>
                    <a:pt x="1281176" y="994410"/>
                    <a:pt x="994410" y="1281176"/>
                    <a:pt x="640588" y="1281176"/>
                  </a:cubicBezTo>
                  <a:cubicBezTo>
                    <a:pt x="286766" y="1281176"/>
                    <a:pt x="0" y="994410"/>
                    <a:pt x="0" y="640588"/>
                  </a:cubicBezTo>
                  <a:close/>
                </a:path>
              </a:pathLst>
            </a:custGeom>
            <a:solidFill>
              <a:srgbClr val="A23251"/>
            </a:solidFill>
          </p:spPr>
        </p:sp>
      </p:grpSp>
      <p:grpSp>
        <p:nvGrpSpPr>
          <p:cNvPr id="9" name="Group 9"/>
          <p:cNvGrpSpPr/>
          <p:nvPr/>
        </p:nvGrpSpPr>
        <p:grpSpPr>
          <a:xfrm>
            <a:off x="1674657" y="3280686"/>
            <a:ext cx="494167" cy="494167"/>
            <a:chOff x="0" y="0"/>
            <a:chExt cx="658889" cy="658889"/>
          </a:xfrm>
        </p:grpSpPr>
        <p:sp>
          <p:nvSpPr>
            <p:cNvPr id="10" name="Freeform 10" descr="icons/commentslash_white.png"/>
            <p:cNvSpPr/>
            <p:nvPr/>
          </p:nvSpPr>
          <p:spPr>
            <a:xfrm>
              <a:off x="0" y="0"/>
              <a:ext cx="658876" cy="658876"/>
            </a:xfrm>
            <a:custGeom>
              <a:avLst/>
              <a:gdLst/>
              <a:ahLst/>
              <a:cxnLst/>
              <a:rect l="l" t="t" r="r" b="b"/>
              <a:pathLst>
                <a:path w="658876" h="658876">
                  <a:moveTo>
                    <a:pt x="0" y="0"/>
                  </a:moveTo>
                  <a:lnTo>
                    <a:pt x="658876" y="0"/>
                  </a:lnTo>
                  <a:lnTo>
                    <a:pt x="658876" y="658876"/>
                  </a:lnTo>
                  <a:lnTo>
                    <a:pt x="0" y="658876"/>
                  </a:lnTo>
                  <a:lnTo>
                    <a:pt x="0" y="0"/>
                  </a:lnTo>
                  <a:close/>
                </a:path>
              </a:pathLst>
            </a:custGeom>
            <a:blipFill>
              <a:blip r:embed="rId3"/>
              <a:stretch>
                <a:fillRect r="-1" b="-1"/>
              </a:stretch>
            </a:blipFill>
          </p:spPr>
        </p:sp>
      </p:grpSp>
      <p:grpSp>
        <p:nvGrpSpPr>
          <p:cNvPr id="11" name="Group 11"/>
          <p:cNvGrpSpPr/>
          <p:nvPr/>
        </p:nvGrpSpPr>
        <p:grpSpPr>
          <a:xfrm>
            <a:off x="1509941" y="4214108"/>
            <a:ext cx="8510568" cy="2127642"/>
            <a:chOff x="0" y="0"/>
            <a:chExt cx="11347425" cy="2836856"/>
          </a:xfrm>
        </p:grpSpPr>
        <p:sp>
          <p:nvSpPr>
            <p:cNvPr id="12" name="Freeform 12"/>
            <p:cNvSpPr/>
            <p:nvPr/>
          </p:nvSpPr>
          <p:spPr>
            <a:xfrm>
              <a:off x="0" y="0"/>
              <a:ext cx="11347425" cy="2836850"/>
            </a:xfrm>
            <a:custGeom>
              <a:avLst/>
              <a:gdLst/>
              <a:ahLst/>
              <a:cxnLst/>
              <a:rect l="l" t="t" r="r" b="b"/>
              <a:pathLst>
                <a:path w="11347425" h="2836850">
                  <a:moveTo>
                    <a:pt x="0" y="0"/>
                  </a:moveTo>
                  <a:lnTo>
                    <a:pt x="11347425" y="0"/>
                  </a:lnTo>
                  <a:lnTo>
                    <a:pt x="11347425" y="2836850"/>
                  </a:lnTo>
                  <a:lnTo>
                    <a:pt x="0" y="2836850"/>
                  </a:lnTo>
                  <a:close/>
                </a:path>
              </a:pathLst>
            </a:custGeom>
            <a:blipFill>
              <a:blip r:embed="rId2">
                <a:alphaModFix amt="0"/>
              </a:blip>
              <a:stretch>
                <a:fillRect t="-27940" b="-27940"/>
              </a:stretch>
            </a:blipFill>
          </p:spPr>
        </p:sp>
        <p:sp>
          <p:nvSpPr>
            <p:cNvPr id="13" name="TextBox 13"/>
            <p:cNvSpPr txBox="1"/>
            <p:nvPr/>
          </p:nvSpPr>
          <p:spPr>
            <a:xfrm>
              <a:off x="0" y="-57150"/>
              <a:ext cx="11347425" cy="2894006"/>
            </a:xfrm>
            <a:prstGeom prst="rect">
              <a:avLst/>
            </a:prstGeom>
          </p:spPr>
          <p:txBody>
            <a:bodyPr lIns="0" tIns="0" rIns="0" bIns="0" rtlCol="0" anchor="ctr"/>
            <a:lstStyle/>
            <a:p>
              <a:pPr algn="just">
                <a:lnSpc>
                  <a:spcPts val="3251"/>
                </a:lnSpc>
              </a:pPr>
              <a:r>
                <a:rPr lang="en-US" sz="2400">
                  <a:solidFill>
                    <a:srgbClr val="1C1C1C"/>
                  </a:solidFill>
                  <a:latin typeface="Poppins"/>
                  <a:ea typeface="Poppins"/>
                  <a:cs typeface="Poppins"/>
                  <a:sym typeface="Poppins"/>
                </a:rPr>
                <a:t>Prática de conduta abusiva, frequente e repetitiva, que se revela por meio de palavras, atos, gestos e comportamentos que humilham, constrangem, enfraquecem ou diminuem a autoestima da pessoa.</a:t>
              </a:r>
            </a:p>
          </p:txBody>
        </p:sp>
      </p:grpSp>
      <p:grpSp>
        <p:nvGrpSpPr>
          <p:cNvPr id="14" name="Group 14"/>
          <p:cNvGrpSpPr/>
          <p:nvPr/>
        </p:nvGrpSpPr>
        <p:grpSpPr>
          <a:xfrm>
            <a:off x="11393176" y="2566902"/>
            <a:ext cx="5902490" cy="4255284"/>
            <a:chOff x="0" y="0"/>
            <a:chExt cx="7869987" cy="5673712"/>
          </a:xfrm>
        </p:grpSpPr>
        <p:sp>
          <p:nvSpPr>
            <p:cNvPr id="15" name="Freeform 15"/>
            <p:cNvSpPr/>
            <p:nvPr/>
          </p:nvSpPr>
          <p:spPr>
            <a:xfrm>
              <a:off x="0" y="0"/>
              <a:ext cx="7869937" cy="5673725"/>
            </a:xfrm>
            <a:custGeom>
              <a:avLst/>
              <a:gdLst/>
              <a:ahLst/>
              <a:cxnLst/>
              <a:rect l="l" t="t" r="r" b="b"/>
              <a:pathLst>
                <a:path w="7869937" h="5673725">
                  <a:moveTo>
                    <a:pt x="0" y="146431"/>
                  </a:moveTo>
                  <a:cubicBezTo>
                    <a:pt x="0" y="65532"/>
                    <a:pt x="65532" y="0"/>
                    <a:pt x="146431" y="0"/>
                  </a:cubicBezTo>
                  <a:lnTo>
                    <a:pt x="7723505" y="0"/>
                  </a:lnTo>
                  <a:cubicBezTo>
                    <a:pt x="7804404" y="0"/>
                    <a:pt x="7869937" y="65532"/>
                    <a:pt x="7869937" y="146431"/>
                  </a:cubicBezTo>
                  <a:lnTo>
                    <a:pt x="7869937" y="5527294"/>
                  </a:lnTo>
                  <a:cubicBezTo>
                    <a:pt x="7869937" y="5608193"/>
                    <a:pt x="7804404" y="5673725"/>
                    <a:pt x="7723505" y="5673725"/>
                  </a:cubicBezTo>
                  <a:lnTo>
                    <a:pt x="146431" y="5673725"/>
                  </a:lnTo>
                  <a:cubicBezTo>
                    <a:pt x="65532" y="5673725"/>
                    <a:pt x="0" y="5608193"/>
                    <a:pt x="0" y="5527294"/>
                  </a:cubicBezTo>
                  <a:close/>
                </a:path>
              </a:pathLst>
            </a:custGeom>
            <a:solidFill>
              <a:srgbClr val="A23251"/>
            </a:solidFill>
          </p:spPr>
        </p:sp>
      </p:grpSp>
      <p:grpSp>
        <p:nvGrpSpPr>
          <p:cNvPr id="16" name="Group 16"/>
          <p:cNvGrpSpPr/>
          <p:nvPr/>
        </p:nvGrpSpPr>
        <p:grpSpPr>
          <a:xfrm>
            <a:off x="13795362" y="3047333"/>
            <a:ext cx="1098137" cy="1098137"/>
            <a:chOff x="0" y="0"/>
            <a:chExt cx="1464183" cy="1464183"/>
          </a:xfrm>
        </p:grpSpPr>
        <p:sp>
          <p:nvSpPr>
            <p:cNvPr id="17" name="Freeform 17" descr="icons/clock_white.png"/>
            <p:cNvSpPr/>
            <p:nvPr/>
          </p:nvSpPr>
          <p:spPr>
            <a:xfrm>
              <a:off x="0" y="0"/>
              <a:ext cx="1464183" cy="1464183"/>
            </a:xfrm>
            <a:custGeom>
              <a:avLst/>
              <a:gdLst/>
              <a:ahLst/>
              <a:cxnLst/>
              <a:rect l="l" t="t" r="r" b="b"/>
              <a:pathLst>
                <a:path w="1464183" h="1464183">
                  <a:moveTo>
                    <a:pt x="0" y="0"/>
                  </a:moveTo>
                  <a:lnTo>
                    <a:pt x="1464183" y="0"/>
                  </a:lnTo>
                  <a:lnTo>
                    <a:pt x="1464183" y="1464183"/>
                  </a:lnTo>
                  <a:lnTo>
                    <a:pt x="0" y="1464183"/>
                  </a:lnTo>
                  <a:lnTo>
                    <a:pt x="0" y="0"/>
                  </a:lnTo>
                  <a:close/>
                </a:path>
              </a:pathLst>
            </a:custGeom>
            <a:blipFill>
              <a:blip r:embed="rId4"/>
              <a:stretch>
                <a:fillRect/>
              </a:stretch>
            </a:blipFill>
          </p:spPr>
        </p:sp>
      </p:grpSp>
      <p:grpSp>
        <p:nvGrpSpPr>
          <p:cNvPr id="18" name="Group 18"/>
          <p:cNvGrpSpPr/>
          <p:nvPr/>
        </p:nvGrpSpPr>
        <p:grpSpPr>
          <a:xfrm>
            <a:off x="11873617" y="4488637"/>
            <a:ext cx="4941618" cy="2059009"/>
            <a:chOff x="0" y="0"/>
            <a:chExt cx="6588823" cy="2745345"/>
          </a:xfrm>
        </p:grpSpPr>
        <p:sp>
          <p:nvSpPr>
            <p:cNvPr id="19" name="Freeform 19"/>
            <p:cNvSpPr/>
            <p:nvPr/>
          </p:nvSpPr>
          <p:spPr>
            <a:xfrm>
              <a:off x="0" y="0"/>
              <a:ext cx="6588827" cy="2745343"/>
            </a:xfrm>
            <a:custGeom>
              <a:avLst/>
              <a:gdLst/>
              <a:ahLst/>
              <a:cxnLst/>
              <a:rect l="l" t="t" r="r" b="b"/>
              <a:pathLst>
                <a:path w="6588827" h="2745343">
                  <a:moveTo>
                    <a:pt x="0" y="0"/>
                  </a:moveTo>
                  <a:lnTo>
                    <a:pt x="6588827" y="0"/>
                  </a:lnTo>
                  <a:lnTo>
                    <a:pt x="6588827" y="2745343"/>
                  </a:lnTo>
                  <a:lnTo>
                    <a:pt x="0" y="2745343"/>
                  </a:lnTo>
                  <a:close/>
                </a:path>
              </a:pathLst>
            </a:custGeom>
            <a:blipFill>
              <a:blip r:embed="rId2">
                <a:alphaModFix amt="0"/>
              </a:blip>
              <a:stretch>
                <a:fillRect l="-3459" r="-3459"/>
              </a:stretch>
            </a:blipFill>
          </p:spPr>
        </p:sp>
        <p:sp>
          <p:nvSpPr>
            <p:cNvPr id="20" name="TextBox 20"/>
            <p:cNvSpPr txBox="1"/>
            <p:nvPr/>
          </p:nvSpPr>
          <p:spPr>
            <a:xfrm>
              <a:off x="0" y="-47625"/>
              <a:ext cx="6588823" cy="2792970"/>
            </a:xfrm>
            <a:prstGeom prst="rect">
              <a:avLst/>
            </a:prstGeom>
          </p:spPr>
          <p:txBody>
            <a:bodyPr lIns="0" tIns="0" rIns="0" bIns="0" rtlCol="0" anchor="ctr"/>
            <a:lstStyle/>
            <a:p>
              <a:pPr algn="ctr">
                <a:lnSpc>
                  <a:spcPts val="3105"/>
                </a:lnSpc>
              </a:pPr>
              <a:r>
                <a:rPr lang="en-US" sz="2400">
                  <a:solidFill>
                    <a:srgbClr val="FFFFFF"/>
                  </a:solidFill>
                  <a:latin typeface="Poppins"/>
                  <a:ea typeface="Poppins"/>
                  <a:cs typeface="Poppins"/>
                  <a:sym typeface="Poppins"/>
                </a:rPr>
                <a:t>É uma prática que</a:t>
              </a:r>
              <a:r>
                <a:rPr lang="en-US" sz="2400" b="1">
                  <a:solidFill>
                    <a:srgbClr val="FFFFFF"/>
                  </a:solidFill>
                  <a:latin typeface="Poppins Bold"/>
                  <a:ea typeface="Poppins Bold"/>
                  <a:cs typeface="Poppins Bold"/>
                  <a:sym typeface="Poppins Bold"/>
                </a:rPr>
                <a:t> se estende ao longo do tempo </a:t>
              </a:r>
              <a:r>
                <a:rPr lang="en-US" sz="2400">
                  <a:solidFill>
                    <a:srgbClr val="FFFFFF"/>
                  </a:solidFill>
                  <a:latin typeface="Poppins"/>
                  <a:ea typeface="Poppins"/>
                  <a:cs typeface="Poppins"/>
                  <a:sym typeface="Poppins"/>
                </a:rPr>
                <a:t>— não se trata de um episódio isolado.</a:t>
              </a:r>
            </a:p>
          </p:txBody>
        </p:sp>
      </p:grpSp>
      <p:grpSp>
        <p:nvGrpSpPr>
          <p:cNvPr id="21" name="Group 21"/>
          <p:cNvGrpSpPr/>
          <p:nvPr/>
        </p:nvGrpSpPr>
        <p:grpSpPr>
          <a:xfrm>
            <a:off x="13720898" y="8510240"/>
            <a:ext cx="3374703" cy="1043892"/>
            <a:chOff x="0" y="0"/>
            <a:chExt cx="4499604" cy="1391856"/>
          </a:xfrm>
        </p:grpSpPr>
        <p:grpSp>
          <p:nvGrpSpPr>
            <p:cNvPr id="22" name="Group 22"/>
            <p:cNvGrpSpPr/>
            <p:nvPr/>
          </p:nvGrpSpPr>
          <p:grpSpPr>
            <a:xfrm>
              <a:off x="0" y="0"/>
              <a:ext cx="4499604" cy="1391857"/>
              <a:chOff x="0" y="0"/>
              <a:chExt cx="4575569" cy="1415355"/>
            </a:xfrm>
          </p:grpSpPr>
          <p:sp>
            <p:nvSpPr>
              <p:cNvPr id="23" name="Freeform 23"/>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4" name="Group 24"/>
            <p:cNvGrpSpPr/>
            <p:nvPr/>
          </p:nvGrpSpPr>
          <p:grpSpPr>
            <a:xfrm>
              <a:off x="971928" y="0"/>
              <a:ext cx="2555748" cy="1391856"/>
              <a:chOff x="0" y="0"/>
              <a:chExt cx="2555748" cy="1391856"/>
            </a:xfrm>
          </p:grpSpPr>
          <p:sp>
            <p:nvSpPr>
              <p:cNvPr id="25" name="Freeform 25"/>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5"/>
                <a:stretch>
                  <a:fillRect t="-208" b="-204"/>
                </a:stretch>
              </a:blipFill>
            </p:spPr>
          </p:sp>
        </p:grpSp>
      </p:grpSp>
      <p:grpSp>
        <p:nvGrpSpPr>
          <p:cNvPr id="26" name="Group 26"/>
          <p:cNvGrpSpPr/>
          <p:nvPr/>
        </p:nvGrpSpPr>
        <p:grpSpPr>
          <a:xfrm>
            <a:off x="15078935" y="571334"/>
            <a:ext cx="2134379" cy="554254"/>
            <a:chOff x="0" y="0"/>
            <a:chExt cx="5307673" cy="1378293"/>
          </a:xfrm>
        </p:grpSpPr>
        <p:sp>
          <p:nvSpPr>
            <p:cNvPr id="27" name="Freeform 27"/>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6"/>
              <a:stretch>
                <a:fillRect t="-10477" b="-10477"/>
              </a:stretch>
            </a:blipFill>
          </p:spPr>
        </p:sp>
      </p:grpSp>
      <p:grpSp>
        <p:nvGrpSpPr>
          <p:cNvPr id="28" name="Group 28"/>
          <p:cNvGrpSpPr/>
          <p:nvPr/>
        </p:nvGrpSpPr>
        <p:grpSpPr>
          <a:xfrm>
            <a:off x="1028700" y="530695"/>
            <a:ext cx="13030200" cy="594893"/>
            <a:chOff x="0" y="0"/>
            <a:chExt cx="17373600" cy="793191"/>
          </a:xfrm>
        </p:grpSpPr>
        <p:sp>
          <p:nvSpPr>
            <p:cNvPr id="29" name="Freeform 29"/>
            <p:cNvSpPr/>
            <p:nvPr/>
          </p:nvSpPr>
          <p:spPr>
            <a:xfrm>
              <a:off x="0" y="0"/>
              <a:ext cx="17373600" cy="793191"/>
            </a:xfrm>
            <a:custGeom>
              <a:avLst/>
              <a:gdLst/>
              <a:ahLst/>
              <a:cxnLst/>
              <a:rect l="l" t="t" r="r" b="b"/>
              <a:pathLst>
                <a:path w="17373600" h="793191">
                  <a:moveTo>
                    <a:pt x="0" y="0"/>
                  </a:moveTo>
                  <a:lnTo>
                    <a:pt x="17373600" y="0"/>
                  </a:lnTo>
                  <a:lnTo>
                    <a:pt x="17373600" y="793191"/>
                  </a:lnTo>
                  <a:lnTo>
                    <a:pt x="0" y="793191"/>
                  </a:lnTo>
                  <a:close/>
                </a:path>
              </a:pathLst>
            </a:custGeom>
            <a:blipFill>
              <a:blip r:embed="rId2">
                <a:alphaModFix amt="0"/>
              </a:blip>
              <a:stretch>
                <a:fillRect t="-386440" b="-367137"/>
              </a:stretch>
            </a:blipFill>
          </p:spPr>
        </p:sp>
        <p:sp>
          <p:nvSpPr>
            <p:cNvPr id="30" name="TextBox 30"/>
            <p:cNvSpPr txBox="1"/>
            <p:nvPr/>
          </p:nvSpPr>
          <p:spPr>
            <a:xfrm>
              <a:off x="0" y="-57150"/>
              <a:ext cx="17373600" cy="850341"/>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A23251"/>
                  </a:solidFill>
                  <a:latin typeface="Poppins Bold"/>
                  <a:ea typeface="Poppins Bold"/>
                  <a:cs typeface="Poppins Bold"/>
                  <a:sym typeface="Poppins Bold"/>
                </a:rPr>
                <a:t>ASSÉDIO NO ÂMBITO TRABALHISTA</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Atitudes de um assediador</a:t>
              </a:r>
            </a:p>
          </p:txBody>
        </p:sp>
      </p:grpSp>
      <p:grpSp>
        <p:nvGrpSpPr>
          <p:cNvPr id="5" name="Group 5"/>
          <p:cNvGrpSpPr/>
          <p:nvPr/>
        </p:nvGrpSpPr>
        <p:grpSpPr>
          <a:xfrm>
            <a:off x="960872" y="2566902"/>
            <a:ext cx="686333" cy="686333"/>
            <a:chOff x="0" y="0"/>
            <a:chExt cx="915111" cy="915111"/>
          </a:xfrm>
        </p:grpSpPr>
        <p:sp>
          <p:nvSpPr>
            <p:cNvPr id="6" name="Freeform 6"/>
            <p:cNvSpPr/>
            <p:nvPr/>
          </p:nvSpPr>
          <p:spPr>
            <a:xfrm>
              <a:off x="0" y="0"/>
              <a:ext cx="915162" cy="915162"/>
            </a:xfrm>
            <a:custGeom>
              <a:avLst/>
              <a:gdLst/>
              <a:ahLst/>
              <a:cxnLst/>
              <a:rect l="l" t="t" r="r" b="b"/>
              <a:pathLst>
                <a:path w="915162" h="915162">
                  <a:moveTo>
                    <a:pt x="0" y="457581"/>
                  </a:moveTo>
                  <a:cubicBezTo>
                    <a:pt x="0" y="204851"/>
                    <a:pt x="204851" y="0"/>
                    <a:pt x="457581" y="0"/>
                  </a:cubicBezTo>
                  <a:cubicBezTo>
                    <a:pt x="710311" y="0"/>
                    <a:pt x="915162" y="204851"/>
                    <a:pt x="915162" y="457581"/>
                  </a:cubicBezTo>
                  <a:cubicBezTo>
                    <a:pt x="915162" y="710311"/>
                    <a:pt x="710311" y="915162"/>
                    <a:pt x="457581" y="915162"/>
                  </a:cubicBezTo>
                  <a:cubicBezTo>
                    <a:pt x="204851" y="915162"/>
                    <a:pt x="0" y="710311"/>
                    <a:pt x="0" y="457581"/>
                  </a:cubicBezTo>
                  <a:close/>
                </a:path>
              </a:pathLst>
            </a:custGeom>
            <a:solidFill>
              <a:srgbClr val="A23251"/>
            </a:solidFill>
          </p:spPr>
        </p:sp>
      </p:grpSp>
      <p:grpSp>
        <p:nvGrpSpPr>
          <p:cNvPr id="7" name="Group 7"/>
          <p:cNvGrpSpPr/>
          <p:nvPr/>
        </p:nvGrpSpPr>
        <p:grpSpPr>
          <a:xfrm>
            <a:off x="1125588" y="2731618"/>
            <a:ext cx="356892" cy="356892"/>
            <a:chOff x="0" y="0"/>
            <a:chExt cx="475856" cy="475856"/>
          </a:xfrm>
        </p:grpSpPr>
        <p:sp>
          <p:nvSpPr>
            <p:cNvPr id="8" name="Freeform 8"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9" name="Group 9"/>
          <p:cNvGrpSpPr/>
          <p:nvPr/>
        </p:nvGrpSpPr>
        <p:grpSpPr>
          <a:xfrm>
            <a:off x="1894284" y="2498265"/>
            <a:ext cx="6932000" cy="1029504"/>
            <a:chOff x="0" y="0"/>
            <a:chExt cx="9242666" cy="1372672"/>
          </a:xfrm>
        </p:grpSpPr>
        <p:sp>
          <p:nvSpPr>
            <p:cNvPr id="10" name="Freeform 10"/>
            <p:cNvSpPr/>
            <p:nvPr/>
          </p:nvSpPr>
          <p:spPr>
            <a:xfrm>
              <a:off x="0" y="0"/>
              <a:ext cx="9242661" cy="1372678"/>
            </a:xfrm>
            <a:custGeom>
              <a:avLst/>
              <a:gdLst/>
              <a:ahLst/>
              <a:cxnLst/>
              <a:rect l="l" t="t" r="r" b="b"/>
              <a:pathLst>
                <a:path w="9242661" h="1372678">
                  <a:moveTo>
                    <a:pt x="0" y="0"/>
                  </a:moveTo>
                  <a:lnTo>
                    <a:pt x="9242661" y="0"/>
                  </a:lnTo>
                  <a:lnTo>
                    <a:pt x="9242661" y="1372678"/>
                  </a:lnTo>
                  <a:lnTo>
                    <a:pt x="0" y="1372678"/>
                  </a:lnTo>
                  <a:close/>
                </a:path>
              </a:pathLst>
            </a:custGeom>
            <a:blipFill>
              <a:blip r:embed="rId2">
                <a:alphaModFix amt="0"/>
              </a:blip>
              <a:stretch>
                <a:fillRect t="-81199" b="-81198"/>
              </a:stretch>
            </a:blipFill>
          </p:spPr>
        </p:sp>
        <p:sp>
          <p:nvSpPr>
            <p:cNvPr id="11" name="TextBox 11"/>
            <p:cNvSpPr txBox="1"/>
            <p:nvPr/>
          </p:nvSpPr>
          <p:spPr>
            <a:xfrm>
              <a:off x="0" y="-19050"/>
              <a:ext cx="9242666" cy="1391722"/>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Perseguir o trabalhador de forma reiterada</a:t>
              </a:r>
            </a:p>
          </p:txBody>
        </p:sp>
      </p:grpSp>
      <p:grpSp>
        <p:nvGrpSpPr>
          <p:cNvPr id="12" name="Group 12"/>
          <p:cNvGrpSpPr/>
          <p:nvPr/>
        </p:nvGrpSpPr>
        <p:grpSpPr>
          <a:xfrm>
            <a:off x="960872" y="3870931"/>
            <a:ext cx="686333" cy="686333"/>
            <a:chOff x="0" y="0"/>
            <a:chExt cx="915111" cy="915111"/>
          </a:xfrm>
        </p:grpSpPr>
        <p:sp>
          <p:nvSpPr>
            <p:cNvPr id="13" name="Freeform 13"/>
            <p:cNvSpPr/>
            <p:nvPr/>
          </p:nvSpPr>
          <p:spPr>
            <a:xfrm>
              <a:off x="0" y="0"/>
              <a:ext cx="915162" cy="915162"/>
            </a:xfrm>
            <a:custGeom>
              <a:avLst/>
              <a:gdLst/>
              <a:ahLst/>
              <a:cxnLst/>
              <a:rect l="l" t="t" r="r" b="b"/>
              <a:pathLst>
                <a:path w="915162" h="915162">
                  <a:moveTo>
                    <a:pt x="0" y="457581"/>
                  </a:moveTo>
                  <a:cubicBezTo>
                    <a:pt x="0" y="204851"/>
                    <a:pt x="204851" y="0"/>
                    <a:pt x="457581" y="0"/>
                  </a:cubicBezTo>
                  <a:cubicBezTo>
                    <a:pt x="710311" y="0"/>
                    <a:pt x="915162" y="204851"/>
                    <a:pt x="915162" y="457581"/>
                  </a:cubicBezTo>
                  <a:cubicBezTo>
                    <a:pt x="915162" y="710311"/>
                    <a:pt x="710311" y="915162"/>
                    <a:pt x="457581" y="915162"/>
                  </a:cubicBezTo>
                  <a:cubicBezTo>
                    <a:pt x="204851" y="915162"/>
                    <a:pt x="0" y="710311"/>
                    <a:pt x="0" y="457581"/>
                  </a:cubicBezTo>
                  <a:close/>
                </a:path>
              </a:pathLst>
            </a:custGeom>
            <a:solidFill>
              <a:srgbClr val="A23251"/>
            </a:solidFill>
          </p:spPr>
        </p:sp>
      </p:grpSp>
      <p:grpSp>
        <p:nvGrpSpPr>
          <p:cNvPr id="14" name="Group 14"/>
          <p:cNvGrpSpPr/>
          <p:nvPr/>
        </p:nvGrpSpPr>
        <p:grpSpPr>
          <a:xfrm>
            <a:off x="1125588" y="4035657"/>
            <a:ext cx="356892" cy="356892"/>
            <a:chOff x="0" y="0"/>
            <a:chExt cx="475856" cy="475856"/>
          </a:xfrm>
        </p:grpSpPr>
        <p:sp>
          <p:nvSpPr>
            <p:cNvPr id="15" name="Freeform 15"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16" name="Group 16"/>
          <p:cNvGrpSpPr/>
          <p:nvPr/>
        </p:nvGrpSpPr>
        <p:grpSpPr>
          <a:xfrm>
            <a:off x="1894284" y="3802304"/>
            <a:ext cx="6932000" cy="1029504"/>
            <a:chOff x="0" y="0"/>
            <a:chExt cx="9242666" cy="1372672"/>
          </a:xfrm>
        </p:grpSpPr>
        <p:sp>
          <p:nvSpPr>
            <p:cNvPr id="17" name="Freeform 17"/>
            <p:cNvSpPr/>
            <p:nvPr/>
          </p:nvSpPr>
          <p:spPr>
            <a:xfrm>
              <a:off x="0" y="0"/>
              <a:ext cx="9242661" cy="1372678"/>
            </a:xfrm>
            <a:custGeom>
              <a:avLst/>
              <a:gdLst/>
              <a:ahLst/>
              <a:cxnLst/>
              <a:rect l="l" t="t" r="r" b="b"/>
              <a:pathLst>
                <a:path w="9242661" h="1372678">
                  <a:moveTo>
                    <a:pt x="0" y="0"/>
                  </a:moveTo>
                  <a:lnTo>
                    <a:pt x="9242661" y="0"/>
                  </a:lnTo>
                  <a:lnTo>
                    <a:pt x="9242661" y="1372678"/>
                  </a:lnTo>
                  <a:lnTo>
                    <a:pt x="0" y="1372678"/>
                  </a:lnTo>
                  <a:close/>
                </a:path>
              </a:pathLst>
            </a:custGeom>
            <a:blipFill>
              <a:blip r:embed="rId2">
                <a:alphaModFix amt="0"/>
              </a:blip>
              <a:stretch>
                <a:fillRect t="-81199" b="-81198"/>
              </a:stretch>
            </a:blipFill>
          </p:spPr>
        </p:sp>
        <p:sp>
          <p:nvSpPr>
            <p:cNvPr id="18" name="TextBox 18"/>
            <p:cNvSpPr txBox="1"/>
            <p:nvPr/>
          </p:nvSpPr>
          <p:spPr>
            <a:xfrm>
              <a:off x="0" y="-19050"/>
              <a:ext cx="9242666" cy="1391722"/>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Forçar o trabalhador a pedir demissão</a:t>
              </a:r>
            </a:p>
          </p:txBody>
        </p:sp>
      </p:grpSp>
      <p:grpSp>
        <p:nvGrpSpPr>
          <p:cNvPr id="19" name="Group 19"/>
          <p:cNvGrpSpPr/>
          <p:nvPr/>
        </p:nvGrpSpPr>
        <p:grpSpPr>
          <a:xfrm>
            <a:off x="960872" y="5174971"/>
            <a:ext cx="686333" cy="686333"/>
            <a:chOff x="0" y="0"/>
            <a:chExt cx="915111" cy="915111"/>
          </a:xfrm>
        </p:grpSpPr>
        <p:sp>
          <p:nvSpPr>
            <p:cNvPr id="20" name="Freeform 20"/>
            <p:cNvSpPr/>
            <p:nvPr/>
          </p:nvSpPr>
          <p:spPr>
            <a:xfrm>
              <a:off x="0" y="0"/>
              <a:ext cx="915162" cy="915162"/>
            </a:xfrm>
            <a:custGeom>
              <a:avLst/>
              <a:gdLst/>
              <a:ahLst/>
              <a:cxnLst/>
              <a:rect l="l" t="t" r="r" b="b"/>
              <a:pathLst>
                <a:path w="915162" h="915162">
                  <a:moveTo>
                    <a:pt x="0" y="457581"/>
                  </a:moveTo>
                  <a:cubicBezTo>
                    <a:pt x="0" y="204851"/>
                    <a:pt x="204851" y="0"/>
                    <a:pt x="457581" y="0"/>
                  </a:cubicBezTo>
                  <a:cubicBezTo>
                    <a:pt x="710311" y="0"/>
                    <a:pt x="915162" y="204851"/>
                    <a:pt x="915162" y="457581"/>
                  </a:cubicBezTo>
                  <a:cubicBezTo>
                    <a:pt x="915162" y="710311"/>
                    <a:pt x="710311" y="915162"/>
                    <a:pt x="457581" y="915162"/>
                  </a:cubicBezTo>
                  <a:cubicBezTo>
                    <a:pt x="204851" y="915162"/>
                    <a:pt x="0" y="710311"/>
                    <a:pt x="0" y="457581"/>
                  </a:cubicBezTo>
                  <a:close/>
                </a:path>
              </a:pathLst>
            </a:custGeom>
            <a:solidFill>
              <a:srgbClr val="A23251"/>
            </a:solidFill>
          </p:spPr>
        </p:sp>
      </p:grpSp>
      <p:grpSp>
        <p:nvGrpSpPr>
          <p:cNvPr id="21" name="Group 21"/>
          <p:cNvGrpSpPr/>
          <p:nvPr/>
        </p:nvGrpSpPr>
        <p:grpSpPr>
          <a:xfrm>
            <a:off x="1125588" y="5339696"/>
            <a:ext cx="356892" cy="356892"/>
            <a:chOff x="0" y="0"/>
            <a:chExt cx="475856" cy="475856"/>
          </a:xfrm>
        </p:grpSpPr>
        <p:sp>
          <p:nvSpPr>
            <p:cNvPr id="22" name="Freeform 22"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23" name="Group 23"/>
          <p:cNvGrpSpPr/>
          <p:nvPr/>
        </p:nvGrpSpPr>
        <p:grpSpPr>
          <a:xfrm>
            <a:off x="1894284" y="5106343"/>
            <a:ext cx="6932000" cy="1029504"/>
            <a:chOff x="0" y="0"/>
            <a:chExt cx="9242666" cy="1372672"/>
          </a:xfrm>
        </p:grpSpPr>
        <p:sp>
          <p:nvSpPr>
            <p:cNvPr id="24" name="Freeform 24"/>
            <p:cNvSpPr/>
            <p:nvPr/>
          </p:nvSpPr>
          <p:spPr>
            <a:xfrm>
              <a:off x="0" y="0"/>
              <a:ext cx="9242661" cy="1372678"/>
            </a:xfrm>
            <a:custGeom>
              <a:avLst/>
              <a:gdLst/>
              <a:ahLst/>
              <a:cxnLst/>
              <a:rect l="l" t="t" r="r" b="b"/>
              <a:pathLst>
                <a:path w="9242661" h="1372678">
                  <a:moveTo>
                    <a:pt x="0" y="0"/>
                  </a:moveTo>
                  <a:lnTo>
                    <a:pt x="9242661" y="0"/>
                  </a:lnTo>
                  <a:lnTo>
                    <a:pt x="9242661" y="1372678"/>
                  </a:lnTo>
                  <a:lnTo>
                    <a:pt x="0" y="1372678"/>
                  </a:lnTo>
                  <a:close/>
                </a:path>
              </a:pathLst>
            </a:custGeom>
            <a:blipFill>
              <a:blip r:embed="rId2">
                <a:alphaModFix amt="0"/>
              </a:blip>
              <a:stretch>
                <a:fillRect t="-81199" b="-81198"/>
              </a:stretch>
            </a:blipFill>
          </p:spPr>
        </p:sp>
        <p:sp>
          <p:nvSpPr>
            <p:cNvPr id="25" name="TextBox 25"/>
            <p:cNvSpPr txBox="1"/>
            <p:nvPr/>
          </p:nvSpPr>
          <p:spPr>
            <a:xfrm>
              <a:off x="0" y="-19050"/>
              <a:ext cx="9242666" cy="1391722"/>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Desestabilizar a vítima emocional e profissionalmente</a:t>
              </a:r>
            </a:p>
          </p:txBody>
        </p:sp>
      </p:grpSp>
      <p:grpSp>
        <p:nvGrpSpPr>
          <p:cNvPr id="26" name="Group 26"/>
          <p:cNvGrpSpPr/>
          <p:nvPr/>
        </p:nvGrpSpPr>
        <p:grpSpPr>
          <a:xfrm>
            <a:off x="960872" y="6479010"/>
            <a:ext cx="686333" cy="686333"/>
            <a:chOff x="0" y="0"/>
            <a:chExt cx="915111" cy="915111"/>
          </a:xfrm>
        </p:grpSpPr>
        <p:sp>
          <p:nvSpPr>
            <p:cNvPr id="27" name="Freeform 27"/>
            <p:cNvSpPr/>
            <p:nvPr/>
          </p:nvSpPr>
          <p:spPr>
            <a:xfrm>
              <a:off x="0" y="0"/>
              <a:ext cx="915162" cy="915162"/>
            </a:xfrm>
            <a:custGeom>
              <a:avLst/>
              <a:gdLst/>
              <a:ahLst/>
              <a:cxnLst/>
              <a:rect l="l" t="t" r="r" b="b"/>
              <a:pathLst>
                <a:path w="915162" h="915162">
                  <a:moveTo>
                    <a:pt x="0" y="457581"/>
                  </a:moveTo>
                  <a:cubicBezTo>
                    <a:pt x="0" y="204851"/>
                    <a:pt x="204851" y="0"/>
                    <a:pt x="457581" y="0"/>
                  </a:cubicBezTo>
                  <a:cubicBezTo>
                    <a:pt x="710311" y="0"/>
                    <a:pt x="915162" y="204851"/>
                    <a:pt x="915162" y="457581"/>
                  </a:cubicBezTo>
                  <a:cubicBezTo>
                    <a:pt x="915162" y="710311"/>
                    <a:pt x="710311" y="915162"/>
                    <a:pt x="457581" y="915162"/>
                  </a:cubicBezTo>
                  <a:cubicBezTo>
                    <a:pt x="204851" y="915162"/>
                    <a:pt x="0" y="710311"/>
                    <a:pt x="0" y="457581"/>
                  </a:cubicBezTo>
                  <a:close/>
                </a:path>
              </a:pathLst>
            </a:custGeom>
            <a:solidFill>
              <a:srgbClr val="A23251"/>
            </a:solidFill>
          </p:spPr>
        </p:sp>
      </p:grpSp>
      <p:grpSp>
        <p:nvGrpSpPr>
          <p:cNvPr id="28" name="Group 28"/>
          <p:cNvGrpSpPr/>
          <p:nvPr/>
        </p:nvGrpSpPr>
        <p:grpSpPr>
          <a:xfrm>
            <a:off x="1125588" y="6643735"/>
            <a:ext cx="356892" cy="356892"/>
            <a:chOff x="0" y="0"/>
            <a:chExt cx="475856" cy="475856"/>
          </a:xfrm>
        </p:grpSpPr>
        <p:sp>
          <p:nvSpPr>
            <p:cNvPr id="29" name="Freeform 29"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30" name="Group 30"/>
          <p:cNvGrpSpPr/>
          <p:nvPr/>
        </p:nvGrpSpPr>
        <p:grpSpPr>
          <a:xfrm>
            <a:off x="1894284" y="6410382"/>
            <a:ext cx="6932000" cy="1029504"/>
            <a:chOff x="0" y="0"/>
            <a:chExt cx="9242666" cy="1372672"/>
          </a:xfrm>
        </p:grpSpPr>
        <p:sp>
          <p:nvSpPr>
            <p:cNvPr id="31" name="Freeform 31"/>
            <p:cNvSpPr/>
            <p:nvPr/>
          </p:nvSpPr>
          <p:spPr>
            <a:xfrm>
              <a:off x="0" y="0"/>
              <a:ext cx="9242661" cy="1372678"/>
            </a:xfrm>
            <a:custGeom>
              <a:avLst/>
              <a:gdLst/>
              <a:ahLst/>
              <a:cxnLst/>
              <a:rect l="l" t="t" r="r" b="b"/>
              <a:pathLst>
                <a:path w="9242661" h="1372678">
                  <a:moveTo>
                    <a:pt x="0" y="0"/>
                  </a:moveTo>
                  <a:lnTo>
                    <a:pt x="9242661" y="0"/>
                  </a:lnTo>
                  <a:lnTo>
                    <a:pt x="9242661" y="1372678"/>
                  </a:lnTo>
                  <a:lnTo>
                    <a:pt x="0" y="1372678"/>
                  </a:lnTo>
                  <a:close/>
                </a:path>
              </a:pathLst>
            </a:custGeom>
            <a:blipFill>
              <a:blip r:embed="rId2">
                <a:alphaModFix amt="0"/>
              </a:blip>
              <a:stretch>
                <a:fillRect t="-81199" b="-81198"/>
              </a:stretch>
            </a:blipFill>
          </p:spPr>
        </p:sp>
        <p:sp>
          <p:nvSpPr>
            <p:cNvPr id="32" name="TextBox 32"/>
            <p:cNvSpPr txBox="1"/>
            <p:nvPr/>
          </p:nvSpPr>
          <p:spPr>
            <a:xfrm>
              <a:off x="0" y="-19050"/>
              <a:ext cx="9242666" cy="1391722"/>
            </a:xfrm>
            <a:prstGeom prst="rect">
              <a:avLst/>
            </a:prstGeom>
          </p:spPr>
          <p:txBody>
            <a:bodyPr lIns="0" tIns="0" rIns="0" bIns="0" rtlCol="0" anchor="ctr"/>
            <a:lstStyle/>
            <a:p>
              <a:pPr algn="l">
                <a:lnSpc>
                  <a:spcPts val="2813"/>
                </a:lnSpc>
              </a:pPr>
              <a:r>
                <a:rPr lang="en-US" sz="2400">
                  <a:solidFill>
                    <a:srgbClr val="1C1C1C"/>
                  </a:solidFill>
                  <a:latin typeface="Poppins"/>
                  <a:ea typeface="Poppins"/>
                  <a:cs typeface="Poppins"/>
                  <a:sym typeface="Poppins"/>
                </a:rPr>
                <a:t>Fazer brincadeiras ofensivas e constrangedoras</a:t>
              </a:r>
            </a:p>
          </p:txBody>
        </p:sp>
      </p:grpSp>
      <p:grpSp>
        <p:nvGrpSpPr>
          <p:cNvPr id="33" name="Group 33"/>
          <p:cNvGrpSpPr/>
          <p:nvPr/>
        </p:nvGrpSpPr>
        <p:grpSpPr>
          <a:xfrm>
            <a:off x="9402804" y="2566902"/>
            <a:ext cx="686333" cy="686333"/>
            <a:chOff x="0" y="0"/>
            <a:chExt cx="915111" cy="915111"/>
          </a:xfrm>
        </p:grpSpPr>
        <p:sp>
          <p:nvSpPr>
            <p:cNvPr id="34" name="Freeform 34"/>
            <p:cNvSpPr/>
            <p:nvPr/>
          </p:nvSpPr>
          <p:spPr>
            <a:xfrm>
              <a:off x="0" y="0"/>
              <a:ext cx="915162" cy="915162"/>
            </a:xfrm>
            <a:custGeom>
              <a:avLst/>
              <a:gdLst/>
              <a:ahLst/>
              <a:cxnLst/>
              <a:rect l="l" t="t" r="r" b="b"/>
              <a:pathLst>
                <a:path w="915162" h="915162">
                  <a:moveTo>
                    <a:pt x="0" y="457581"/>
                  </a:moveTo>
                  <a:cubicBezTo>
                    <a:pt x="0" y="204851"/>
                    <a:pt x="204851" y="0"/>
                    <a:pt x="457581" y="0"/>
                  </a:cubicBezTo>
                  <a:cubicBezTo>
                    <a:pt x="710311" y="0"/>
                    <a:pt x="915162" y="204851"/>
                    <a:pt x="915162" y="457581"/>
                  </a:cubicBezTo>
                  <a:cubicBezTo>
                    <a:pt x="915162" y="710311"/>
                    <a:pt x="710311" y="915162"/>
                    <a:pt x="457581" y="915162"/>
                  </a:cubicBezTo>
                  <a:cubicBezTo>
                    <a:pt x="204851" y="915162"/>
                    <a:pt x="0" y="710311"/>
                    <a:pt x="0" y="457581"/>
                  </a:cubicBezTo>
                  <a:close/>
                </a:path>
              </a:pathLst>
            </a:custGeom>
            <a:solidFill>
              <a:srgbClr val="A23251"/>
            </a:solidFill>
          </p:spPr>
        </p:sp>
      </p:grpSp>
      <p:grpSp>
        <p:nvGrpSpPr>
          <p:cNvPr id="35" name="Group 35"/>
          <p:cNvGrpSpPr/>
          <p:nvPr/>
        </p:nvGrpSpPr>
        <p:grpSpPr>
          <a:xfrm>
            <a:off x="9567529" y="2731618"/>
            <a:ext cx="356892" cy="356892"/>
            <a:chOff x="0" y="0"/>
            <a:chExt cx="475856" cy="475856"/>
          </a:xfrm>
        </p:grpSpPr>
        <p:sp>
          <p:nvSpPr>
            <p:cNvPr id="36" name="Freeform 36"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37" name="Group 37"/>
          <p:cNvGrpSpPr/>
          <p:nvPr/>
        </p:nvGrpSpPr>
        <p:grpSpPr>
          <a:xfrm>
            <a:off x="10336225" y="2498265"/>
            <a:ext cx="6932000" cy="1029504"/>
            <a:chOff x="0" y="0"/>
            <a:chExt cx="9242666" cy="1372672"/>
          </a:xfrm>
        </p:grpSpPr>
        <p:sp>
          <p:nvSpPr>
            <p:cNvPr id="38" name="Freeform 38"/>
            <p:cNvSpPr/>
            <p:nvPr/>
          </p:nvSpPr>
          <p:spPr>
            <a:xfrm>
              <a:off x="0" y="0"/>
              <a:ext cx="9242661" cy="1372678"/>
            </a:xfrm>
            <a:custGeom>
              <a:avLst/>
              <a:gdLst/>
              <a:ahLst/>
              <a:cxnLst/>
              <a:rect l="l" t="t" r="r" b="b"/>
              <a:pathLst>
                <a:path w="9242661" h="1372678">
                  <a:moveTo>
                    <a:pt x="0" y="0"/>
                  </a:moveTo>
                  <a:lnTo>
                    <a:pt x="9242661" y="0"/>
                  </a:lnTo>
                  <a:lnTo>
                    <a:pt x="9242661" y="1372678"/>
                  </a:lnTo>
                  <a:lnTo>
                    <a:pt x="0" y="1372678"/>
                  </a:lnTo>
                  <a:close/>
                </a:path>
              </a:pathLst>
            </a:custGeom>
            <a:blipFill>
              <a:blip r:embed="rId2">
                <a:alphaModFix amt="0"/>
              </a:blip>
              <a:stretch>
                <a:fillRect t="-81199" b="-81198"/>
              </a:stretch>
            </a:blipFill>
          </p:spPr>
        </p:sp>
        <p:sp>
          <p:nvSpPr>
            <p:cNvPr id="39" name="TextBox 39"/>
            <p:cNvSpPr txBox="1"/>
            <p:nvPr/>
          </p:nvSpPr>
          <p:spPr>
            <a:xfrm>
              <a:off x="0" y="-19050"/>
              <a:ext cx="9242666" cy="1391722"/>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Humilhar a vítima perante colegas e/ou chefia</a:t>
              </a:r>
            </a:p>
          </p:txBody>
        </p:sp>
      </p:grpSp>
      <p:grpSp>
        <p:nvGrpSpPr>
          <p:cNvPr id="40" name="Group 40"/>
          <p:cNvGrpSpPr/>
          <p:nvPr/>
        </p:nvGrpSpPr>
        <p:grpSpPr>
          <a:xfrm>
            <a:off x="9402804" y="3870931"/>
            <a:ext cx="686333" cy="686333"/>
            <a:chOff x="0" y="0"/>
            <a:chExt cx="915111" cy="915111"/>
          </a:xfrm>
        </p:grpSpPr>
        <p:sp>
          <p:nvSpPr>
            <p:cNvPr id="41" name="Freeform 41"/>
            <p:cNvSpPr/>
            <p:nvPr/>
          </p:nvSpPr>
          <p:spPr>
            <a:xfrm>
              <a:off x="0" y="0"/>
              <a:ext cx="915162" cy="915162"/>
            </a:xfrm>
            <a:custGeom>
              <a:avLst/>
              <a:gdLst/>
              <a:ahLst/>
              <a:cxnLst/>
              <a:rect l="l" t="t" r="r" b="b"/>
              <a:pathLst>
                <a:path w="915162" h="915162">
                  <a:moveTo>
                    <a:pt x="0" y="457581"/>
                  </a:moveTo>
                  <a:cubicBezTo>
                    <a:pt x="0" y="204851"/>
                    <a:pt x="204851" y="0"/>
                    <a:pt x="457581" y="0"/>
                  </a:cubicBezTo>
                  <a:cubicBezTo>
                    <a:pt x="710311" y="0"/>
                    <a:pt x="915162" y="204851"/>
                    <a:pt x="915162" y="457581"/>
                  </a:cubicBezTo>
                  <a:cubicBezTo>
                    <a:pt x="915162" y="710311"/>
                    <a:pt x="710311" y="915162"/>
                    <a:pt x="457581" y="915162"/>
                  </a:cubicBezTo>
                  <a:cubicBezTo>
                    <a:pt x="204851" y="915162"/>
                    <a:pt x="0" y="710311"/>
                    <a:pt x="0" y="457581"/>
                  </a:cubicBezTo>
                  <a:close/>
                </a:path>
              </a:pathLst>
            </a:custGeom>
            <a:solidFill>
              <a:srgbClr val="A23251"/>
            </a:solidFill>
          </p:spPr>
        </p:sp>
      </p:grpSp>
      <p:grpSp>
        <p:nvGrpSpPr>
          <p:cNvPr id="42" name="Group 42"/>
          <p:cNvGrpSpPr/>
          <p:nvPr/>
        </p:nvGrpSpPr>
        <p:grpSpPr>
          <a:xfrm>
            <a:off x="9567529" y="4035657"/>
            <a:ext cx="356892" cy="356892"/>
            <a:chOff x="0" y="0"/>
            <a:chExt cx="475856" cy="475856"/>
          </a:xfrm>
        </p:grpSpPr>
        <p:sp>
          <p:nvSpPr>
            <p:cNvPr id="43" name="Freeform 43"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44" name="Group 44"/>
          <p:cNvGrpSpPr/>
          <p:nvPr/>
        </p:nvGrpSpPr>
        <p:grpSpPr>
          <a:xfrm>
            <a:off x="10336225" y="3802304"/>
            <a:ext cx="6932000" cy="1029504"/>
            <a:chOff x="0" y="0"/>
            <a:chExt cx="9242666" cy="1372672"/>
          </a:xfrm>
        </p:grpSpPr>
        <p:sp>
          <p:nvSpPr>
            <p:cNvPr id="45" name="Freeform 45"/>
            <p:cNvSpPr/>
            <p:nvPr/>
          </p:nvSpPr>
          <p:spPr>
            <a:xfrm>
              <a:off x="0" y="0"/>
              <a:ext cx="9242661" cy="1372678"/>
            </a:xfrm>
            <a:custGeom>
              <a:avLst/>
              <a:gdLst/>
              <a:ahLst/>
              <a:cxnLst/>
              <a:rect l="l" t="t" r="r" b="b"/>
              <a:pathLst>
                <a:path w="9242661" h="1372678">
                  <a:moveTo>
                    <a:pt x="0" y="0"/>
                  </a:moveTo>
                  <a:lnTo>
                    <a:pt x="9242661" y="0"/>
                  </a:lnTo>
                  <a:lnTo>
                    <a:pt x="9242661" y="1372678"/>
                  </a:lnTo>
                  <a:lnTo>
                    <a:pt x="0" y="1372678"/>
                  </a:lnTo>
                  <a:close/>
                </a:path>
              </a:pathLst>
            </a:custGeom>
            <a:blipFill>
              <a:blip r:embed="rId2">
                <a:alphaModFix amt="0"/>
              </a:blip>
              <a:stretch>
                <a:fillRect t="-81199" b="-81198"/>
              </a:stretch>
            </a:blipFill>
          </p:spPr>
        </p:sp>
        <p:sp>
          <p:nvSpPr>
            <p:cNvPr id="46" name="TextBox 46"/>
            <p:cNvSpPr txBox="1"/>
            <p:nvPr/>
          </p:nvSpPr>
          <p:spPr>
            <a:xfrm>
              <a:off x="0" y="-19050"/>
              <a:ext cx="9242666" cy="1391722"/>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Praticar discriminações de qualquer espécie</a:t>
              </a:r>
            </a:p>
          </p:txBody>
        </p:sp>
      </p:grpSp>
      <p:grpSp>
        <p:nvGrpSpPr>
          <p:cNvPr id="47" name="Group 47"/>
          <p:cNvGrpSpPr/>
          <p:nvPr/>
        </p:nvGrpSpPr>
        <p:grpSpPr>
          <a:xfrm>
            <a:off x="9402804" y="5174971"/>
            <a:ext cx="686333" cy="686333"/>
            <a:chOff x="0" y="0"/>
            <a:chExt cx="915111" cy="915111"/>
          </a:xfrm>
        </p:grpSpPr>
        <p:sp>
          <p:nvSpPr>
            <p:cNvPr id="48" name="Freeform 48"/>
            <p:cNvSpPr/>
            <p:nvPr/>
          </p:nvSpPr>
          <p:spPr>
            <a:xfrm>
              <a:off x="0" y="0"/>
              <a:ext cx="915162" cy="915162"/>
            </a:xfrm>
            <a:custGeom>
              <a:avLst/>
              <a:gdLst/>
              <a:ahLst/>
              <a:cxnLst/>
              <a:rect l="l" t="t" r="r" b="b"/>
              <a:pathLst>
                <a:path w="915162" h="915162">
                  <a:moveTo>
                    <a:pt x="0" y="457581"/>
                  </a:moveTo>
                  <a:cubicBezTo>
                    <a:pt x="0" y="204851"/>
                    <a:pt x="204851" y="0"/>
                    <a:pt x="457581" y="0"/>
                  </a:cubicBezTo>
                  <a:cubicBezTo>
                    <a:pt x="710311" y="0"/>
                    <a:pt x="915162" y="204851"/>
                    <a:pt x="915162" y="457581"/>
                  </a:cubicBezTo>
                  <a:cubicBezTo>
                    <a:pt x="915162" y="710311"/>
                    <a:pt x="710311" y="915162"/>
                    <a:pt x="457581" y="915162"/>
                  </a:cubicBezTo>
                  <a:cubicBezTo>
                    <a:pt x="204851" y="915162"/>
                    <a:pt x="0" y="710311"/>
                    <a:pt x="0" y="457581"/>
                  </a:cubicBezTo>
                  <a:close/>
                </a:path>
              </a:pathLst>
            </a:custGeom>
            <a:solidFill>
              <a:srgbClr val="A23251"/>
            </a:solidFill>
          </p:spPr>
        </p:sp>
      </p:grpSp>
      <p:grpSp>
        <p:nvGrpSpPr>
          <p:cNvPr id="49" name="Group 49"/>
          <p:cNvGrpSpPr/>
          <p:nvPr/>
        </p:nvGrpSpPr>
        <p:grpSpPr>
          <a:xfrm>
            <a:off x="9567529" y="5339696"/>
            <a:ext cx="356892" cy="356892"/>
            <a:chOff x="0" y="0"/>
            <a:chExt cx="475856" cy="475856"/>
          </a:xfrm>
        </p:grpSpPr>
        <p:sp>
          <p:nvSpPr>
            <p:cNvPr id="50" name="Freeform 50"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51" name="Group 51"/>
          <p:cNvGrpSpPr/>
          <p:nvPr/>
        </p:nvGrpSpPr>
        <p:grpSpPr>
          <a:xfrm>
            <a:off x="10336225" y="5106343"/>
            <a:ext cx="6932000" cy="1029504"/>
            <a:chOff x="0" y="0"/>
            <a:chExt cx="9242666" cy="1372672"/>
          </a:xfrm>
        </p:grpSpPr>
        <p:sp>
          <p:nvSpPr>
            <p:cNvPr id="52" name="Freeform 52"/>
            <p:cNvSpPr/>
            <p:nvPr/>
          </p:nvSpPr>
          <p:spPr>
            <a:xfrm>
              <a:off x="0" y="0"/>
              <a:ext cx="9242661" cy="1372678"/>
            </a:xfrm>
            <a:custGeom>
              <a:avLst/>
              <a:gdLst/>
              <a:ahLst/>
              <a:cxnLst/>
              <a:rect l="l" t="t" r="r" b="b"/>
              <a:pathLst>
                <a:path w="9242661" h="1372678">
                  <a:moveTo>
                    <a:pt x="0" y="0"/>
                  </a:moveTo>
                  <a:lnTo>
                    <a:pt x="9242661" y="0"/>
                  </a:lnTo>
                  <a:lnTo>
                    <a:pt x="9242661" y="1372678"/>
                  </a:lnTo>
                  <a:lnTo>
                    <a:pt x="0" y="1372678"/>
                  </a:lnTo>
                  <a:close/>
                </a:path>
              </a:pathLst>
            </a:custGeom>
            <a:blipFill>
              <a:blip r:embed="rId2">
                <a:alphaModFix amt="0"/>
              </a:blip>
              <a:stretch>
                <a:fillRect t="-81199" b="-81198"/>
              </a:stretch>
            </a:blipFill>
          </p:spPr>
        </p:sp>
        <p:sp>
          <p:nvSpPr>
            <p:cNvPr id="53" name="TextBox 53"/>
            <p:cNvSpPr txBox="1"/>
            <p:nvPr/>
          </p:nvSpPr>
          <p:spPr>
            <a:xfrm>
              <a:off x="0" y="-19050"/>
              <a:ext cx="9242666" cy="1391722"/>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Punir a vítima por opiniões ou atitudes manifestadas</a:t>
              </a:r>
            </a:p>
          </p:txBody>
        </p:sp>
      </p:grpSp>
      <p:grpSp>
        <p:nvGrpSpPr>
          <p:cNvPr id="54" name="Group 54"/>
          <p:cNvGrpSpPr/>
          <p:nvPr/>
        </p:nvGrpSpPr>
        <p:grpSpPr>
          <a:xfrm>
            <a:off x="13720898" y="8510240"/>
            <a:ext cx="3374703" cy="1043892"/>
            <a:chOff x="0" y="0"/>
            <a:chExt cx="4499604" cy="1391856"/>
          </a:xfrm>
        </p:grpSpPr>
        <p:grpSp>
          <p:nvGrpSpPr>
            <p:cNvPr id="55" name="Group 55"/>
            <p:cNvGrpSpPr/>
            <p:nvPr/>
          </p:nvGrpSpPr>
          <p:grpSpPr>
            <a:xfrm>
              <a:off x="0" y="0"/>
              <a:ext cx="4499604" cy="1391857"/>
              <a:chOff x="0" y="0"/>
              <a:chExt cx="4575569" cy="1415355"/>
            </a:xfrm>
          </p:grpSpPr>
          <p:sp>
            <p:nvSpPr>
              <p:cNvPr id="56" name="Freeform 56"/>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57" name="Group 57"/>
            <p:cNvGrpSpPr/>
            <p:nvPr/>
          </p:nvGrpSpPr>
          <p:grpSpPr>
            <a:xfrm>
              <a:off x="971928" y="0"/>
              <a:ext cx="2555748" cy="1391856"/>
              <a:chOff x="0" y="0"/>
              <a:chExt cx="2555748" cy="1391856"/>
            </a:xfrm>
          </p:grpSpPr>
          <p:sp>
            <p:nvSpPr>
              <p:cNvPr id="58" name="Freeform 58"/>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59" name="Group 59"/>
          <p:cNvGrpSpPr/>
          <p:nvPr/>
        </p:nvGrpSpPr>
        <p:grpSpPr>
          <a:xfrm>
            <a:off x="15078935" y="571334"/>
            <a:ext cx="2134379" cy="554254"/>
            <a:chOff x="0" y="0"/>
            <a:chExt cx="5307673" cy="1378293"/>
          </a:xfrm>
        </p:grpSpPr>
        <p:sp>
          <p:nvSpPr>
            <p:cNvPr id="60" name="Freeform 60"/>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Como identificar um assédio moral</a:t>
              </a:r>
            </a:p>
          </p:txBody>
        </p:sp>
      </p:grpSp>
      <p:grpSp>
        <p:nvGrpSpPr>
          <p:cNvPr id="5" name="Group 5"/>
          <p:cNvGrpSpPr/>
          <p:nvPr/>
        </p:nvGrpSpPr>
        <p:grpSpPr>
          <a:xfrm>
            <a:off x="960872" y="2498265"/>
            <a:ext cx="713794" cy="713794"/>
            <a:chOff x="0" y="0"/>
            <a:chExt cx="951725" cy="951725"/>
          </a:xfrm>
        </p:grpSpPr>
        <p:sp>
          <p:nvSpPr>
            <p:cNvPr id="6" name="Freeform 6"/>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7" name="Group 7"/>
          <p:cNvGrpSpPr/>
          <p:nvPr/>
        </p:nvGrpSpPr>
        <p:grpSpPr>
          <a:xfrm>
            <a:off x="1139314" y="2676716"/>
            <a:ext cx="356892" cy="356892"/>
            <a:chOff x="0" y="0"/>
            <a:chExt cx="475856" cy="475856"/>
          </a:xfrm>
        </p:grpSpPr>
        <p:sp>
          <p:nvSpPr>
            <p:cNvPr id="8" name="Freeform 8" descr="icons/eyeslash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9" name="Group 9"/>
          <p:cNvGrpSpPr/>
          <p:nvPr/>
        </p:nvGrpSpPr>
        <p:grpSpPr>
          <a:xfrm>
            <a:off x="1990373" y="2388451"/>
            <a:ext cx="14962127" cy="988324"/>
            <a:chOff x="0" y="0"/>
            <a:chExt cx="19949503" cy="1317766"/>
          </a:xfrm>
        </p:grpSpPr>
        <p:sp>
          <p:nvSpPr>
            <p:cNvPr id="10" name="Freeform 10"/>
            <p:cNvSpPr/>
            <p:nvPr/>
          </p:nvSpPr>
          <p:spPr>
            <a:xfrm>
              <a:off x="0" y="0"/>
              <a:ext cx="19949506" cy="1317766"/>
            </a:xfrm>
            <a:custGeom>
              <a:avLst/>
              <a:gdLst/>
              <a:ahLst/>
              <a:cxnLst/>
              <a:rect l="l" t="t" r="r" b="b"/>
              <a:pathLst>
                <a:path w="19949506" h="1317766">
                  <a:moveTo>
                    <a:pt x="0" y="0"/>
                  </a:moveTo>
                  <a:lnTo>
                    <a:pt x="19949506" y="0"/>
                  </a:lnTo>
                  <a:lnTo>
                    <a:pt x="19949506" y="1317766"/>
                  </a:lnTo>
                  <a:lnTo>
                    <a:pt x="0" y="1317766"/>
                  </a:lnTo>
                  <a:close/>
                </a:path>
              </a:pathLst>
            </a:custGeom>
            <a:blipFill>
              <a:blip r:embed="rId2">
                <a:alphaModFix amt="0"/>
              </a:blip>
              <a:stretch>
                <a:fillRect t="-244981" b="-244981"/>
              </a:stretch>
            </a:blipFill>
          </p:spPr>
        </p:sp>
        <p:sp>
          <p:nvSpPr>
            <p:cNvPr id="11" name="TextBox 11"/>
            <p:cNvSpPr txBox="1"/>
            <p:nvPr/>
          </p:nvSpPr>
          <p:spPr>
            <a:xfrm>
              <a:off x="0" y="-19050"/>
              <a:ext cx="19949503" cy="1336816"/>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Atribuição de tarefas humilhantes</a:t>
              </a:r>
            </a:p>
          </p:txBody>
        </p:sp>
      </p:grpSp>
      <p:grpSp>
        <p:nvGrpSpPr>
          <p:cNvPr id="12" name="Group 12"/>
          <p:cNvGrpSpPr/>
          <p:nvPr/>
        </p:nvGrpSpPr>
        <p:grpSpPr>
          <a:xfrm>
            <a:off x="960872" y="3623853"/>
            <a:ext cx="713794" cy="713794"/>
            <a:chOff x="0" y="0"/>
            <a:chExt cx="951725" cy="951725"/>
          </a:xfrm>
        </p:grpSpPr>
        <p:sp>
          <p:nvSpPr>
            <p:cNvPr id="13" name="Freeform 13"/>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14" name="Group 14"/>
          <p:cNvGrpSpPr/>
          <p:nvPr/>
        </p:nvGrpSpPr>
        <p:grpSpPr>
          <a:xfrm>
            <a:off x="1139314" y="3802304"/>
            <a:ext cx="356892" cy="356892"/>
            <a:chOff x="0" y="0"/>
            <a:chExt cx="475856" cy="475856"/>
          </a:xfrm>
        </p:grpSpPr>
        <p:sp>
          <p:nvSpPr>
            <p:cNvPr id="15" name="Freeform 15" descr="icons/commentslash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4"/>
              <a:stretch>
                <a:fillRect r="2" b="2"/>
              </a:stretch>
            </a:blipFill>
          </p:spPr>
        </p:sp>
      </p:grpSp>
      <p:grpSp>
        <p:nvGrpSpPr>
          <p:cNvPr id="16" name="Group 16"/>
          <p:cNvGrpSpPr/>
          <p:nvPr/>
        </p:nvGrpSpPr>
        <p:grpSpPr>
          <a:xfrm>
            <a:off x="1990373" y="3514039"/>
            <a:ext cx="14962127" cy="988324"/>
            <a:chOff x="0" y="0"/>
            <a:chExt cx="19949503" cy="1317766"/>
          </a:xfrm>
        </p:grpSpPr>
        <p:sp>
          <p:nvSpPr>
            <p:cNvPr id="17" name="Freeform 17"/>
            <p:cNvSpPr/>
            <p:nvPr/>
          </p:nvSpPr>
          <p:spPr>
            <a:xfrm>
              <a:off x="0" y="0"/>
              <a:ext cx="19949506" cy="1317766"/>
            </a:xfrm>
            <a:custGeom>
              <a:avLst/>
              <a:gdLst/>
              <a:ahLst/>
              <a:cxnLst/>
              <a:rect l="l" t="t" r="r" b="b"/>
              <a:pathLst>
                <a:path w="19949506" h="1317766">
                  <a:moveTo>
                    <a:pt x="0" y="0"/>
                  </a:moveTo>
                  <a:lnTo>
                    <a:pt x="19949506" y="0"/>
                  </a:lnTo>
                  <a:lnTo>
                    <a:pt x="19949506" y="1317766"/>
                  </a:lnTo>
                  <a:lnTo>
                    <a:pt x="0" y="1317766"/>
                  </a:lnTo>
                  <a:close/>
                </a:path>
              </a:pathLst>
            </a:custGeom>
            <a:blipFill>
              <a:blip r:embed="rId2">
                <a:alphaModFix amt="0"/>
              </a:blip>
              <a:stretch>
                <a:fillRect t="-244981" b="-244981"/>
              </a:stretch>
            </a:blipFill>
          </p:spPr>
        </p:sp>
        <p:sp>
          <p:nvSpPr>
            <p:cNvPr id="18" name="TextBox 18"/>
            <p:cNvSpPr txBox="1"/>
            <p:nvPr/>
          </p:nvSpPr>
          <p:spPr>
            <a:xfrm>
              <a:off x="0" y="-19050"/>
              <a:ext cx="19949503" cy="1336816"/>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Gritar, xingar, imitar ou apelidar o trabalhador, constrangendo-o em público ou em privado</a:t>
              </a:r>
            </a:p>
          </p:txBody>
        </p:sp>
      </p:grpSp>
      <p:grpSp>
        <p:nvGrpSpPr>
          <p:cNvPr id="19" name="Group 19"/>
          <p:cNvGrpSpPr/>
          <p:nvPr/>
        </p:nvGrpSpPr>
        <p:grpSpPr>
          <a:xfrm>
            <a:off x="960872" y="4749451"/>
            <a:ext cx="713794" cy="713794"/>
            <a:chOff x="0" y="0"/>
            <a:chExt cx="951725" cy="951725"/>
          </a:xfrm>
        </p:grpSpPr>
        <p:sp>
          <p:nvSpPr>
            <p:cNvPr id="20" name="Freeform 20"/>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21" name="Group 21"/>
          <p:cNvGrpSpPr/>
          <p:nvPr/>
        </p:nvGrpSpPr>
        <p:grpSpPr>
          <a:xfrm>
            <a:off x="1139314" y="4927892"/>
            <a:ext cx="356892" cy="356892"/>
            <a:chOff x="0" y="0"/>
            <a:chExt cx="475856" cy="475856"/>
          </a:xfrm>
        </p:grpSpPr>
        <p:sp>
          <p:nvSpPr>
            <p:cNvPr id="22" name="Freeform 22" descr="icons/exclamationcircle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5"/>
              <a:stretch>
                <a:fillRect r="2" b="2"/>
              </a:stretch>
            </a:blipFill>
          </p:spPr>
        </p:sp>
      </p:grpSp>
      <p:grpSp>
        <p:nvGrpSpPr>
          <p:cNvPr id="23" name="Group 23"/>
          <p:cNvGrpSpPr/>
          <p:nvPr/>
        </p:nvGrpSpPr>
        <p:grpSpPr>
          <a:xfrm>
            <a:off x="1990373" y="4639637"/>
            <a:ext cx="14962127" cy="988324"/>
            <a:chOff x="0" y="0"/>
            <a:chExt cx="19949503" cy="1317766"/>
          </a:xfrm>
        </p:grpSpPr>
        <p:sp>
          <p:nvSpPr>
            <p:cNvPr id="24" name="Freeform 24"/>
            <p:cNvSpPr/>
            <p:nvPr/>
          </p:nvSpPr>
          <p:spPr>
            <a:xfrm>
              <a:off x="0" y="0"/>
              <a:ext cx="19949506" cy="1317766"/>
            </a:xfrm>
            <a:custGeom>
              <a:avLst/>
              <a:gdLst/>
              <a:ahLst/>
              <a:cxnLst/>
              <a:rect l="l" t="t" r="r" b="b"/>
              <a:pathLst>
                <a:path w="19949506" h="1317766">
                  <a:moveTo>
                    <a:pt x="0" y="0"/>
                  </a:moveTo>
                  <a:lnTo>
                    <a:pt x="19949506" y="0"/>
                  </a:lnTo>
                  <a:lnTo>
                    <a:pt x="19949506" y="1317766"/>
                  </a:lnTo>
                  <a:lnTo>
                    <a:pt x="0" y="1317766"/>
                  </a:lnTo>
                  <a:close/>
                </a:path>
              </a:pathLst>
            </a:custGeom>
            <a:blipFill>
              <a:blip r:embed="rId2">
                <a:alphaModFix amt="0"/>
              </a:blip>
              <a:stretch>
                <a:fillRect t="-244981" b="-244981"/>
              </a:stretch>
            </a:blipFill>
          </p:spPr>
        </p:sp>
        <p:sp>
          <p:nvSpPr>
            <p:cNvPr id="25" name="TextBox 25"/>
            <p:cNvSpPr txBox="1"/>
            <p:nvPr/>
          </p:nvSpPr>
          <p:spPr>
            <a:xfrm>
              <a:off x="0" y="-19050"/>
              <a:ext cx="19949503" cy="1336816"/>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Fazer gestos de desprezo diante do trabalhador, como suspiros e olhares desdenhosos</a:t>
              </a:r>
            </a:p>
          </p:txBody>
        </p:sp>
      </p:grpSp>
      <p:grpSp>
        <p:nvGrpSpPr>
          <p:cNvPr id="26" name="Group 26"/>
          <p:cNvGrpSpPr/>
          <p:nvPr/>
        </p:nvGrpSpPr>
        <p:grpSpPr>
          <a:xfrm>
            <a:off x="960872" y="5875039"/>
            <a:ext cx="713794" cy="713794"/>
            <a:chOff x="0" y="0"/>
            <a:chExt cx="951725" cy="951725"/>
          </a:xfrm>
        </p:grpSpPr>
        <p:sp>
          <p:nvSpPr>
            <p:cNvPr id="27" name="Freeform 27"/>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28" name="Group 28"/>
          <p:cNvGrpSpPr/>
          <p:nvPr/>
        </p:nvGrpSpPr>
        <p:grpSpPr>
          <a:xfrm>
            <a:off x="1139314" y="6053490"/>
            <a:ext cx="356892" cy="356892"/>
            <a:chOff x="0" y="0"/>
            <a:chExt cx="475856" cy="475856"/>
          </a:xfrm>
        </p:grpSpPr>
        <p:sp>
          <p:nvSpPr>
            <p:cNvPr id="29" name="Freeform 29" descr="icons/usersecret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6"/>
              <a:stretch>
                <a:fillRect r="2" b="2"/>
              </a:stretch>
            </a:blipFill>
          </p:spPr>
        </p:sp>
      </p:grpSp>
      <p:grpSp>
        <p:nvGrpSpPr>
          <p:cNvPr id="30" name="Group 30"/>
          <p:cNvGrpSpPr/>
          <p:nvPr/>
        </p:nvGrpSpPr>
        <p:grpSpPr>
          <a:xfrm>
            <a:off x="1990373" y="5765225"/>
            <a:ext cx="14962127" cy="988324"/>
            <a:chOff x="0" y="0"/>
            <a:chExt cx="19949503" cy="1317766"/>
          </a:xfrm>
        </p:grpSpPr>
        <p:sp>
          <p:nvSpPr>
            <p:cNvPr id="31" name="Freeform 31"/>
            <p:cNvSpPr/>
            <p:nvPr/>
          </p:nvSpPr>
          <p:spPr>
            <a:xfrm>
              <a:off x="0" y="0"/>
              <a:ext cx="19949506" cy="1317766"/>
            </a:xfrm>
            <a:custGeom>
              <a:avLst/>
              <a:gdLst/>
              <a:ahLst/>
              <a:cxnLst/>
              <a:rect l="l" t="t" r="r" b="b"/>
              <a:pathLst>
                <a:path w="19949506" h="1317766">
                  <a:moveTo>
                    <a:pt x="0" y="0"/>
                  </a:moveTo>
                  <a:lnTo>
                    <a:pt x="19949506" y="0"/>
                  </a:lnTo>
                  <a:lnTo>
                    <a:pt x="19949506" y="1317766"/>
                  </a:lnTo>
                  <a:lnTo>
                    <a:pt x="0" y="1317766"/>
                  </a:lnTo>
                  <a:close/>
                </a:path>
              </a:pathLst>
            </a:custGeom>
            <a:blipFill>
              <a:blip r:embed="rId2">
                <a:alphaModFix amt="0"/>
              </a:blip>
              <a:stretch>
                <a:fillRect t="-244981" b="-244981"/>
              </a:stretch>
            </a:blipFill>
          </p:spPr>
        </p:sp>
        <p:sp>
          <p:nvSpPr>
            <p:cNvPr id="32" name="TextBox 32"/>
            <p:cNvSpPr txBox="1"/>
            <p:nvPr/>
          </p:nvSpPr>
          <p:spPr>
            <a:xfrm>
              <a:off x="0" y="-19050"/>
              <a:ext cx="19949503" cy="1336816"/>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Espalhar fofocas ou boatos ofensivos a respeito do colaborador</a:t>
              </a:r>
            </a:p>
          </p:txBody>
        </p:sp>
      </p:grpSp>
      <p:grpSp>
        <p:nvGrpSpPr>
          <p:cNvPr id="33" name="Group 33"/>
          <p:cNvGrpSpPr/>
          <p:nvPr/>
        </p:nvGrpSpPr>
        <p:grpSpPr>
          <a:xfrm>
            <a:off x="960872" y="7000627"/>
            <a:ext cx="713794" cy="713794"/>
            <a:chOff x="0" y="0"/>
            <a:chExt cx="951725" cy="951725"/>
          </a:xfrm>
        </p:grpSpPr>
        <p:sp>
          <p:nvSpPr>
            <p:cNvPr id="34" name="Freeform 34"/>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35" name="Group 35"/>
          <p:cNvGrpSpPr/>
          <p:nvPr/>
        </p:nvGrpSpPr>
        <p:grpSpPr>
          <a:xfrm>
            <a:off x="1139314" y="7179078"/>
            <a:ext cx="356892" cy="356892"/>
            <a:chOff x="0" y="0"/>
            <a:chExt cx="475856" cy="475856"/>
          </a:xfrm>
        </p:grpSpPr>
        <p:sp>
          <p:nvSpPr>
            <p:cNvPr id="36" name="Freeform 36" descr="icons/ba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7"/>
              <a:stretch>
                <a:fillRect r="2" b="2"/>
              </a:stretch>
            </a:blipFill>
          </p:spPr>
        </p:sp>
      </p:grpSp>
      <p:grpSp>
        <p:nvGrpSpPr>
          <p:cNvPr id="37" name="Group 37"/>
          <p:cNvGrpSpPr/>
          <p:nvPr/>
        </p:nvGrpSpPr>
        <p:grpSpPr>
          <a:xfrm>
            <a:off x="1990373" y="6890814"/>
            <a:ext cx="14962127" cy="988324"/>
            <a:chOff x="0" y="0"/>
            <a:chExt cx="19949503" cy="1317766"/>
          </a:xfrm>
        </p:grpSpPr>
        <p:sp>
          <p:nvSpPr>
            <p:cNvPr id="38" name="Freeform 38"/>
            <p:cNvSpPr/>
            <p:nvPr/>
          </p:nvSpPr>
          <p:spPr>
            <a:xfrm>
              <a:off x="0" y="0"/>
              <a:ext cx="19949506" cy="1317766"/>
            </a:xfrm>
            <a:custGeom>
              <a:avLst/>
              <a:gdLst/>
              <a:ahLst/>
              <a:cxnLst/>
              <a:rect l="l" t="t" r="r" b="b"/>
              <a:pathLst>
                <a:path w="19949506" h="1317766">
                  <a:moveTo>
                    <a:pt x="0" y="0"/>
                  </a:moveTo>
                  <a:lnTo>
                    <a:pt x="19949506" y="0"/>
                  </a:lnTo>
                  <a:lnTo>
                    <a:pt x="19949506" y="1317766"/>
                  </a:lnTo>
                  <a:lnTo>
                    <a:pt x="0" y="1317766"/>
                  </a:lnTo>
                  <a:close/>
                </a:path>
              </a:pathLst>
            </a:custGeom>
            <a:blipFill>
              <a:blip r:embed="rId2">
                <a:alphaModFix amt="0"/>
              </a:blip>
              <a:stretch>
                <a:fillRect t="-244981" b="-244981"/>
              </a:stretch>
            </a:blipFill>
          </p:spPr>
        </p:sp>
        <p:sp>
          <p:nvSpPr>
            <p:cNvPr id="39" name="TextBox 39"/>
            <p:cNvSpPr txBox="1"/>
            <p:nvPr/>
          </p:nvSpPr>
          <p:spPr>
            <a:xfrm>
              <a:off x="0" y="-19050"/>
              <a:ext cx="19949503" cy="1336816"/>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Impor punições vexatórias, como dancinhas, prendas, proibição de uso de banheiro, etc.</a:t>
              </a:r>
            </a:p>
          </p:txBody>
        </p:sp>
      </p:grpSp>
      <p:grpSp>
        <p:nvGrpSpPr>
          <p:cNvPr id="40" name="Group 40"/>
          <p:cNvGrpSpPr/>
          <p:nvPr/>
        </p:nvGrpSpPr>
        <p:grpSpPr>
          <a:xfrm>
            <a:off x="13720898" y="8510240"/>
            <a:ext cx="3374703" cy="1043892"/>
            <a:chOff x="0" y="0"/>
            <a:chExt cx="4499604" cy="1391856"/>
          </a:xfrm>
        </p:grpSpPr>
        <p:grpSp>
          <p:nvGrpSpPr>
            <p:cNvPr id="41" name="Group 41"/>
            <p:cNvGrpSpPr/>
            <p:nvPr/>
          </p:nvGrpSpPr>
          <p:grpSpPr>
            <a:xfrm>
              <a:off x="0" y="0"/>
              <a:ext cx="4499604" cy="1391857"/>
              <a:chOff x="0" y="0"/>
              <a:chExt cx="4575569" cy="1415355"/>
            </a:xfrm>
          </p:grpSpPr>
          <p:sp>
            <p:nvSpPr>
              <p:cNvPr id="42" name="Freeform 42"/>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43" name="Group 43"/>
            <p:cNvGrpSpPr/>
            <p:nvPr/>
          </p:nvGrpSpPr>
          <p:grpSpPr>
            <a:xfrm>
              <a:off x="971928" y="0"/>
              <a:ext cx="2555748" cy="1391856"/>
              <a:chOff x="0" y="0"/>
              <a:chExt cx="2555748" cy="1391856"/>
            </a:xfrm>
          </p:grpSpPr>
          <p:sp>
            <p:nvSpPr>
              <p:cNvPr id="44" name="Freeform 44"/>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8"/>
                <a:stretch>
                  <a:fillRect t="-208" b="-204"/>
                </a:stretch>
              </a:blipFill>
            </p:spPr>
          </p:sp>
        </p:grpSp>
      </p:grpSp>
      <p:grpSp>
        <p:nvGrpSpPr>
          <p:cNvPr id="45" name="Group 45"/>
          <p:cNvGrpSpPr/>
          <p:nvPr/>
        </p:nvGrpSpPr>
        <p:grpSpPr>
          <a:xfrm>
            <a:off x="15078935" y="571334"/>
            <a:ext cx="2134379" cy="554254"/>
            <a:chOff x="0" y="0"/>
            <a:chExt cx="5307673" cy="1378293"/>
          </a:xfrm>
        </p:grpSpPr>
        <p:sp>
          <p:nvSpPr>
            <p:cNvPr id="46" name="Freeform 46"/>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9"/>
              <a:stretch>
                <a:fillRect t="-10477" b="-10477"/>
              </a:stretch>
            </a:blip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Como identificar um assédio moral</a:t>
              </a:r>
            </a:p>
          </p:txBody>
        </p:sp>
      </p:grpSp>
      <p:grpSp>
        <p:nvGrpSpPr>
          <p:cNvPr id="5" name="Group 5"/>
          <p:cNvGrpSpPr/>
          <p:nvPr/>
        </p:nvGrpSpPr>
        <p:grpSpPr>
          <a:xfrm>
            <a:off x="960872" y="2566902"/>
            <a:ext cx="713794" cy="713794"/>
            <a:chOff x="0" y="0"/>
            <a:chExt cx="951725" cy="951725"/>
          </a:xfrm>
        </p:grpSpPr>
        <p:sp>
          <p:nvSpPr>
            <p:cNvPr id="6" name="Freeform 6"/>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7" name="Group 7"/>
          <p:cNvGrpSpPr/>
          <p:nvPr/>
        </p:nvGrpSpPr>
        <p:grpSpPr>
          <a:xfrm>
            <a:off x="1139314" y="2745343"/>
            <a:ext cx="356892" cy="356892"/>
            <a:chOff x="0" y="0"/>
            <a:chExt cx="475856" cy="475856"/>
          </a:xfrm>
        </p:grpSpPr>
        <p:sp>
          <p:nvSpPr>
            <p:cNvPr id="8" name="Freeform 8" descr="icons/handpaper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3"/>
              <a:stretch>
                <a:fillRect r="2" b="2"/>
              </a:stretch>
            </a:blipFill>
          </p:spPr>
        </p:sp>
      </p:grpSp>
      <p:grpSp>
        <p:nvGrpSpPr>
          <p:cNvPr id="9" name="Group 9"/>
          <p:cNvGrpSpPr/>
          <p:nvPr/>
        </p:nvGrpSpPr>
        <p:grpSpPr>
          <a:xfrm>
            <a:off x="1990373" y="2429627"/>
            <a:ext cx="14962127" cy="1235405"/>
            <a:chOff x="0" y="0"/>
            <a:chExt cx="19949503" cy="1647207"/>
          </a:xfrm>
        </p:grpSpPr>
        <p:sp>
          <p:nvSpPr>
            <p:cNvPr id="10" name="Freeform 10"/>
            <p:cNvSpPr/>
            <p:nvPr/>
          </p:nvSpPr>
          <p:spPr>
            <a:xfrm>
              <a:off x="0" y="0"/>
              <a:ext cx="19949506" cy="1647211"/>
            </a:xfrm>
            <a:custGeom>
              <a:avLst/>
              <a:gdLst/>
              <a:ahLst/>
              <a:cxnLst/>
              <a:rect l="l" t="t" r="r" b="b"/>
              <a:pathLst>
                <a:path w="19949506" h="1647211">
                  <a:moveTo>
                    <a:pt x="0" y="0"/>
                  </a:moveTo>
                  <a:lnTo>
                    <a:pt x="19949506" y="0"/>
                  </a:lnTo>
                  <a:lnTo>
                    <a:pt x="19949506" y="1647211"/>
                  </a:lnTo>
                  <a:lnTo>
                    <a:pt x="0" y="1647211"/>
                  </a:lnTo>
                  <a:close/>
                </a:path>
              </a:pathLst>
            </a:custGeom>
            <a:blipFill>
              <a:blip r:embed="rId2">
                <a:alphaModFix amt="0"/>
              </a:blip>
              <a:stretch>
                <a:fillRect t="-185985" b="-185984"/>
              </a:stretch>
            </a:blipFill>
          </p:spPr>
        </p:sp>
        <p:sp>
          <p:nvSpPr>
            <p:cNvPr id="11" name="TextBox 11"/>
            <p:cNvSpPr txBox="1"/>
            <p:nvPr/>
          </p:nvSpPr>
          <p:spPr>
            <a:xfrm>
              <a:off x="0" y="-19050"/>
              <a:ext cx="19949503" cy="1666257"/>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Retirar a autonomia do trabalhador ou contestar, a todo momento, as suas decisões</a:t>
              </a:r>
            </a:p>
          </p:txBody>
        </p:sp>
      </p:grpSp>
      <p:grpSp>
        <p:nvGrpSpPr>
          <p:cNvPr id="12" name="Group 12"/>
          <p:cNvGrpSpPr/>
          <p:nvPr/>
        </p:nvGrpSpPr>
        <p:grpSpPr>
          <a:xfrm>
            <a:off x="960872" y="3939569"/>
            <a:ext cx="713794" cy="713794"/>
            <a:chOff x="0" y="0"/>
            <a:chExt cx="951725" cy="951725"/>
          </a:xfrm>
        </p:grpSpPr>
        <p:sp>
          <p:nvSpPr>
            <p:cNvPr id="13" name="Freeform 13"/>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14" name="Group 14"/>
          <p:cNvGrpSpPr/>
          <p:nvPr/>
        </p:nvGrpSpPr>
        <p:grpSpPr>
          <a:xfrm>
            <a:off x="1139314" y="4118019"/>
            <a:ext cx="356892" cy="356892"/>
            <a:chOff x="0" y="0"/>
            <a:chExt cx="475856" cy="475856"/>
          </a:xfrm>
        </p:grpSpPr>
        <p:sp>
          <p:nvSpPr>
            <p:cNvPr id="15" name="Freeform 15" descr="icons/exclamationcircle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4"/>
              <a:stretch>
                <a:fillRect r="2" b="2"/>
              </a:stretch>
            </a:blipFill>
          </p:spPr>
        </p:sp>
      </p:grpSp>
      <p:grpSp>
        <p:nvGrpSpPr>
          <p:cNvPr id="16" name="Group 16"/>
          <p:cNvGrpSpPr/>
          <p:nvPr/>
        </p:nvGrpSpPr>
        <p:grpSpPr>
          <a:xfrm>
            <a:off x="1990373" y="3802304"/>
            <a:ext cx="14962127" cy="1235405"/>
            <a:chOff x="0" y="0"/>
            <a:chExt cx="19949503" cy="1647207"/>
          </a:xfrm>
        </p:grpSpPr>
        <p:sp>
          <p:nvSpPr>
            <p:cNvPr id="17" name="Freeform 17"/>
            <p:cNvSpPr/>
            <p:nvPr/>
          </p:nvSpPr>
          <p:spPr>
            <a:xfrm>
              <a:off x="0" y="0"/>
              <a:ext cx="19949506" cy="1647211"/>
            </a:xfrm>
            <a:custGeom>
              <a:avLst/>
              <a:gdLst/>
              <a:ahLst/>
              <a:cxnLst/>
              <a:rect l="l" t="t" r="r" b="b"/>
              <a:pathLst>
                <a:path w="19949506" h="1647211">
                  <a:moveTo>
                    <a:pt x="0" y="0"/>
                  </a:moveTo>
                  <a:lnTo>
                    <a:pt x="19949506" y="0"/>
                  </a:lnTo>
                  <a:lnTo>
                    <a:pt x="19949506" y="1647211"/>
                  </a:lnTo>
                  <a:lnTo>
                    <a:pt x="0" y="1647211"/>
                  </a:lnTo>
                  <a:close/>
                </a:path>
              </a:pathLst>
            </a:custGeom>
            <a:blipFill>
              <a:blip r:embed="rId2">
                <a:alphaModFix amt="0"/>
              </a:blip>
              <a:stretch>
                <a:fillRect t="-185985" b="-185984"/>
              </a:stretch>
            </a:blipFill>
          </p:spPr>
        </p:sp>
        <p:sp>
          <p:nvSpPr>
            <p:cNvPr id="18" name="TextBox 18"/>
            <p:cNvSpPr txBox="1"/>
            <p:nvPr/>
          </p:nvSpPr>
          <p:spPr>
            <a:xfrm>
              <a:off x="0" y="-19050"/>
              <a:ext cx="19949503" cy="1666257"/>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Criticar injusta ou exageradamente o trabalho realizado</a:t>
              </a:r>
            </a:p>
          </p:txBody>
        </p:sp>
      </p:grpSp>
      <p:grpSp>
        <p:nvGrpSpPr>
          <p:cNvPr id="19" name="Group 19"/>
          <p:cNvGrpSpPr/>
          <p:nvPr/>
        </p:nvGrpSpPr>
        <p:grpSpPr>
          <a:xfrm>
            <a:off x="960872" y="5312245"/>
            <a:ext cx="713794" cy="713794"/>
            <a:chOff x="0" y="0"/>
            <a:chExt cx="951725" cy="951725"/>
          </a:xfrm>
        </p:grpSpPr>
        <p:sp>
          <p:nvSpPr>
            <p:cNvPr id="20" name="Freeform 20"/>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21" name="Group 21"/>
          <p:cNvGrpSpPr/>
          <p:nvPr/>
        </p:nvGrpSpPr>
        <p:grpSpPr>
          <a:xfrm>
            <a:off x="1139314" y="5490686"/>
            <a:ext cx="356892" cy="356892"/>
            <a:chOff x="0" y="0"/>
            <a:chExt cx="475856" cy="475856"/>
          </a:xfrm>
        </p:grpSpPr>
        <p:sp>
          <p:nvSpPr>
            <p:cNvPr id="22" name="Freeform 22" descr="icons/brai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5"/>
              <a:stretch>
                <a:fillRect r="2" b="2"/>
              </a:stretch>
            </a:blipFill>
          </p:spPr>
        </p:sp>
      </p:grpSp>
      <p:grpSp>
        <p:nvGrpSpPr>
          <p:cNvPr id="23" name="Group 23"/>
          <p:cNvGrpSpPr/>
          <p:nvPr/>
        </p:nvGrpSpPr>
        <p:grpSpPr>
          <a:xfrm>
            <a:off x="1990373" y="5174971"/>
            <a:ext cx="14962127" cy="1235405"/>
            <a:chOff x="0" y="0"/>
            <a:chExt cx="19949503" cy="1647207"/>
          </a:xfrm>
        </p:grpSpPr>
        <p:sp>
          <p:nvSpPr>
            <p:cNvPr id="24" name="Freeform 24"/>
            <p:cNvSpPr/>
            <p:nvPr/>
          </p:nvSpPr>
          <p:spPr>
            <a:xfrm>
              <a:off x="0" y="0"/>
              <a:ext cx="19949506" cy="1647211"/>
            </a:xfrm>
            <a:custGeom>
              <a:avLst/>
              <a:gdLst/>
              <a:ahLst/>
              <a:cxnLst/>
              <a:rect l="l" t="t" r="r" b="b"/>
              <a:pathLst>
                <a:path w="19949506" h="1647211">
                  <a:moveTo>
                    <a:pt x="0" y="0"/>
                  </a:moveTo>
                  <a:lnTo>
                    <a:pt x="19949506" y="0"/>
                  </a:lnTo>
                  <a:lnTo>
                    <a:pt x="19949506" y="1647211"/>
                  </a:lnTo>
                  <a:lnTo>
                    <a:pt x="0" y="1647211"/>
                  </a:lnTo>
                  <a:close/>
                </a:path>
              </a:pathLst>
            </a:custGeom>
            <a:blipFill>
              <a:blip r:embed="rId2">
                <a:alphaModFix amt="0"/>
              </a:blip>
              <a:stretch>
                <a:fillRect t="-185985" b="-185984"/>
              </a:stretch>
            </a:blipFill>
          </p:spPr>
        </p:sp>
        <p:sp>
          <p:nvSpPr>
            <p:cNvPr id="25" name="TextBox 25"/>
            <p:cNvSpPr txBox="1"/>
            <p:nvPr/>
          </p:nvSpPr>
          <p:spPr>
            <a:xfrm>
              <a:off x="0" y="-19050"/>
              <a:ext cx="19949503" cy="1666257"/>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Retirar, sem justificativa, o trabalho que a pessoa habitualmente executava, gerando sensação de inutilidade e incompetência</a:t>
              </a:r>
            </a:p>
          </p:txBody>
        </p:sp>
      </p:grpSp>
      <p:grpSp>
        <p:nvGrpSpPr>
          <p:cNvPr id="26" name="Group 26"/>
          <p:cNvGrpSpPr/>
          <p:nvPr/>
        </p:nvGrpSpPr>
        <p:grpSpPr>
          <a:xfrm>
            <a:off x="960872" y="6684912"/>
            <a:ext cx="713794" cy="713794"/>
            <a:chOff x="0" y="0"/>
            <a:chExt cx="951725" cy="951725"/>
          </a:xfrm>
        </p:grpSpPr>
        <p:sp>
          <p:nvSpPr>
            <p:cNvPr id="27" name="Freeform 27"/>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28" name="Group 28"/>
          <p:cNvGrpSpPr/>
          <p:nvPr/>
        </p:nvGrpSpPr>
        <p:grpSpPr>
          <a:xfrm>
            <a:off x="1139314" y="6863363"/>
            <a:ext cx="356892" cy="356892"/>
            <a:chOff x="0" y="0"/>
            <a:chExt cx="475856" cy="475856"/>
          </a:xfrm>
        </p:grpSpPr>
        <p:sp>
          <p:nvSpPr>
            <p:cNvPr id="29" name="Freeform 29" descr="icons/eyeslash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6"/>
              <a:stretch>
                <a:fillRect r="2" b="2"/>
              </a:stretch>
            </a:blipFill>
          </p:spPr>
        </p:sp>
      </p:grpSp>
      <p:grpSp>
        <p:nvGrpSpPr>
          <p:cNvPr id="30" name="Group 30"/>
          <p:cNvGrpSpPr/>
          <p:nvPr/>
        </p:nvGrpSpPr>
        <p:grpSpPr>
          <a:xfrm>
            <a:off x="1990373" y="6547647"/>
            <a:ext cx="14962127" cy="1235405"/>
            <a:chOff x="0" y="0"/>
            <a:chExt cx="19949503" cy="1647207"/>
          </a:xfrm>
        </p:grpSpPr>
        <p:sp>
          <p:nvSpPr>
            <p:cNvPr id="31" name="Freeform 31"/>
            <p:cNvSpPr/>
            <p:nvPr/>
          </p:nvSpPr>
          <p:spPr>
            <a:xfrm>
              <a:off x="0" y="0"/>
              <a:ext cx="19949506" cy="1647211"/>
            </a:xfrm>
            <a:custGeom>
              <a:avLst/>
              <a:gdLst/>
              <a:ahLst/>
              <a:cxnLst/>
              <a:rect l="l" t="t" r="r" b="b"/>
              <a:pathLst>
                <a:path w="19949506" h="1647211">
                  <a:moveTo>
                    <a:pt x="0" y="0"/>
                  </a:moveTo>
                  <a:lnTo>
                    <a:pt x="19949506" y="0"/>
                  </a:lnTo>
                  <a:lnTo>
                    <a:pt x="19949506" y="1647211"/>
                  </a:lnTo>
                  <a:lnTo>
                    <a:pt x="0" y="1647211"/>
                  </a:lnTo>
                  <a:close/>
                </a:path>
              </a:pathLst>
            </a:custGeom>
            <a:blipFill>
              <a:blip r:embed="rId2">
                <a:alphaModFix amt="0"/>
              </a:blip>
              <a:stretch>
                <a:fillRect t="-185985" b="-185984"/>
              </a:stretch>
            </a:blipFill>
          </p:spPr>
        </p:sp>
        <p:sp>
          <p:nvSpPr>
            <p:cNvPr id="32" name="TextBox 32"/>
            <p:cNvSpPr txBox="1"/>
            <p:nvPr/>
          </p:nvSpPr>
          <p:spPr>
            <a:xfrm>
              <a:off x="0" y="-19050"/>
              <a:ext cx="19949503" cy="1666257"/>
            </a:xfrm>
            <a:prstGeom prst="rect">
              <a:avLst/>
            </a:prstGeom>
          </p:spPr>
          <p:txBody>
            <a:bodyPr lIns="0" tIns="0" rIns="0" bIns="0" rtlCol="0" anchor="ctr"/>
            <a:lstStyle/>
            <a:p>
              <a:pPr marL="0" lvl="0" indent="0" algn="l">
                <a:lnSpc>
                  <a:spcPts val="2813"/>
                </a:lnSpc>
                <a:spcBef>
                  <a:spcPct val="0"/>
                </a:spcBef>
              </a:pPr>
              <a:r>
                <a:rPr lang="en-US" sz="2400" u="none" strike="noStrike">
                  <a:solidFill>
                    <a:srgbClr val="1C1C1C"/>
                  </a:solidFill>
                  <a:latin typeface="Poppins"/>
                  <a:ea typeface="Poppins"/>
                  <a:cs typeface="Poppins"/>
                  <a:sym typeface="Poppins"/>
                </a:rPr>
                <a:t>Ignorar a presença do assediado, dirigindo-se apenas aos demais colaboradores</a:t>
              </a:r>
            </a:p>
          </p:txBody>
        </p:sp>
      </p:grpSp>
      <p:grpSp>
        <p:nvGrpSpPr>
          <p:cNvPr id="33" name="Group 33"/>
          <p:cNvGrpSpPr/>
          <p:nvPr/>
        </p:nvGrpSpPr>
        <p:grpSpPr>
          <a:xfrm>
            <a:off x="13720898" y="8510240"/>
            <a:ext cx="3374703" cy="1043892"/>
            <a:chOff x="0" y="0"/>
            <a:chExt cx="4499604" cy="1391856"/>
          </a:xfrm>
        </p:grpSpPr>
        <p:grpSp>
          <p:nvGrpSpPr>
            <p:cNvPr id="34" name="Group 34"/>
            <p:cNvGrpSpPr/>
            <p:nvPr/>
          </p:nvGrpSpPr>
          <p:grpSpPr>
            <a:xfrm>
              <a:off x="0" y="0"/>
              <a:ext cx="4499604" cy="1391857"/>
              <a:chOff x="0" y="0"/>
              <a:chExt cx="4575569" cy="1415355"/>
            </a:xfrm>
          </p:grpSpPr>
          <p:sp>
            <p:nvSpPr>
              <p:cNvPr id="35" name="Freeform 35"/>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36" name="Group 36"/>
            <p:cNvGrpSpPr/>
            <p:nvPr/>
          </p:nvGrpSpPr>
          <p:grpSpPr>
            <a:xfrm>
              <a:off x="971928" y="0"/>
              <a:ext cx="2555748" cy="1391856"/>
              <a:chOff x="0" y="0"/>
              <a:chExt cx="2555748" cy="1391856"/>
            </a:xfrm>
          </p:grpSpPr>
          <p:sp>
            <p:nvSpPr>
              <p:cNvPr id="37" name="Freeform 37"/>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7"/>
                <a:stretch>
                  <a:fillRect t="-208" b="-204"/>
                </a:stretch>
              </a:blipFill>
            </p:spPr>
          </p:sp>
        </p:grpSp>
      </p:grpSp>
      <p:grpSp>
        <p:nvGrpSpPr>
          <p:cNvPr id="38" name="Group 38"/>
          <p:cNvGrpSpPr/>
          <p:nvPr/>
        </p:nvGrpSpPr>
        <p:grpSpPr>
          <a:xfrm>
            <a:off x="15078935" y="571334"/>
            <a:ext cx="2134379" cy="554254"/>
            <a:chOff x="0" y="0"/>
            <a:chExt cx="5307673" cy="1378293"/>
          </a:xfrm>
        </p:grpSpPr>
        <p:sp>
          <p:nvSpPr>
            <p:cNvPr id="39" name="Freeform 39"/>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8"/>
              <a:stretch>
                <a:fillRect t="-10477" b="-10477"/>
              </a:stretch>
            </a:blip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Tipos de assédio moral</a:t>
              </a:r>
            </a:p>
          </p:txBody>
        </p:sp>
      </p:grpSp>
      <p:grpSp>
        <p:nvGrpSpPr>
          <p:cNvPr id="5" name="Group 5"/>
          <p:cNvGrpSpPr/>
          <p:nvPr/>
        </p:nvGrpSpPr>
        <p:grpSpPr>
          <a:xfrm>
            <a:off x="951338" y="2557367"/>
            <a:ext cx="3093853" cy="5111017"/>
            <a:chOff x="0" y="0"/>
            <a:chExt cx="4125138" cy="6814689"/>
          </a:xfrm>
        </p:grpSpPr>
        <p:sp>
          <p:nvSpPr>
            <p:cNvPr id="6" name="Freeform 6"/>
            <p:cNvSpPr/>
            <p:nvPr/>
          </p:nvSpPr>
          <p:spPr>
            <a:xfrm>
              <a:off x="0" y="0"/>
              <a:ext cx="4125087" cy="6814740"/>
            </a:xfrm>
            <a:custGeom>
              <a:avLst/>
              <a:gdLst/>
              <a:ahLst/>
              <a:cxnLst/>
              <a:rect l="l" t="t" r="r" b="b"/>
              <a:pathLst>
                <a:path w="4125087" h="6814740">
                  <a:moveTo>
                    <a:pt x="0" y="136591"/>
                  </a:moveTo>
                  <a:cubicBezTo>
                    <a:pt x="0" y="61096"/>
                    <a:pt x="57658" y="0"/>
                    <a:pt x="128905" y="0"/>
                  </a:cubicBezTo>
                  <a:lnTo>
                    <a:pt x="3996182" y="0"/>
                  </a:lnTo>
                  <a:cubicBezTo>
                    <a:pt x="4067429" y="0"/>
                    <a:pt x="4125087" y="61096"/>
                    <a:pt x="4125087" y="136591"/>
                  </a:cubicBezTo>
                  <a:lnTo>
                    <a:pt x="4125087" y="6678152"/>
                  </a:lnTo>
                  <a:cubicBezTo>
                    <a:pt x="4125087" y="6753647"/>
                    <a:pt x="4067429" y="6814740"/>
                    <a:pt x="3996182" y="6814740"/>
                  </a:cubicBezTo>
                  <a:lnTo>
                    <a:pt x="128905" y="6814740"/>
                  </a:lnTo>
                  <a:cubicBezTo>
                    <a:pt x="57658" y="6814740"/>
                    <a:pt x="0" y="6753513"/>
                    <a:pt x="0" y="6678152"/>
                  </a:cubicBezTo>
                  <a:close/>
                </a:path>
              </a:pathLst>
            </a:custGeom>
            <a:solidFill>
              <a:srgbClr val="F7F4F1"/>
            </a:solidFill>
            <a:ln w="19065" cap="sq">
              <a:solidFill>
                <a:srgbClr val="E4DFDA"/>
              </a:solidFill>
              <a:prstDash val="solid"/>
              <a:miter/>
            </a:ln>
          </p:spPr>
        </p:sp>
      </p:grpSp>
      <p:grpSp>
        <p:nvGrpSpPr>
          <p:cNvPr id="7" name="Group 7"/>
          <p:cNvGrpSpPr/>
          <p:nvPr/>
        </p:nvGrpSpPr>
        <p:grpSpPr>
          <a:xfrm>
            <a:off x="1166774" y="2813980"/>
            <a:ext cx="2662980" cy="1121623"/>
            <a:chOff x="0" y="0"/>
            <a:chExt cx="3550641" cy="1495498"/>
          </a:xfrm>
        </p:grpSpPr>
        <p:sp>
          <p:nvSpPr>
            <p:cNvPr id="8" name="Freeform 8"/>
            <p:cNvSpPr/>
            <p:nvPr/>
          </p:nvSpPr>
          <p:spPr>
            <a:xfrm>
              <a:off x="0" y="0"/>
              <a:ext cx="3550646" cy="1495490"/>
            </a:xfrm>
            <a:custGeom>
              <a:avLst/>
              <a:gdLst/>
              <a:ahLst/>
              <a:cxnLst/>
              <a:rect l="l" t="t" r="r" b="b"/>
              <a:pathLst>
                <a:path w="3550646" h="1495490">
                  <a:moveTo>
                    <a:pt x="0" y="0"/>
                  </a:moveTo>
                  <a:lnTo>
                    <a:pt x="3550646" y="0"/>
                  </a:lnTo>
                  <a:lnTo>
                    <a:pt x="3550646" y="1495490"/>
                  </a:lnTo>
                  <a:lnTo>
                    <a:pt x="0" y="1495490"/>
                  </a:lnTo>
                  <a:close/>
                </a:path>
              </a:pathLst>
            </a:custGeom>
            <a:blipFill>
              <a:blip r:embed="rId2">
                <a:alphaModFix amt="0"/>
              </a:blip>
              <a:stretch>
                <a:fillRect t="-9546" b="17022"/>
              </a:stretch>
            </a:blipFill>
          </p:spPr>
        </p:sp>
        <p:sp>
          <p:nvSpPr>
            <p:cNvPr id="9" name="TextBox 9"/>
            <p:cNvSpPr txBox="1"/>
            <p:nvPr/>
          </p:nvSpPr>
          <p:spPr>
            <a:xfrm>
              <a:off x="0" y="-47625"/>
              <a:ext cx="3550641" cy="1543123"/>
            </a:xfrm>
            <a:prstGeom prst="rect">
              <a:avLst/>
            </a:prstGeom>
          </p:spPr>
          <p:txBody>
            <a:bodyPr lIns="0" tIns="0" rIns="0" bIns="0" rtlCol="0" anchor="ctr"/>
            <a:lstStyle/>
            <a:p>
              <a:pPr algn="l">
                <a:lnSpc>
                  <a:spcPts val="5404"/>
                </a:lnSpc>
              </a:pPr>
              <a:r>
                <a:rPr lang="en-US" sz="4503" b="1">
                  <a:solidFill>
                    <a:srgbClr val="E3C6C6"/>
                  </a:solidFill>
                  <a:latin typeface="Poppins Bold"/>
                  <a:ea typeface="Poppins Bold"/>
                  <a:cs typeface="Poppins Bold"/>
                  <a:sym typeface="Poppins Bold"/>
                </a:rPr>
                <a:t>01</a:t>
              </a:r>
            </a:p>
          </p:txBody>
        </p:sp>
      </p:grpSp>
      <p:grpSp>
        <p:nvGrpSpPr>
          <p:cNvPr id="10" name="Group 10"/>
          <p:cNvGrpSpPr/>
          <p:nvPr/>
        </p:nvGrpSpPr>
        <p:grpSpPr>
          <a:xfrm>
            <a:off x="1166774" y="3692490"/>
            <a:ext cx="2662980" cy="754970"/>
            <a:chOff x="0" y="0"/>
            <a:chExt cx="3550641" cy="1006626"/>
          </a:xfrm>
        </p:grpSpPr>
        <p:sp>
          <p:nvSpPr>
            <p:cNvPr id="11" name="Freeform 11"/>
            <p:cNvSpPr/>
            <p:nvPr/>
          </p:nvSpPr>
          <p:spPr>
            <a:xfrm>
              <a:off x="0" y="0"/>
              <a:ext cx="3550646" cy="1006625"/>
            </a:xfrm>
            <a:custGeom>
              <a:avLst/>
              <a:gdLst/>
              <a:ahLst/>
              <a:cxnLst/>
              <a:rect l="l" t="t" r="r" b="b"/>
              <a:pathLst>
                <a:path w="3550646" h="1006625">
                  <a:moveTo>
                    <a:pt x="0" y="0"/>
                  </a:moveTo>
                  <a:lnTo>
                    <a:pt x="3550646" y="0"/>
                  </a:lnTo>
                  <a:lnTo>
                    <a:pt x="3550646" y="1006625"/>
                  </a:lnTo>
                  <a:lnTo>
                    <a:pt x="0" y="1006625"/>
                  </a:lnTo>
                  <a:close/>
                </a:path>
              </a:pathLst>
            </a:custGeom>
            <a:blipFill>
              <a:blip r:embed="rId2">
                <a:alphaModFix amt="0"/>
              </a:blip>
              <a:stretch>
                <a:fillRect t="-18728" b="-18729"/>
              </a:stretch>
            </a:blipFill>
          </p:spPr>
        </p:sp>
        <p:sp>
          <p:nvSpPr>
            <p:cNvPr id="12" name="TextBox 12"/>
            <p:cNvSpPr txBox="1"/>
            <p:nvPr/>
          </p:nvSpPr>
          <p:spPr>
            <a:xfrm>
              <a:off x="0" y="-19050"/>
              <a:ext cx="3550641" cy="1025676"/>
            </a:xfrm>
            <a:prstGeom prst="rect">
              <a:avLst/>
            </a:prstGeom>
          </p:spPr>
          <p:txBody>
            <a:bodyPr lIns="0" tIns="0" rIns="0" bIns="0" rtlCol="0" anchor="ctr"/>
            <a:lstStyle/>
            <a:p>
              <a:pPr algn="l">
                <a:lnSpc>
                  <a:spcPts val="2882"/>
                </a:lnSpc>
              </a:pPr>
              <a:r>
                <a:rPr lang="en-US" sz="2401" b="1">
                  <a:solidFill>
                    <a:srgbClr val="A23251"/>
                  </a:solidFill>
                  <a:latin typeface="Poppins Bold"/>
                  <a:ea typeface="Poppins Bold"/>
                  <a:cs typeface="Poppins Bold"/>
                  <a:sym typeface="Poppins Bold"/>
                </a:rPr>
                <a:t>Interpessoal</a:t>
              </a:r>
            </a:p>
          </p:txBody>
        </p:sp>
      </p:grpSp>
      <p:grpSp>
        <p:nvGrpSpPr>
          <p:cNvPr id="13" name="Group 13"/>
          <p:cNvGrpSpPr/>
          <p:nvPr/>
        </p:nvGrpSpPr>
        <p:grpSpPr>
          <a:xfrm>
            <a:off x="1028700" y="4691129"/>
            <a:ext cx="3016491" cy="2676711"/>
            <a:chOff x="0" y="0"/>
            <a:chExt cx="4021988" cy="3568948"/>
          </a:xfrm>
        </p:grpSpPr>
        <p:sp>
          <p:nvSpPr>
            <p:cNvPr id="14" name="Freeform 14"/>
            <p:cNvSpPr/>
            <p:nvPr/>
          </p:nvSpPr>
          <p:spPr>
            <a:xfrm>
              <a:off x="0" y="0"/>
              <a:ext cx="4021994" cy="3568943"/>
            </a:xfrm>
            <a:custGeom>
              <a:avLst/>
              <a:gdLst/>
              <a:ahLst/>
              <a:cxnLst/>
              <a:rect l="l" t="t" r="r" b="b"/>
              <a:pathLst>
                <a:path w="4021994" h="3568943">
                  <a:moveTo>
                    <a:pt x="0" y="0"/>
                  </a:moveTo>
                  <a:lnTo>
                    <a:pt x="4021994" y="0"/>
                  </a:lnTo>
                  <a:lnTo>
                    <a:pt x="4021994" y="3568943"/>
                  </a:lnTo>
                  <a:lnTo>
                    <a:pt x="0" y="3568943"/>
                  </a:lnTo>
                  <a:close/>
                </a:path>
              </a:pathLst>
            </a:custGeom>
            <a:blipFill>
              <a:blip r:embed="rId2">
                <a:alphaModFix amt="0"/>
              </a:blip>
              <a:stretch>
                <a:fillRect l="-69711" r="-57991"/>
              </a:stretch>
            </a:blipFill>
          </p:spPr>
        </p:sp>
        <p:sp>
          <p:nvSpPr>
            <p:cNvPr id="15" name="TextBox 15"/>
            <p:cNvSpPr txBox="1"/>
            <p:nvPr/>
          </p:nvSpPr>
          <p:spPr>
            <a:xfrm>
              <a:off x="0" y="-47625"/>
              <a:ext cx="4021988" cy="3616573"/>
            </a:xfrm>
            <a:prstGeom prst="rect">
              <a:avLst/>
            </a:prstGeom>
          </p:spPr>
          <p:txBody>
            <a:bodyPr lIns="0" tIns="0" rIns="0" bIns="0" rtlCol="0" anchor="ctr"/>
            <a:lstStyle/>
            <a:p>
              <a:pPr algn="ctr">
                <a:lnSpc>
                  <a:spcPts val="2608"/>
                </a:lnSpc>
              </a:pPr>
              <a:r>
                <a:rPr lang="en-US" sz="2000">
                  <a:solidFill>
                    <a:srgbClr val="4A4642"/>
                  </a:solidFill>
                  <a:latin typeface="Poppins"/>
                  <a:ea typeface="Poppins"/>
                  <a:cs typeface="Poppins"/>
                  <a:sym typeface="Poppins"/>
                </a:rPr>
                <a:t>Ocorre de maneira individual, direta e pessoal, com a finalidade de prejudicar ou eliminar o profissional na relação com a equipe.</a:t>
              </a:r>
            </a:p>
          </p:txBody>
        </p:sp>
      </p:grpSp>
      <p:grpSp>
        <p:nvGrpSpPr>
          <p:cNvPr id="16" name="Group 16"/>
          <p:cNvGrpSpPr/>
          <p:nvPr/>
        </p:nvGrpSpPr>
        <p:grpSpPr>
          <a:xfrm>
            <a:off x="4286936" y="2557367"/>
            <a:ext cx="3093853" cy="5111017"/>
            <a:chOff x="0" y="0"/>
            <a:chExt cx="4125138" cy="6814689"/>
          </a:xfrm>
        </p:grpSpPr>
        <p:sp>
          <p:nvSpPr>
            <p:cNvPr id="17" name="Freeform 17"/>
            <p:cNvSpPr/>
            <p:nvPr/>
          </p:nvSpPr>
          <p:spPr>
            <a:xfrm>
              <a:off x="0" y="0"/>
              <a:ext cx="4125087" cy="6814740"/>
            </a:xfrm>
            <a:custGeom>
              <a:avLst/>
              <a:gdLst/>
              <a:ahLst/>
              <a:cxnLst/>
              <a:rect l="l" t="t" r="r" b="b"/>
              <a:pathLst>
                <a:path w="4125087" h="6814740">
                  <a:moveTo>
                    <a:pt x="0" y="136591"/>
                  </a:moveTo>
                  <a:cubicBezTo>
                    <a:pt x="0" y="61096"/>
                    <a:pt x="57658" y="0"/>
                    <a:pt x="128905" y="0"/>
                  </a:cubicBezTo>
                  <a:lnTo>
                    <a:pt x="3996182" y="0"/>
                  </a:lnTo>
                  <a:cubicBezTo>
                    <a:pt x="4067429" y="0"/>
                    <a:pt x="4125087" y="61096"/>
                    <a:pt x="4125087" y="136591"/>
                  </a:cubicBezTo>
                  <a:lnTo>
                    <a:pt x="4125087" y="6678152"/>
                  </a:lnTo>
                  <a:cubicBezTo>
                    <a:pt x="4125087" y="6753647"/>
                    <a:pt x="4067429" y="6814740"/>
                    <a:pt x="3996182" y="6814740"/>
                  </a:cubicBezTo>
                  <a:lnTo>
                    <a:pt x="128905" y="6814740"/>
                  </a:lnTo>
                  <a:cubicBezTo>
                    <a:pt x="57658" y="6814740"/>
                    <a:pt x="0" y="6753513"/>
                    <a:pt x="0" y="6678152"/>
                  </a:cubicBezTo>
                  <a:close/>
                </a:path>
              </a:pathLst>
            </a:custGeom>
            <a:solidFill>
              <a:srgbClr val="FFFFFF"/>
            </a:solidFill>
            <a:ln w="19065" cap="sq">
              <a:solidFill>
                <a:srgbClr val="E4DFDA"/>
              </a:solidFill>
              <a:prstDash val="solid"/>
              <a:miter/>
            </a:ln>
          </p:spPr>
        </p:sp>
      </p:grpSp>
      <p:grpSp>
        <p:nvGrpSpPr>
          <p:cNvPr id="18" name="Group 18"/>
          <p:cNvGrpSpPr/>
          <p:nvPr/>
        </p:nvGrpSpPr>
        <p:grpSpPr>
          <a:xfrm>
            <a:off x="4502363" y="2813980"/>
            <a:ext cx="2662980" cy="1121623"/>
            <a:chOff x="0" y="0"/>
            <a:chExt cx="3550641" cy="1495498"/>
          </a:xfrm>
        </p:grpSpPr>
        <p:sp>
          <p:nvSpPr>
            <p:cNvPr id="19" name="Freeform 19"/>
            <p:cNvSpPr/>
            <p:nvPr/>
          </p:nvSpPr>
          <p:spPr>
            <a:xfrm>
              <a:off x="0" y="0"/>
              <a:ext cx="3550646" cy="1495490"/>
            </a:xfrm>
            <a:custGeom>
              <a:avLst/>
              <a:gdLst/>
              <a:ahLst/>
              <a:cxnLst/>
              <a:rect l="l" t="t" r="r" b="b"/>
              <a:pathLst>
                <a:path w="3550646" h="1495490">
                  <a:moveTo>
                    <a:pt x="0" y="0"/>
                  </a:moveTo>
                  <a:lnTo>
                    <a:pt x="3550646" y="0"/>
                  </a:lnTo>
                  <a:lnTo>
                    <a:pt x="3550646" y="1495490"/>
                  </a:lnTo>
                  <a:lnTo>
                    <a:pt x="0" y="1495490"/>
                  </a:lnTo>
                  <a:close/>
                </a:path>
              </a:pathLst>
            </a:custGeom>
            <a:blipFill>
              <a:blip r:embed="rId2">
                <a:alphaModFix amt="0"/>
              </a:blip>
              <a:stretch>
                <a:fillRect t="-9546" b="17022"/>
              </a:stretch>
            </a:blipFill>
          </p:spPr>
        </p:sp>
        <p:sp>
          <p:nvSpPr>
            <p:cNvPr id="20" name="TextBox 20"/>
            <p:cNvSpPr txBox="1"/>
            <p:nvPr/>
          </p:nvSpPr>
          <p:spPr>
            <a:xfrm>
              <a:off x="0" y="-47625"/>
              <a:ext cx="3550641" cy="1543123"/>
            </a:xfrm>
            <a:prstGeom prst="rect">
              <a:avLst/>
            </a:prstGeom>
          </p:spPr>
          <p:txBody>
            <a:bodyPr lIns="0" tIns="0" rIns="0" bIns="0" rtlCol="0" anchor="ctr"/>
            <a:lstStyle/>
            <a:p>
              <a:pPr algn="l">
                <a:lnSpc>
                  <a:spcPts val="5404"/>
                </a:lnSpc>
              </a:pPr>
              <a:r>
                <a:rPr lang="en-US" sz="4503" b="1">
                  <a:solidFill>
                    <a:srgbClr val="E3C6C6"/>
                  </a:solidFill>
                  <a:latin typeface="Poppins Bold"/>
                  <a:ea typeface="Poppins Bold"/>
                  <a:cs typeface="Poppins Bold"/>
                  <a:sym typeface="Poppins Bold"/>
                </a:rPr>
                <a:t>02</a:t>
              </a:r>
            </a:p>
          </p:txBody>
        </p:sp>
      </p:grpSp>
      <p:grpSp>
        <p:nvGrpSpPr>
          <p:cNvPr id="21" name="Group 21"/>
          <p:cNvGrpSpPr/>
          <p:nvPr/>
        </p:nvGrpSpPr>
        <p:grpSpPr>
          <a:xfrm>
            <a:off x="4502363" y="3692490"/>
            <a:ext cx="2662980" cy="956339"/>
            <a:chOff x="0" y="0"/>
            <a:chExt cx="3550641" cy="1275119"/>
          </a:xfrm>
        </p:grpSpPr>
        <p:sp>
          <p:nvSpPr>
            <p:cNvPr id="22" name="Freeform 22"/>
            <p:cNvSpPr/>
            <p:nvPr/>
          </p:nvSpPr>
          <p:spPr>
            <a:xfrm>
              <a:off x="0" y="0"/>
              <a:ext cx="3550646" cy="1275118"/>
            </a:xfrm>
            <a:custGeom>
              <a:avLst/>
              <a:gdLst/>
              <a:ahLst/>
              <a:cxnLst/>
              <a:rect l="l" t="t" r="r" b="b"/>
              <a:pathLst>
                <a:path w="3550646" h="1275118">
                  <a:moveTo>
                    <a:pt x="0" y="0"/>
                  </a:moveTo>
                  <a:lnTo>
                    <a:pt x="3550646" y="0"/>
                  </a:lnTo>
                  <a:lnTo>
                    <a:pt x="3550646" y="1275118"/>
                  </a:lnTo>
                  <a:lnTo>
                    <a:pt x="0" y="1275118"/>
                  </a:lnTo>
                  <a:close/>
                </a:path>
              </a:pathLst>
            </a:custGeom>
            <a:blipFill>
              <a:blip r:embed="rId2">
                <a:alphaModFix amt="0"/>
              </a:blip>
              <a:stretch>
                <a:fillRect t="-14785" b="6270"/>
              </a:stretch>
            </a:blipFill>
          </p:spPr>
        </p:sp>
        <p:sp>
          <p:nvSpPr>
            <p:cNvPr id="23" name="TextBox 23"/>
            <p:cNvSpPr txBox="1"/>
            <p:nvPr/>
          </p:nvSpPr>
          <p:spPr>
            <a:xfrm>
              <a:off x="0" y="-19050"/>
              <a:ext cx="3550641" cy="1294169"/>
            </a:xfrm>
            <a:prstGeom prst="rect">
              <a:avLst/>
            </a:prstGeom>
          </p:spPr>
          <p:txBody>
            <a:bodyPr lIns="0" tIns="0" rIns="0" bIns="0" rtlCol="0" anchor="ctr"/>
            <a:lstStyle/>
            <a:p>
              <a:pPr algn="l">
                <a:lnSpc>
                  <a:spcPts val="2882"/>
                </a:lnSpc>
              </a:pPr>
              <a:r>
                <a:rPr lang="en-US" sz="2401" b="1">
                  <a:solidFill>
                    <a:srgbClr val="A23251"/>
                  </a:solidFill>
                  <a:latin typeface="Poppins Bold"/>
                  <a:ea typeface="Poppins Bold"/>
                  <a:cs typeface="Poppins Bold"/>
                  <a:sym typeface="Poppins Bold"/>
                </a:rPr>
                <a:t>Institucional ou Organizacional</a:t>
              </a:r>
            </a:p>
          </p:txBody>
        </p:sp>
      </p:grpSp>
      <p:grpSp>
        <p:nvGrpSpPr>
          <p:cNvPr id="24" name="Group 24"/>
          <p:cNvGrpSpPr/>
          <p:nvPr/>
        </p:nvGrpSpPr>
        <p:grpSpPr>
          <a:xfrm>
            <a:off x="4502363" y="4488637"/>
            <a:ext cx="2662980" cy="2676711"/>
            <a:chOff x="0" y="0"/>
            <a:chExt cx="3550641" cy="3568948"/>
          </a:xfrm>
        </p:grpSpPr>
        <p:sp>
          <p:nvSpPr>
            <p:cNvPr id="25" name="Freeform 25"/>
            <p:cNvSpPr/>
            <p:nvPr/>
          </p:nvSpPr>
          <p:spPr>
            <a:xfrm>
              <a:off x="0" y="0"/>
              <a:ext cx="3550646" cy="3568943"/>
            </a:xfrm>
            <a:custGeom>
              <a:avLst/>
              <a:gdLst/>
              <a:ahLst/>
              <a:cxnLst/>
              <a:rect l="l" t="t" r="r" b="b"/>
              <a:pathLst>
                <a:path w="3550646" h="3568943">
                  <a:moveTo>
                    <a:pt x="0" y="0"/>
                  </a:moveTo>
                  <a:lnTo>
                    <a:pt x="3550646" y="0"/>
                  </a:lnTo>
                  <a:lnTo>
                    <a:pt x="3550646" y="3568943"/>
                  </a:lnTo>
                  <a:lnTo>
                    <a:pt x="0" y="3568943"/>
                  </a:lnTo>
                  <a:close/>
                </a:path>
              </a:pathLst>
            </a:custGeom>
            <a:blipFill>
              <a:blip r:embed="rId2">
                <a:alphaModFix amt="0"/>
              </a:blip>
              <a:stretch>
                <a:fillRect l="-78965" r="-78965"/>
              </a:stretch>
            </a:blipFill>
          </p:spPr>
        </p:sp>
        <p:sp>
          <p:nvSpPr>
            <p:cNvPr id="26" name="TextBox 26"/>
            <p:cNvSpPr txBox="1"/>
            <p:nvPr/>
          </p:nvSpPr>
          <p:spPr>
            <a:xfrm>
              <a:off x="0" y="-47625"/>
              <a:ext cx="3550641" cy="3616573"/>
            </a:xfrm>
            <a:prstGeom prst="rect">
              <a:avLst/>
            </a:prstGeom>
          </p:spPr>
          <p:txBody>
            <a:bodyPr lIns="0" tIns="0" rIns="0" bIns="0" rtlCol="0" anchor="ctr"/>
            <a:lstStyle/>
            <a:p>
              <a:pPr marL="0" lvl="0" indent="0" algn="ctr">
                <a:lnSpc>
                  <a:spcPts val="2608"/>
                </a:lnSpc>
                <a:spcBef>
                  <a:spcPct val="0"/>
                </a:spcBef>
              </a:pPr>
              <a:r>
                <a:rPr lang="en-US" sz="2000" u="none" strike="noStrike">
                  <a:solidFill>
                    <a:srgbClr val="4A4642"/>
                  </a:solidFill>
                  <a:latin typeface="Poppins"/>
                  <a:ea typeface="Poppins"/>
                  <a:cs typeface="Poppins"/>
                  <a:sym typeface="Poppins"/>
                </a:rPr>
                <a:t>A própria organização incentiva ou tolera atos de assédio no ambiente de trabalho.</a:t>
              </a:r>
            </a:p>
          </p:txBody>
        </p:sp>
      </p:grpSp>
      <p:grpSp>
        <p:nvGrpSpPr>
          <p:cNvPr id="27" name="Group 27"/>
          <p:cNvGrpSpPr/>
          <p:nvPr/>
        </p:nvGrpSpPr>
        <p:grpSpPr>
          <a:xfrm>
            <a:off x="7622524" y="2557367"/>
            <a:ext cx="3093853" cy="5111017"/>
            <a:chOff x="0" y="0"/>
            <a:chExt cx="4125138" cy="6814689"/>
          </a:xfrm>
        </p:grpSpPr>
        <p:sp>
          <p:nvSpPr>
            <p:cNvPr id="28" name="Freeform 28"/>
            <p:cNvSpPr/>
            <p:nvPr/>
          </p:nvSpPr>
          <p:spPr>
            <a:xfrm>
              <a:off x="0" y="0"/>
              <a:ext cx="4125087" cy="6814740"/>
            </a:xfrm>
            <a:custGeom>
              <a:avLst/>
              <a:gdLst/>
              <a:ahLst/>
              <a:cxnLst/>
              <a:rect l="l" t="t" r="r" b="b"/>
              <a:pathLst>
                <a:path w="4125087" h="6814740">
                  <a:moveTo>
                    <a:pt x="0" y="136591"/>
                  </a:moveTo>
                  <a:cubicBezTo>
                    <a:pt x="0" y="61096"/>
                    <a:pt x="57658" y="0"/>
                    <a:pt x="128905" y="0"/>
                  </a:cubicBezTo>
                  <a:lnTo>
                    <a:pt x="3996182" y="0"/>
                  </a:lnTo>
                  <a:cubicBezTo>
                    <a:pt x="4067429" y="0"/>
                    <a:pt x="4125087" y="61096"/>
                    <a:pt x="4125087" y="136591"/>
                  </a:cubicBezTo>
                  <a:lnTo>
                    <a:pt x="4125087" y="6678152"/>
                  </a:lnTo>
                  <a:cubicBezTo>
                    <a:pt x="4125087" y="6753647"/>
                    <a:pt x="4067429" y="6814740"/>
                    <a:pt x="3996182" y="6814740"/>
                  </a:cubicBezTo>
                  <a:lnTo>
                    <a:pt x="128905" y="6814740"/>
                  </a:lnTo>
                  <a:cubicBezTo>
                    <a:pt x="57658" y="6814740"/>
                    <a:pt x="0" y="6753513"/>
                    <a:pt x="0" y="6678152"/>
                  </a:cubicBezTo>
                  <a:close/>
                </a:path>
              </a:pathLst>
            </a:custGeom>
            <a:solidFill>
              <a:srgbClr val="F7F4F1"/>
            </a:solidFill>
            <a:ln w="19065" cap="sq">
              <a:solidFill>
                <a:srgbClr val="E4DFDA"/>
              </a:solidFill>
              <a:prstDash val="solid"/>
              <a:miter/>
            </a:ln>
          </p:spPr>
        </p:sp>
      </p:grpSp>
      <p:grpSp>
        <p:nvGrpSpPr>
          <p:cNvPr id="29" name="Group 29"/>
          <p:cNvGrpSpPr/>
          <p:nvPr/>
        </p:nvGrpSpPr>
        <p:grpSpPr>
          <a:xfrm>
            <a:off x="7837961" y="2813980"/>
            <a:ext cx="2662980" cy="1121623"/>
            <a:chOff x="0" y="0"/>
            <a:chExt cx="3550641" cy="1495498"/>
          </a:xfrm>
        </p:grpSpPr>
        <p:sp>
          <p:nvSpPr>
            <p:cNvPr id="30" name="Freeform 30"/>
            <p:cNvSpPr/>
            <p:nvPr/>
          </p:nvSpPr>
          <p:spPr>
            <a:xfrm>
              <a:off x="0" y="0"/>
              <a:ext cx="3550646" cy="1495490"/>
            </a:xfrm>
            <a:custGeom>
              <a:avLst/>
              <a:gdLst/>
              <a:ahLst/>
              <a:cxnLst/>
              <a:rect l="l" t="t" r="r" b="b"/>
              <a:pathLst>
                <a:path w="3550646" h="1495490">
                  <a:moveTo>
                    <a:pt x="0" y="0"/>
                  </a:moveTo>
                  <a:lnTo>
                    <a:pt x="3550646" y="0"/>
                  </a:lnTo>
                  <a:lnTo>
                    <a:pt x="3550646" y="1495490"/>
                  </a:lnTo>
                  <a:lnTo>
                    <a:pt x="0" y="1495490"/>
                  </a:lnTo>
                  <a:close/>
                </a:path>
              </a:pathLst>
            </a:custGeom>
            <a:blipFill>
              <a:blip r:embed="rId2">
                <a:alphaModFix amt="0"/>
              </a:blip>
              <a:stretch>
                <a:fillRect t="-9546" b="17022"/>
              </a:stretch>
            </a:blipFill>
          </p:spPr>
        </p:sp>
        <p:sp>
          <p:nvSpPr>
            <p:cNvPr id="31" name="TextBox 31"/>
            <p:cNvSpPr txBox="1"/>
            <p:nvPr/>
          </p:nvSpPr>
          <p:spPr>
            <a:xfrm>
              <a:off x="0" y="-47625"/>
              <a:ext cx="3550641" cy="1543123"/>
            </a:xfrm>
            <a:prstGeom prst="rect">
              <a:avLst/>
            </a:prstGeom>
          </p:spPr>
          <p:txBody>
            <a:bodyPr lIns="0" tIns="0" rIns="0" bIns="0" rtlCol="0" anchor="ctr"/>
            <a:lstStyle/>
            <a:p>
              <a:pPr algn="l">
                <a:lnSpc>
                  <a:spcPts val="5404"/>
                </a:lnSpc>
              </a:pPr>
              <a:r>
                <a:rPr lang="en-US" sz="4503" b="1">
                  <a:solidFill>
                    <a:srgbClr val="E3C6C6"/>
                  </a:solidFill>
                  <a:latin typeface="Poppins Bold"/>
                  <a:ea typeface="Poppins Bold"/>
                  <a:cs typeface="Poppins Bold"/>
                  <a:sym typeface="Poppins Bold"/>
                </a:rPr>
                <a:t>03</a:t>
              </a:r>
            </a:p>
          </p:txBody>
        </p:sp>
      </p:grpSp>
      <p:grpSp>
        <p:nvGrpSpPr>
          <p:cNvPr id="32" name="Group 32"/>
          <p:cNvGrpSpPr/>
          <p:nvPr/>
        </p:nvGrpSpPr>
        <p:grpSpPr>
          <a:xfrm>
            <a:off x="7837961" y="3692490"/>
            <a:ext cx="2662980" cy="754970"/>
            <a:chOff x="0" y="0"/>
            <a:chExt cx="3550641" cy="1006626"/>
          </a:xfrm>
        </p:grpSpPr>
        <p:sp>
          <p:nvSpPr>
            <p:cNvPr id="33" name="Freeform 33"/>
            <p:cNvSpPr/>
            <p:nvPr/>
          </p:nvSpPr>
          <p:spPr>
            <a:xfrm>
              <a:off x="0" y="0"/>
              <a:ext cx="3550646" cy="1006625"/>
            </a:xfrm>
            <a:custGeom>
              <a:avLst/>
              <a:gdLst/>
              <a:ahLst/>
              <a:cxnLst/>
              <a:rect l="l" t="t" r="r" b="b"/>
              <a:pathLst>
                <a:path w="3550646" h="1006625">
                  <a:moveTo>
                    <a:pt x="0" y="0"/>
                  </a:moveTo>
                  <a:lnTo>
                    <a:pt x="3550646" y="0"/>
                  </a:lnTo>
                  <a:lnTo>
                    <a:pt x="3550646" y="1006625"/>
                  </a:lnTo>
                  <a:lnTo>
                    <a:pt x="0" y="1006625"/>
                  </a:lnTo>
                  <a:close/>
                </a:path>
              </a:pathLst>
            </a:custGeom>
            <a:blipFill>
              <a:blip r:embed="rId2">
                <a:alphaModFix amt="0"/>
              </a:blip>
              <a:stretch>
                <a:fillRect t="-18728" b="-18729"/>
              </a:stretch>
            </a:blipFill>
          </p:spPr>
        </p:sp>
        <p:sp>
          <p:nvSpPr>
            <p:cNvPr id="34" name="TextBox 34"/>
            <p:cNvSpPr txBox="1"/>
            <p:nvPr/>
          </p:nvSpPr>
          <p:spPr>
            <a:xfrm>
              <a:off x="0" y="-19050"/>
              <a:ext cx="3550641" cy="1025676"/>
            </a:xfrm>
            <a:prstGeom prst="rect">
              <a:avLst/>
            </a:prstGeom>
          </p:spPr>
          <p:txBody>
            <a:bodyPr lIns="0" tIns="0" rIns="0" bIns="0" rtlCol="0" anchor="ctr"/>
            <a:lstStyle/>
            <a:p>
              <a:pPr algn="l">
                <a:lnSpc>
                  <a:spcPts val="2882"/>
                </a:lnSpc>
              </a:pPr>
              <a:r>
                <a:rPr lang="en-US" sz="2401" b="1">
                  <a:solidFill>
                    <a:srgbClr val="A23251"/>
                  </a:solidFill>
                  <a:latin typeface="Poppins Bold"/>
                  <a:ea typeface="Poppins Bold"/>
                  <a:cs typeface="Poppins Bold"/>
                  <a:sym typeface="Poppins Bold"/>
                </a:rPr>
                <a:t>Vertical</a:t>
              </a:r>
            </a:p>
          </p:txBody>
        </p:sp>
      </p:grpSp>
      <p:grpSp>
        <p:nvGrpSpPr>
          <p:cNvPr id="35" name="Group 35"/>
          <p:cNvGrpSpPr/>
          <p:nvPr/>
        </p:nvGrpSpPr>
        <p:grpSpPr>
          <a:xfrm>
            <a:off x="7837961" y="4488637"/>
            <a:ext cx="2662980" cy="2676711"/>
            <a:chOff x="0" y="0"/>
            <a:chExt cx="3550641" cy="3568948"/>
          </a:xfrm>
        </p:grpSpPr>
        <p:sp>
          <p:nvSpPr>
            <p:cNvPr id="36" name="Freeform 36"/>
            <p:cNvSpPr/>
            <p:nvPr/>
          </p:nvSpPr>
          <p:spPr>
            <a:xfrm>
              <a:off x="0" y="0"/>
              <a:ext cx="3550646" cy="3568943"/>
            </a:xfrm>
            <a:custGeom>
              <a:avLst/>
              <a:gdLst/>
              <a:ahLst/>
              <a:cxnLst/>
              <a:rect l="l" t="t" r="r" b="b"/>
              <a:pathLst>
                <a:path w="3550646" h="3568943">
                  <a:moveTo>
                    <a:pt x="0" y="0"/>
                  </a:moveTo>
                  <a:lnTo>
                    <a:pt x="3550646" y="0"/>
                  </a:lnTo>
                  <a:lnTo>
                    <a:pt x="3550646" y="3568943"/>
                  </a:lnTo>
                  <a:lnTo>
                    <a:pt x="0" y="3568943"/>
                  </a:lnTo>
                  <a:close/>
                </a:path>
              </a:pathLst>
            </a:custGeom>
            <a:blipFill>
              <a:blip r:embed="rId2">
                <a:alphaModFix amt="0"/>
              </a:blip>
              <a:stretch>
                <a:fillRect l="-78965" r="-78965"/>
              </a:stretch>
            </a:blipFill>
          </p:spPr>
        </p:sp>
        <p:sp>
          <p:nvSpPr>
            <p:cNvPr id="37" name="TextBox 37"/>
            <p:cNvSpPr txBox="1"/>
            <p:nvPr/>
          </p:nvSpPr>
          <p:spPr>
            <a:xfrm>
              <a:off x="0" y="-47625"/>
              <a:ext cx="3550641" cy="3616573"/>
            </a:xfrm>
            <a:prstGeom prst="rect">
              <a:avLst/>
            </a:prstGeom>
          </p:spPr>
          <p:txBody>
            <a:bodyPr lIns="0" tIns="0" rIns="0" bIns="0" rtlCol="0" anchor="ctr"/>
            <a:lstStyle/>
            <a:p>
              <a:pPr marL="0" lvl="0" indent="0" algn="ctr">
                <a:lnSpc>
                  <a:spcPts val="2608"/>
                </a:lnSpc>
                <a:spcBef>
                  <a:spcPct val="0"/>
                </a:spcBef>
              </a:pPr>
              <a:r>
                <a:rPr lang="en-US" sz="2000" u="none" strike="noStrike">
                  <a:solidFill>
                    <a:srgbClr val="4A4642"/>
                  </a:solidFill>
                  <a:latin typeface="Poppins"/>
                  <a:ea typeface="Poppins"/>
                  <a:cs typeface="Poppins"/>
                  <a:sym typeface="Poppins"/>
                </a:rPr>
                <a:t>Ocorre entre pessoas de nível hierárquico diferente — descendente (chefia à subordinado) ou ascendente.</a:t>
              </a:r>
            </a:p>
          </p:txBody>
        </p:sp>
      </p:grpSp>
      <p:grpSp>
        <p:nvGrpSpPr>
          <p:cNvPr id="38" name="Group 38"/>
          <p:cNvGrpSpPr/>
          <p:nvPr/>
        </p:nvGrpSpPr>
        <p:grpSpPr>
          <a:xfrm>
            <a:off x="10958122" y="2557367"/>
            <a:ext cx="3093853" cy="5111017"/>
            <a:chOff x="0" y="0"/>
            <a:chExt cx="4125138" cy="6814689"/>
          </a:xfrm>
        </p:grpSpPr>
        <p:sp>
          <p:nvSpPr>
            <p:cNvPr id="39" name="Freeform 39"/>
            <p:cNvSpPr/>
            <p:nvPr/>
          </p:nvSpPr>
          <p:spPr>
            <a:xfrm>
              <a:off x="0" y="0"/>
              <a:ext cx="4125087" cy="6814740"/>
            </a:xfrm>
            <a:custGeom>
              <a:avLst/>
              <a:gdLst/>
              <a:ahLst/>
              <a:cxnLst/>
              <a:rect l="l" t="t" r="r" b="b"/>
              <a:pathLst>
                <a:path w="4125087" h="6814740">
                  <a:moveTo>
                    <a:pt x="0" y="136591"/>
                  </a:moveTo>
                  <a:cubicBezTo>
                    <a:pt x="0" y="61096"/>
                    <a:pt x="57658" y="0"/>
                    <a:pt x="128905" y="0"/>
                  </a:cubicBezTo>
                  <a:lnTo>
                    <a:pt x="3996182" y="0"/>
                  </a:lnTo>
                  <a:cubicBezTo>
                    <a:pt x="4067429" y="0"/>
                    <a:pt x="4125087" y="61096"/>
                    <a:pt x="4125087" y="136591"/>
                  </a:cubicBezTo>
                  <a:lnTo>
                    <a:pt x="4125087" y="6678152"/>
                  </a:lnTo>
                  <a:cubicBezTo>
                    <a:pt x="4125087" y="6753647"/>
                    <a:pt x="4067429" y="6814740"/>
                    <a:pt x="3996182" y="6814740"/>
                  </a:cubicBezTo>
                  <a:lnTo>
                    <a:pt x="128905" y="6814740"/>
                  </a:lnTo>
                  <a:cubicBezTo>
                    <a:pt x="57658" y="6814740"/>
                    <a:pt x="0" y="6753513"/>
                    <a:pt x="0" y="6678152"/>
                  </a:cubicBezTo>
                  <a:close/>
                </a:path>
              </a:pathLst>
            </a:custGeom>
            <a:solidFill>
              <a:srgbClr val="FFFFFF"/>
            </a:solidFill>
            <a:ln w="19065" cap="sq">
              <a:solidFill>
                <a:srgbClr val="E4DFDA"/>
              </a:solidFill>
              <a:prstDash val="solid"/>
              <a:miter/>
            </a:ln>
          </p:spPr>
        </p:sp>
      </p:grpSp>
      <p:grpSp>
        <p:nvGrpSpPr>
          <p:cNvPr id="40" name="Group 40"/>
          <p:cNvGrpSpPr/>
          <p:nvPr/>
        </p:nvGrpSpPr>
        <p:grpSpPr>
          <a:xfrm>
            <a:off x="11173549" y="2813980"/>
            <a:ext cx="2662980" cy="1121623"/>
            <a:chOff x="0" y="0"/>
            <a:chExt cx="3550641" cy="1495498"/>
          </a:xfrm>
        </p:grpSpPr>
        <p:sp>
          <p:nvSpPr>
            <p:cNvPr id="41" name="Freeform 41"/>
            <p:cNvSpPr/>
            <p:nvPr/>
          </p:nvSpPr>
          <p:spPr>
            <a:xfrm>
              <a:off x="0" y="0"/>
              <a:ext cx="3550646" cy="1495490"/>
            </a:xfrm>
            <a:custGeom>
              <a:avLst/>
              <a:gdLst/>
              <a:ahLst/>
              <a:cxnLst/>
              <a:rect l="l" t="t" r="r" b="b"/>
              <a:pathLst>
                <a:path w="3550646" h="1495490">
                  <a:moveTo>
                    <a:pt x="0" y="0"/>
                  </a:moveTo>
                  <a:lnTo>
                    <a:pt x="3550646" y="0"/>
                  </a:lnTo>
                  <a:lnTo>
                    <a:pt x="3550646" y="1495490"/>
                  </a:lnTo>
                  <a:lnTo>
                    <a:pt x="0" y="1495490"/>
                  </a:lnTo>
                  <a:close/>
                </a:path>
              </a:pathLst>
            </a:custGeom>
            <a:blipFill>
              <a:blip r:embed="rId2">
                <a:alphaModFix amt="0"/>
              </a:blip>
              <a:stretch>
                <a:fillRect t="-9546" b="17022"/>
              </a:stretch>
            </a:blipFill>
          </p:spPr>
        </p:sp>
        <p:sp>
          <p:nvSpPr>
            <p:cNvPr id="42" name="TextBox 42"/>
            <p:cNvSpPr txBox="1"/>
            <p:nvPr/>
          </p:nvSpPr>
          <p:spPr>
            <a:xfrm>
              <a:off x="0" y="-47625"/>
              <a:ext cx="3550641" cy="1543123"/>
            </a:xfrm>
            <a:prstGeom prst="rect">
              <a:avLst/>
            </a:prstGeom>
          </p:spPr>
          <p:txBody>
            <a:bodyPr lIns="0" tIns="0" rIns="0" bIns="0" rtlCol="0" anchor="ctr"/>
            <a:lstStyle/>
            <a:p>
              <a:pPr algn="l">
                <a:lnSpc>
                  <a:spcPts val="5404"/>
                </a:lnSpc>
              </a:pPr>
              <a:r>
                <a:rPr lang="en-US" sz="4503" b="1">
                  <a:solidFill>
                    <a:srgbClr val="E3C6C6"/>
                  </a:solidFill>
                  <a:latin typeface="Poppins Bold"/>
                  <a:ea typeface="Poppins Bold"/>
                  <a:cs typeface="Poppins Bold"/>
                  <a:sym typeface="Poppins Bold"/>
                </a:rPr>
                <a:t>04</a:t>
              </a:r>
            </a:p>
          </p:txBody>
        </p:sp>
      </p:grpSp>
      <p:grpSp>
        <p:nvGrpSpPr>
          <p:cNvPr id="43" name="Group 43"/>
          <p:cNvGrpSpPr/>
          <p:nvPr/>
        </p:nvGrpSpPr>
        <p:grpSpPr>
          <a:xfrm>
            <a:off x="11173549" y="3692490"/>
            <a:ext cx="2662980" cy="754970"/>
            <a:chOff x="0" y="0"/>
            <a:chExt cx="3550641" cy="1006626"/>
          </a:xfrm>
        </p:grpSpPr>
        <p:sp>
          <p:nvSpPr>
            <p:cNvPr id="44" name="Freeform 44"/>
            <p:cNvSpPr/>
            <p:nvPr/>
          </p:nvSpPr>
          <p:spPr>
            <a:xfrm>
              <a:off x="0" y="0"/>
              <a:ext cx="3550646" cy="1006625"/>
            </a:xfrm>
            <a:custGeom>
              <a:avLst/>
              <a:gdLst/>
              <a:ahLst/>
              <a:cxnLst/>
              <a:rect l="l" t="t" r="r" b="b"/>
              <a:pathLst>
                <a:path w="3550646" h="1006625">
                  <a:moveTo>
                    <a:pt x="0" y="0"/>
                  </a:moveTo>
                  <a:lnTo>
                    <a:pt x="3550646" y="0"/>
                  </a:lnTo>
                  <a:lnTo>
                    <a:pt x="3550646" y="1006625"/>
                  </a:lnTo>
                  <a:lnTo>
                    <a:pt x="0" y="1006625"/>
                  </a:lnTo>
                  <a:close/>
                </a:path>
              </a:pathLst>
            </a:custGeom>
            <a:blipFill>
              <a:blip r:embed="rId2">
                <a:alphaModFix amt="0"/>
              </a:blip>
              <a:stretch>
                <a:fillRect t="-18728" b="-18729"/>
              </a:stretch>
            </a:blipFill>
          </p:spPr>
        </p:sp>
        <p:sp>
          <p:nvSpPr>
            <p:cNvPr id="45" name="TextBox 45"/>
            <p:cNvSpPr txBox="1"/>
            <p:nvPr/>
          </p:nvSpPr>
          <p:spPr>
            <a:xfrm>
              <a:off x="0" y="-19050"/>
              <a:ext cx="3550641" cy="1025676"/>
            </a:xfrm>
            <a:prstGeom prst="rect">
              <a:avLst/>
            </a:prstGeom>
          </p:spPr>
          <p:txBody>
            <a:bodyPr lIns="0" tIns="0" rIns="0" bIns="0" rtlCol="0" anchor="ctr"/>
            <a:lstStyle/>
            <a:p>
              <a:pPr algn="l">
                <a:lnSpc>
                  <a:spcPts val="2882"/>
                </a:lnSpc>
              </a:pPr>
              <a:r>
                <a:rPr lang="en-US" sz="2401" b="1">
                  <a:solidFill>
                    <a:srgbClr val="A23251"/>
                  </a:solidFill>
                  <a:latin typeface="Poppins Bold"/>
                  <a:ea typeface="Poppins Bold"/>
                  <a:cs typeface="Poppins Bold"/>
                  <a:sym typeface="Poppins Bold"/>
                </a:rPr>
                <a:t>Horizontal</a:t>
              </a:r>
            </a:p>
          </p:txBody>
        </p:sp>
      </p:grpSp>
      <p:grpSp>
        <p:nvGrpSpPr>
          <p:cNvPr id="46" name="Group 46"/>
          <p:cNvGrpSpPr/>
          <p:nvPr/>
        </p:nvGrpSpPr>
        <p:grpSpPr>
          <a:xfrm>
            <a:off x="11173549" y="4488637"/>
            <a:ext cx="2662980" cy="2676711"/>
            <a:chOff x="0" y="0"/>
            <a:chExt cx="3550641" cy="3568948"/>
          </a:xfrm>
        </p:grpSpPr>
        <p:sp>
          <p:nvSpPr>
            <p:cNvPr id="47" name="Freeform 47"/>
            <p:cNvSpPr/>
            <p:nvPr/>
          </p:nvSpPr>
          <p:spPr>
            <a:xfrm>
              <a:off x="0" y="0"/>
              <a:ext cx="3550646" cy="3568943"/>
            </a:xfrm>
            <a:custGeom>
              <a:avLst/>
              <a:gdLst/>
              <a:ahLst/>
              <a:cxnLst/>
              <a:rect l="l" t="t" r="r" b="b"/>
              <a:pathLst>
                <a:path w="3550646" h="3568943">
                  <a:moveTo>
                    <a:pt x="0" y="0"/>
                  </a:moveTo>
                  <a:lnTo>
                    <a:pt x="3550646" y="0"/>
                  </a:lnTo>
                  <a:lnTo>
                    <a:pt x="3550646" y="3568943"/>
                  </a:lnTo>
                  <a:lnTo>
                    <a:pt x="0" y="3568943"/>
                  </a:lnTo>
                  <a:close/>
                </a:path>
              </a:pathLst>
            </a:custGeom>
            <a:blipFill>
              <a:blip r:embed="rId2">
                <a:alphaModFix amt="0"/>
              </a:blip>
              <a:stretch>
                <a:fillRect l="-78965" r="-78965"/>
              </a:stretch>
            </a:blipFill>
          </p:spPr>
        </p:sp>
        <p:sp>
          <p:nvSpPr>
            <p:cNvPr id="48" name="TextBox 48"/>
            <p:cNvSpPr txBox="1"/>
            <p:nvPr/>
          </p:nvSpPr>
          <p:spPr>
            <a:xfrm>
              <a:off x="0" y="-47625"/>
              <a:ext cx="3550641" cy="3616573"/>
            </a:xfrm>
            <a:prstGeom prst="rect">
              <a:avLst/>
            </a:prstGeom>
          </p:spPr>
          <p:txBody>
            <a:bodyPr lIns="0" tIns="0" rIns="0" bIns="0" rtlCol="0" anchor="ctr"/>
            <a:lstStyle/>
            <a:p>
              <a:pPr marL="0" lvl="0" indent="0" algn="ctr">
                <a:lnSpc>
                  <a:spcPts val="2608"/>
                </a:lnSpc>
                <a:spcBef>
                  <a:spcPct val="0"/>
                </a:spcBef>
              </a:pPr>
              <a:r>
                <a:rPr lang="en-US" sz="2000" u="none" strike="noStrike">
                  <a:solidFill>
                    <a:srgbClr val="4A4642"/>
                  </a:solidFill>
                  <a:latin typeface="Poppins"/>
                  <a:ea typeface="Poppins"/>
                  <a:cs typeface="Poppins"/>
                  <a:sym typeface="Poppins"/>
                </a:rPr>
                <a:t>Ocorre entre pessoas do mesmo nível hierárquico.</a:t>
              </a:r>
            </a:p>
          </p:txBody>
        </p:sp>
      </p:grpSp>
      <p:grpSp>
        <p:nvGrpSpPr>
          <p:cNvPr id="49" name="Group 49"/>
          <p:cNvGrpSpPr/>
          <p:nvPr/>
        </p:nvGrpSpPr>
        <p:grpSpPr>
          <a:xfrm>
            <a:off x="14293710" y="2557367"/>
            <a:ext cx="3093853" cy="5111017"/>
            <a:chOff x="0" y="0"/>
            <a:chExt cx="4125138" cy="6814689"/>
          </a:xfrm>
        </p:grpSpPr>
        <p:sp>
          <p:nvSpPr>
            <p:cNvPr id="50" name="Freeform 50"/>
            <p:cNvSpPr/>
            <p:nvPr/>
          </p:nvSpPr>
          <p:spPr>
            <a:xfrm>
              <a:off x="0" y="0"/>
              <a:ext cx="4125087" cy="6814740"/>
            </a:xfrm>
            <a:custGeom>
              <a:avLst/>
              <a:gdLst/>
              <a:ahLst/>
              <a:cxnLst/>
              <a:rect l="l" t="t" r="r" b="b"/>
              <a:pathLst>
                <a:path w="4125087" h="6814740">
                  <a:moveTo>
                    <a:pt x="0" y="136591"/>
                  </a:moveTo>
                  <a:cubicBezTo>
                    <a:pt x="0" y="61096"/>
                    <a:pt x="57658" y="0"/>
                    <a:pt x="128905" y="0"/>
                  </a:cubicBezTo>
                  <a:lnTo>
                    <a:pt x="3996182" y="0"/>
                  </a:lnTo>
                  <a:cubicBezTo>
                    <a:pt x="4067429" y="0"/>
                    <a:pt x="4125087" y="61096"/>
                    <a:pt x="4125087" y="136591"/>
                  </a:cubicBezTo>
                  <a:lnTo>
                    <a:pt x="4125087" y="6678152"/>
                  </a:lnTo>
                  <a:cubicBezTo>
                    <a:pt x="4125087" y="6753647"/>
                    <a:pt x="4067429" y="6814740"/>
                    <a:pt x="3996182" y="6814740"/>
                  </a:cubicBezTo>
                  <a:lnTo>
                    <a:pt x="128905" y="6814740"/>
                  </a:lnTo>
                  <a:cubicBezTo>
                    <a:pt x="57658" y="6814740"/>
                    <a:pt x="0" y="6753513"/>
                    <a:pt x="0" y="6678152"/>
                  </a:cubicBezTo>
                  <a:close/>
                </a:path>
              </a:pathLst>
            </a:custGeom>
            <a:solidFill>
              <a:srgbClr val="F7F4F1"/>
            </a:solidFill>
            <a:ln w="19065" cap="sq">
              <a:solidFill>
                <a:srgbClr val="E4DFDA"/>
              </a:solidFill>
              <a:prstDash val="solid"/>
              <a:miter/>
            </a:ln>
          </p:spPr>
        </p:sp>
      </p:grpSp>
      <p:grpSp>
        <p:nvGrpSpPr>
          <p:cNvPr id="51" name="Group 51"/>
          <p:cNvGrpSpPr/>
          <p:nvPr/>
        </p:nvGrpSpPr>
        <p:grpSpPr>
          <a:xfrm>
            <a:off x="14509147" y="2813980"/>
            <a:ext cx="2662980" cy="1121623"/>
            <a:chOff x="0" y="0"/>
            <a:chExt cx="3550641" cy="1495498"/>
          </a:xfrm>
        </p:grpSpPr>
        <p:sp>
          <p:nvSpPr>
            <p:cNvPr id="52" name="Freeform 52"/>
            <p:cNvSpPr/>
            <p:nvPr/>
          </p:nvSpPr>
          <p:spPr>
            <a:xfrm>
              <a:off x="0" y="0"/>
              <a:ext cx="3550646" cy="1495490"/>
            </a:xfrm>
            <a:custGeom>
              <a:avLst/>
              <a:gdLst/>
              <a:ahLst/>
              <a:cxnLst/>
              <a:rect l="l" t="t" r="r" b="b"/>
              <a:pathLst>
                <a:path w="3550646" h="1495490">
                  <a:moveTo>
                    <a:pt x="0" y="0"/>
                  </a:moveTo>
                  <a:lnTo>
                    <a:pt x="3550646" y="0"/>
                  </a:lnTo>
                  <a:lnTo>
                    <a:pt x="3550646" y="1495490"/>
                  </a:lnTo>
                  <a:lnTo>
                    <a:pt x="0" y="1495490"/>
                  </a:lnTo>
                  <a:close/>
                </a:path>
              </a:pathLst>
            </a:custGeom>
            <a:blipFill>
              <a:blip r:embed="rId2">
                <a:alphaModFix amt="0"/>
              </a:blip>
              <a:stretch>
                <a:fillRect t="-9546" b="17022"/>
              </a:stretch>
            </a:blipFill>
          </p:spPr>
        </p:sp>
        <p:sp>
          <p:nvSpPr>
            <p:cNvPr id="53" name="TextBox 53"/>
            <p:cNvSpPr txBox="1"/>
            <p:nvPr/>
          </p:nvSpPr>
          <p:spPr>
            <a:xfrm>
              <a:off x="0" y="-47625"/>
              <a:ext cx="3550641" cy="1543123"/>
            </a:xfrm>
            <a:prstGeom prst="rect">
              <a:avLst/>
            </a:prstGeom>
          </p:spPr>
          <p:txBody>
            <a:bodyPr lIns="0" tIns="0" rIns="0" bIns="0" rtlCol="0" anchor="ctr"/>
            <a:lstStyle/>
            <a:p>
              <a:pPr algn="l">
                <a:lnSpc>
                  <a:spcPts val="5404"/>
                </a:lnSpc>
              </a:pPr>
              <a:r>
                <a:rPr lang="en-US" sz="4503" b="1">
                  <a:solidFill>
                    <a:srgbClr val="E3C6C6"/>
                  </a:solidFill>
                  <a:latin typeface="Poppins Bold"/>
                  <a:ea typeface="Poppins Bold"/>
                  <a:cs typeface="Poppins Bold"/>
                  <a:sym typeface="Poppins Bold"/>
                </a:rPr>
                <a:t>05</a:t>
              </a:r>
            </a:p>
          </p:txBody>
        </p:sp>
      </p:grpSp>
      <p:grpSp>
        <p:nvGrpSpPr>
          <p:cNvPr id="54" name="Group 54"/>
          <p:cNvGrpSpPr/>
          <p:nvPr/>
        </p:nvGrpSpPr>
        <p:grpSpPr>
          <a:xfrm>
            <a:off x="14509147" y="3692490"/>
            <a:ext cx="2662980" cy="754970"/>
            <a:chOff x="0" y="0"/>
            <a:chExt cx="3550641" cy="1006626"/>
          </a:xfrm>
        </p:grpSpPr>
        <p:sp>
          <p:nvSpPr>
            <p:cNvPr id="55" name="Freeform 55"/>
            <p:cNvSpPr/>
            <p:nvPr/>
          </p:nvSpPr>
          <p:spPr>
            <a:xfrm>
              <a:off x="0" y="0"/>
              <a:ext cx="3550646" cy="1006625"/>
            </a:xfrm>
            <a:custGeom>
              <a:avLst/>
              <a:gdLst/>
              <a:ahLst/>
              <a:cxnLst/>
              <a:rect l="l" t="t" r="r" b="b"/>
              <a:pathLst>
                <a:path w="3550646" h="1006625">
                  <a:moveTo>
                    <a:pt x="0" y="0"/>
                  </a:moveTo>
                  <a:lnTo>
                    <a:pt x="3550646" y="0"/>
                  </a:lnTo>
                  <a:lnTo>
                    <a:pt x="3550646" y="1006625"/>
                  </a:lnTo>
                  <a:lnTo>
                    <a:pt x="0" y="1006625"/>
                  </a:lnTo>
                  <a:close/>
                </a:path>
              </a:pathLst>
            </a:custGeom>
            <a:blipFill>
              <a:blip r:embed="rId2">
                <a:alphaModFix amt="0"/>
              </a:blip>
              <a:stretch>
                <a:fillRect t="-18728" b="-18729"/>
              </a:stretch>
            </a:blipFill>
          </p:spPr>
        </p:sp>
        <p:sp>
          <p:nvSpPr>
            <p:cNvPr id="56" name="TextBox 56"/>
            <p:cNvSpPr txBox="1"/>
            <p:nvPr/>
          </p:nvSpPr>
          <p:spPr>
            <a:xfrm>
              <a:off x="0" y="-19050"/>
              <a:ext cx="3550641" cy="1025676"/>
            </a:xfrm>
            <a:prstGeom prst="rect">
              <a:avLst/>
            </a:prstGeom>
          </p:spPr>
          <p:txBody>
            <a:bodyPr lIns="0" tIns="0" rIns="0" bIns="0" rtlCol="0" anchor="ctr"/>
            <a:lstStyle/>
            <a:p>
              <a:pPr algn="l">
                <a:lnSpc>
                  <a:spcPts val="2882"/>
                </a:lnSpc>
              </a:pPr>
              <a:r>
                <a:rPr lang="en-US" sz="2401" b="1">
                  <a:solidFill>
                    <a:srgbClr val="A23251"/>
                  </a:solidFill>
                  <a:latin typeface="Poppins Bold"/>
                  <a:ea typeface="Poppins Bold"/>
                  <a:cs typeface="Poppins Bold"/>
                  <a:sym typeface="Poppins Bold"/>
                </a:rPr>
                <a:t>Misto</a:t>
              </a:r>
            </a:p>
          </p:txBody>
        </p:sp>
      </p:grpSp>
      <p:grpSp>
        <p:nvGrpSpPr>
          <p:cNvPr id="57" name="Group 57"/>
          <p:cNvGrpSpPr/>
          <p:nvPr/>
        </p:nvGrpSpPr>
        <p:grpSpPr>
          <a:xfrm>
            <a:off x="14509147" y="4488637"/>
            <a:ext cx="2662980" cy="2676711"/>
            <a:chOff x="0" y="0"/>
            <a:chExt cx="3550641" cy="3568948"/>
          </a:xfrm>
        </p:grpSpPr>
        <p:sp>
          <p:nvSpPr>
            <p:cNvPr id="58" name="Freeform 58"/>
            <p:cNvSpPr/>
            <p:nvPr/>
          </p:nvSpPr>
          <p:spPr>
            <a:xfrm>
              <a:off x="0" y="0"/>
              <a:ext cx="3550646" cy="3568943"/>
            </a:xfrm>
            <a:custGeom>
              <a:avLst/>
              <a:gdLst/>
              <a:ahLst/>
              <a:cxnLst/>
              <a:rect l="l" t="t" r="r" b="b"/>
              <a:pathLst>
                <a:path w="3550646" h="3568943">
                  <a:moveTo>
                    <a:pt x="0" y="0"/>
                  </a:moveTo>
                  <a:lnTo>
                    <a:pt x="3550646" y="0"/>
                  </a:lnTo>
                  <a:lnTo>
                    <a:pt x="3550646" y="3568943"/>
                  </a:lnTo>
                  <a:lnTo>
                    <a:pt x="0" y="3568943"/>
                  </a:lnTo>
                  <a:close/>
                </a:path>
              </a:pathLst>
            </a:custGeom>
            <a:blipFill>
              <a:blip r:embed="rId2">
                <a:alphaModFix amt="0"/>
              </a:blip>
              <a:stretch>
                <a:fillRect l="-78965" r="-78965"/>
              </a:stretch>
            </a:blipFill>
          </p:spPr>
        </p:sp>
        <p:sp>
          <p:nvSpPr>
            <p:cNvPr id="59" name="TextBox 59"/>
            <p:cNvSpPr txBox="1"/>
            <p:nvPr/>
          </p:nvSpPr>
          <p:spPr>
            <a:xfrm>
              <a:off x="0" y="-47625"/>
              <a:ext cx="3550641" cy="3616573"/>
            </a:xfrm>
            <a:prstGeom prst="rect">
              <a:avLst/>
            </a:prstGeom>
          </p:spPr>
          <p:txBody>
            <a:bodyPr lIns="0" tIns="0" rIns="0" bIns="0" rtlCol="0" anchor="ctr"/>
            <a:lstStyle/>
            <a:p>
              <a:pPr marL="0" lvl="0" indent="0" algn="ctr">
                <a:lnSpc>
                  <a:spcPts val="2608"/>
                </a:lnSpc>
                <a:spcBef>
                  <a:spcPct val="0"/>
                </a:spcBef>
              </a:pPr>
              <a:r>
                <a:rPr lang="en-US" sz="2000" u="none" strike="noStrike">
                  <a:solidFill>
                    <a:srgbClr val="4A4642"/>
                  </a:solidFill>
                  <a:latin typeface="Poppins"/>
                  <a:ea typeface="Poppins"/>
                  <a:cs typeface="Poppins"/>
                  <a:sym typeface="Poppins"/>
                </a:rPr>
                <a:t>Consiste na acumulação simultânea do assédio horizontal e do vertical.</a:t>
              </a:r>
            </a:p>
          </p:txBody>
        </p:sp>
      </p:grpSp>
      <p:grpSp>
        <p:nvGrpSpPr>
          <p:cNvPr id="60" name="Group 60"/>
          <p:cNvGrpSpPr/>
          <p:nvPr/>
        </p:nvGrpSpPr>
        <p:grpSpPr>
          <a:xfrm>
            <a:off x="13720898" y="8510240"/>
            <a:ext cx="3374703" cy="1043892"/>
            <a:chOff x="0" y="0"/>
            <a:chExt cx="4499604" cy="1391856"/>
          </a:xfrm>
        </p:grpSpPr>
        <p:grpSp>
          <p:nvGrpSpPr>
            <p:cNvPr id="61" name="Group 61"/>
            <p:cNvGrpSpPr/>
            <p:nvPr/>
          </p:nvGrpSpPr>
          <p:grpSpPr>
            <a:xfrm>
              <a:off x="0" y="0"/>
              <a:ext cx="4499604" cy="1391857"/>
              <a:chOff x="0" y="0"/>
              <a:chExt cx="4575569" cy="1415355"/>
            </a:xfrm>
          </p:grpSpPr>
          <p:sp>
            <p:nvSpPr>
              <p:cNvPr id="62" name="Freeform 62"/>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63" name="Group 63"/>
            <p:cNvGrpSpPr/>
            <p:nvPr/>
          </p:nvGrpSpPr>
          <p:grpSpPr>
            <a:xfrm>
              <a:off x="971928" y="0"/>
              <a:ext cx="2555748" cy="1391856"/>
              <a:chOff x="0" y="0"/>
              <a:chExt cx="2555748" cy="1391856"/>
            </a:xfrm>
          </p:grpSpPr>
          <p:sp>
            <p:nvSpPr>
              <p:cNvPr id="64" name="Freeform 64"/>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3"/>
                <a:stretch>
                  <a:fillRect t="-208" b="-204"/>
                </a:stretch>
              </a:blipFill>
            </p:spPr>
          </p:sp>
        </p:grpSp>
      </p:grpSp>
      <p:grpSp>
        <p:nvGrpSpPr>
          <p:cNvPr id="65" name="Group 65"/>
          <p:cNvGrpSpPr/>
          <p:nvPr/>
        </p:nvGrpSpPr>
        <p:grpSpPr>
          <a:xfrm>
            <a:off x="15078935" y="571334"/>
            <a:ext cx="2134379" cy="554254"/>
            <a:chOff x="0" y="0"/>
            <a:chExt cx="5307673" cy="1378293"/>
          </a:xfrm>
        </p:grpSpPr>
        <p:sp>
          <p:nvSpPr>
            <p:cNvPr id="66" name="Freeform 66"/>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4"/>
              <a:stretch>
                <a:fillRect t="-10477" b="-10477"/>
              </a:stretch>
            </a:blip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Consequências do assédio moral</a:t>
              </a:r>
            </a:p>
          </p:txBody>
        </p:sp>
      </p:grpSp>
      <p:grpSp>
        <p:nvGrpSpPr>
          <p:cNvPr id="5" name="Group 5"/>
          <p:cNvGrpSpPr/>
          <p:nvPr/>
        </p:nvGrpSpPr>
        <p:grpSpPr>
          <a:xfrm>
            <a:off x="960872" y="2429627"/>
            <a:ext cx="16334804" cy="1247292"/>
            <a:chOff x="0" y="0"/>
            <a:chExt cx="21779738" cy="1663055"/>
          </a:xfrm>
        </p:grpSpPr>
        <p:sp>
          <p:nvSpPr>
            <p:cNvPr id="6" name="Freeform 6"/>
            <p:cNvSpPr/>
            <p:nvPr/>
          </p:nvSpPr>
          <p:spPr>
            <a:xfrm>
              <a:off x="0" y="0"/>
              <a:ext cx="21779736" cy="1663051"/>
            </a:xfrm>
            <a:custGeom>
              <a:avLst/>
              <a:gdLst/>
              <a:ahLst/>
              <a:cxnLst/>
              <a:rect l="l" t="t" r="r" b="b"/>
              <a:pathLst>
                <a:path w="21779736" h="1663051">
                  <a:moveTo>
                    <a:pt x="0" y="0"/>
                  </a:moveTo>
                  <a:lnTo>
                    <a:pt x="21779736" y="0"/>
                  </a:lnTo>
                  <a:lnTo>
                    <a:pt x="21779736" y="1663051"/>
                  </a:lnTo>
                  <a:lnTo>
                    <a:pt x="0" y="1663051"/>
                  </a:lnTo>
                  <a:close/>
                </a:path>
              </a:pathLst>
            </a:custGeom>
            <a:blipFill>
              <a:blip r:embed="rId2">
                <a:alphaModFix amt="0"/>
              </a:blip>
              <a:stretch>
                <a:fillRect t="-208408" b="-201953"/>
              </a:stretch>
            </a:blipFill>
          </p:spPr>
        </p:sp>
        <p:sp>
          <p:nvSpPr>
            <p:cNvPr id="7" name="TextBox 7"/>
            <p:cNvSpPr txBox="1"/>
            <p:nvPr/>
          </p:nvSpPr>
          <p:spPr>
            <a:xfrm>
              <a:off x="0" y="-47625"/>
              <a:ext cx="21779738" cy="1710680"/>
            </a:xfrm>
            <a:prstGeom prst="rect">
              <a:avLst/>
            </a:prstGeom>
          </p:spPr>
          <p:txBody>
            <a:bodyPr lIns="0" tIns="0" rIns="0" bIns="0" rtlCol="0" anchor="ctr"/>
            <a:lstStyle/>
            <a:p>
              <a:pPr algn="l">
                <a:lnSpc>
                  <a:spcPts val="2852"/>
                </a:lnSpc>
              </a:pPr>
              <a:r>
                <a:rPr lang="en-US" sz="2101">
                  <a:solidFill>
                    <a:srgbClr val="4A4642"/>
                  </a:solidFill>
                  <a:latin typeface="Poppins"/>
                  <a:ea typeface="Poppins"/>
                  <a:cs typeface="Poppins"/>
                  <a:sym typeface="Poppins"/>
                </a:rPr>
                <a:t>Embora por vezes tratado com menor rigor, o assédio moral é tema sério, capaz de gerar consequências negativas relevantes tanto para o empregado quanto para a empresa — devendo ser reprimido por ambos, em favor de um ambiente de trabalho saudável.</a:t>
              </a:r>
            </a:p>
          </p:txBody>
        </p:sp>
      </p:grpSp>
      <p:grpSp>
        <p:nvGrpSpPr>
          <p:cNvPr id="8" name="Group 8"/>
          <p:cNvGrpSpPr/>
          <p:nvPr/>
        </p:nvGrpSpPr>
        <p:grpSpPr>
          <a:xfrm>
            <a:off x="960872" y="3802304"/>
            <a:ext cx="7892863" cy="4131889"/>
            <a:chOff x="0" y="0"/>
            <a:chExt cx="10523817" cy="5509186"/>
          </a:xfrm>
        </p:grpSpPr>
        <p:sp>
          <p:nvSpPr>
            <p:cNvPr id="9" name="Freeform 9"/>
            <p:cNvSpPr/>
            <p:nvPr/>
          </p:nvSpPr>
          <p:spPr>
            <a:xfrm>
              <a:off x="0" y="0"/>
              <a:ext cx="10523855" cy="5509224"/>
            </a:xfrm>
            <a:custGeom>
              <a:avLst/>
              <a:gdLst/>
              <a:ahLst/>
              <a:cxnLst/>
              <a:rect l="l" t="t" r="r" b="b"/>
              <a:pathLst>
                <a:path w="10523855" h="5509224">
                  <a:moveTo>
                    <a:pt x="0" y="172852"/>
                  </a:moveTo>
                  <a:cubicBezTo>
                    <a:pt x="0" y="77356"/>
                    <a:pt x="65532" y="0"/>
                    <a:pt x="146431" y="0"/>
                  </a:cubicBezTo>
                  <a:lnTo>
                    <a:pt x="10377424" y="0"/>
                  </a:lnTo>
                  <a:cubicBezTo>
                    <a:pt x="10458323" y="0"/>
                    <a:pt x="10523855" y="77356"/>
                    <a:pt x="10523855" y="172852"/>
                  </a:cubicBezTo>
                  <a:lnTo>
                    <a:pt x="10523855" y="5336379"/>
                  </a:lnTo>
                  <a:cubicBezTo>
                    <a:pt x="10523855" y="5431874"/>
                    <a:pt x="10458323" y="5509224"/>
                    <a:pt x="10377424" y="5509224"/>
                  </a:cubicBezTo>
                  <a:lnTo>
                    <a:pt x="146431" y="5509224"/>
                  </a:lnTo>
                  <a:cubicBezTo>
                    <a:pt x="65532" y="5509224"/>
                    <a:pt x="0" y="5431874"/>
                    <a:pt x="0" y="5336379"/>
                  </a:cubicBezTo>
                  <a:close/>
                </a:path>
              </a:pathLst>
            </a:custGeom>
            <a:solidFill>
              <a:srgbClr val="F7F4F1"/>
            </a:solidFill>
          </p:spPr>
        </p:sp>
      </p:grpSp>
      <p:grpSp>
        <p:nvGrpSpPr>
          <p:cNvPr id="10" name="Group 10"/>
          <p:cNvGrpSpPr/>
          <p:nvPr/>
        </p:nvGrpSpPr>
        <p:grpSpPr>
          <a:xfrm>
            <a:off x="1441304" y="4214108"/>
            <a:ext cx="823608" cy="823608"/>
            <a:chOff x="0" y="0"/>
            <a:chExt cx="1098144" cy="1098144"/>
          </a:xfrm>
        </p:grpSpPr>
        <p:sp>
          <p:nvSpPr>
            <p:cNvPr id="11" name="Freeform 11"/>
            <p:cNvSpPr/>
            <p:nvPr/>
          </p:nvSpPr>
          <p:spPr>
            <a:xfrm>
              <a:off x="0" y="0"/>
              <a:ext cx="1098169" cy="1098169"/>
            </a:xfrm>
            <a:custGeom>
              <a:avLst/>
              <a:gdLst/>
              <a:ahLst/>
              <a:cxnLst/>
              <a:rect l="l" t="t" r="r" b="b"/>
              <a:pathLst>
                <a:path w="1098169" h="1098169">
                  <a:moveTo>
                    <a:pt x="0" y="549021"/>
                  </a:moveTo>
                  <a:cubicBezTo>
                    <a:pt x="0" y="245872"/>
                    <a:pt x="245872" y="0"/>
                    <a:pt x="549021" y="0"/>
                  </a:cubicBezTo>
                  <a:cubicBezTo>
                    <a:pt x="852170" y="0"/>
                    <a:pt x="1098169" y="245872"/>
                    <a:pt x="1098169" y="549021"/>
                  </a:cubicBezTo>
                  <a:cubicBezTo>
                    <a:pt x="1098169" y="852170"/>
                    <a:pt x="852297" y="1098169"/>
                    <a:pt x="549021" y="1098169"/>
                  </a:cubicBezTo>
                  <a:cubicBezTo>
                    <a:pt x="245745" y="1098169"/>
                    <a:pt x="0" y="852297"/>
                    <a:pt x="0" y="549021"/>
                  </a:cubicBezTo>
                  <a:close/>
                </a:path>
              </a:pathLst>
            </a:custGeom>
            <a:solidFill>
              <a:srgbClr val="A23251"/>
            </a:solidFill>
          </p:spPr>
        </p:sp>
      </p:grpSp>
      <p:grpSp>
        <p:nvGrpSpPr>
          <p:cNvPr id="12" name="Group 12"/>
          <p:cNvGrpSpPr/>
          <p:nvPr/>
        </p:nvGrpSpPr>
        <p:grpSpPr>
          <a:xfrm>
            <a:off x="1638967" y="4411770"/>
            <a:ext cx="428273" cy="428273"/>
            <a:chOff x="0" y="0"/>
            <a:chExt cx="571030" cy="571030"/>
          </a:xfrm>
        </p:grpSpPr>
        <p:sp>
          <p:nvSpPr>
            <p:cNvPr id="13" name="Freeform 13" descr="icons/heartbeat_white.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3"/>
              <a:stretch>
                <a:fillRect r="-6" b="-6"/>
              </a:stretch>
            </a:blipFill>
          </p:spPr>
        </p:sp>
      </p:grpSp>
      <p:grpSp>
        <p:nvGrpSpPr>
          <p:cNvPr id="14" name="Group 14"/>
          <p:cNvGrpSpPr/>
          <p:nvPr/>
        </p:nvGrpSpPr>
        <p:grpSpPr>
          <a:xfrm>
            <a:off x="2470814" y="4351372"/>
            <a:ext cx="6108392" cy="594389"/>
            <a:chOff x="0" y="0"/>
            <a:chExt cx="8144523" cy="792519"/>
          </a:xfrm>
        </p:grpSpPr>
        <p:sp>
          <p:nvSpPr>
            <p:cNvPr id="15" name="Freeform 15"/>
            <p:cNvSpPr/>
            <p:nvPr/>
          </p:nvSpPr>
          <p:spPr>
            <a:xfrm>
              <a:off x="0" y="0"/>
              <a:ext cx="8144523" cy="792519"/>
            </a:xfrm>
            <a:custGeom>
              <a:avLst/>
              <a:gdLst/>
              <a:ahLst/>
              <a:cxnLst/>
              <a:rect l="l" t="t" r="r" b="b"/>
              <a:pathLst>
                <a:path w="8144523" h="792519">
                  <a:moveTo>
                    <a:pt x="0" y="0"/>
                  </a:moveTo>
                  <a:lnTo>
                    <a:pt x="8144523" y="0"/>
                  </a:lnTo>
                  <a:lnTo>
                    <a:pt x="8144523" y="792519"/>
                  </a:lnTo>
                  <a:lnTo>
                    <a:pt x="0" y="792519"/>
                  </a:lnTo>
                  <a:close/>
                </a:path>
              </a:pathLst>
            </a:custGeom>
            <a:blipFill>
              <a:blip r:embed="rId2">
                <a:alphaModFix amt="0"/>
              </a:blip>
              <a:stretch>
                <a:fillRect t="-154055" b="-146430"/>
              </a:stretch>
            </a:blipFill>
          </p:spPr>
        </p:sp>
        <p:sp>
          <p:nvSpPr>
            <p:cNvPr id="16" name="TextBox 16"/>
            <p:cNvSpPr txBox="1"/>
            <p:nvPr/>
          </p:nvSpPr>
          <p:spPr>
            <a:xfrm>
              <a:off x="0" y="-19050"/>
              <a:ext cx="8144523" cy="811569"/>
            </a:xfrm>
            <a:prstGeom prst="rect">
              <a:avLst/>
            </a:prstGeom>
          </p:spPr>
          <p:txBody>
            <a:bodyPr lIns="0" tIns="0" rIns="0" bIns="0" rtlCol="0" anchor="ctr"/>
            <a:lstStyle/>
            <a:p>
              <a:pPr algn="l">
                <a:lnSpc>
                  <a:spcPts val="2882"/>
                </a:lnSpc>
              </a:pPr>
              <a:r>
                <a:rPr lang="en-US" sz="2401" b="1">
                  <a:solidFill>
                    <a:srgbClr val="1C1C1C"/>
                  </a:solidFill>
                  <a:latin typeface="Poppins Bold"/>
                  <a:ea typeface="Poppins Bold"/>
                  <a:cs typeface="Poppins Bold"/>
                  <a:sym typeface="Poppins Bold"/>
                </a:rPr>
                <a:t>Para o trabalhador</a:t>
              </a:r>
            </a:p>
          </p:txBody>
        </p:sp>
      </p:grpSp>
      <p:grpSp>
        <p:nvGrpSpPr>
          <p:cNvPr id="17" name="Group 17"/>
          <p:cNvGrpSpPr/>
          <p:nvPr/>
        </p:nvGrpSpPr>
        <p:grpSpPr>
          <a:xfrm>
            <a:off x="1441304" y="5243608"/>
            <a:ext cx="6932000" cy="2271487"/>
            <a:chOff x="0" y="0"/>
            <a:chExt cx="9242666" cy="3028649"/>
          </a:xfrm>
        </p:grpSpPr>
        <p:sp>
          <p:nvSpPr>
            <p:cNvPr id="18" name="Freeform 18"/>
            <p:cNvSpPr/>
            <p:nvPr/>
          </p:nvSpPr>
          <p:spPr>
            <a:xfrm>
              <a:off x="0" y="0"/>
              <a:ext cx="9242661" cy="3028649"/>
            </a:xfrm>
            <a:custGeom>
              <a:avLst/>
              <a:gdLst/>
              <a:ahLst/>
              <a:cxnLst/>
              <a:rect l="l" t="t" r="r" b="b"/>
              <a:pathLst>
                <a:path w="9242661" h="3028649">
                  <a:moveTo>
                    <a:pt x="0" y="0"/>
                  </a:moveTo>
                  <a:lnTo>
                    <a:pt x="9242661" y="0"/>
                  </a:lnTo>
                  <a:lnTo>
                    <a:pt x="9242661" y="3028649"/>
                  </a:lnTo>
                  <a:lnTo>
                    <a:pt x="0" y="3028649"/>
                  </a:lnTo>
                  <a:close/>
                </a:path>
              </a:pathLst>
            </a:custGeom>
            <a:blipFill>
              <a:blip r:embed="rId2">
                <a:alphaModFix amt="0"/>
              </a:blip>
              <a:stretch>
                <a:fillRect t="-18672" b="-254"/>
              </a:stretch>
            </a:blipFill>
          </p:spPr>
        </p:sp>
        <p:sp>
          <p:nvSpPr>
            <p:cNvPr id="19" name="TextBox 19"/>
            <p:cNvSpPr txBox="1"/>
            <p:nvPr/>
          </p:nvSpPr>
          <p:spPr>
            <a:xfrm>
              <a:off x="0" y="-66675"/>
              <a:ext cx="9242666" cy="3095324"/>
            </a:xfrm>
            <a:prstGeom prst="rect">
              <a:avLst/>
            </a:prstGeom>
          </p:spPr>
          <p:txBody>
            <a:bodyPr lIns="0" tIns="0" rIns="0" bIns="0" rtlCol="0" anchor="ctr"/>
            <a:lstStyle/>
            <a:p>
              <a:pPr algn="just">
                <a:lnSpc>
                  <a:spcPts val="3323"/>
                </a:lnSpc>
              </a:pPr>
              <a:r>
                <a:rPr lang="en-US" sz="2400">
                  <a:solidFill>
                    <a:srgbClr val="4A4642"/>
                  </a:solidFill>
                  <a:latin typeface="Poppins"/>
                  <a:ea typeface="Poppins"/>
                  <a:cs typeface="Poppins"/>
                  <a:sym typeface="Poppins"/>
                </a:rPr>
                <a:t>Desmotivação e estresse, podendo levar ao abandono do emprego; danos à saúde física e psicológica; comprometimento das relações afetivas e sociais; e, em casos extremos, incapacidade para o trabalho.</a:t>
              </a:r>
            </a:p>
          </p:txBody>
        </p:sp>
      </p:grpSp>
      <p:grpSp>
        <p:nvGrpSpPr>
          <p:cNvPr id="20" name="Group 20"/>
          <p:cNvGrpSpPr/>
          <p:nvPr/>
        </p:nvGrpSpPr>
        <p:grpSpPr>
          <a:xfrm>
            <a:off x="9402804" y="3802304"/>
            <a:ext cx="7892863" cy="4131889"/>
            <a:chOff x="0" y="0"/>
            <a:chExt cx="10523817" cy="5509186"/>
          </a:xfrm>
        </p:grpSpPr>
        <p:sp>
          <p:nvSpPr>
            <p:cNvPr id="21" name="Freeform 21"/>
            <p:cNvSpPr/>
            <p:nvPr/>
          </p:nvSpPr>
          <p:spPr>
            <a:xfrm>
              <a:off x="0" y="0"/>
              <a:ext cx="10523855" cy="5509224"/>
            </a:xfrm>
            <a:custGeom>
              <a:avLst/>
              <a:gdLst/>
              <a:ahLst/>
              <a:cxnLst/>
              <a:rect l="l" t="t" r="r" b="b"/>
              <a:pathLst>
                <a:path w="10523855" h="5509224">
                  <a:moveTo>
                    <a:pt x="0" y="172852"/>
                  </a:moveTo>
                  <a:cubicBezTo>
                    <a:pt x="0" y="77356"/>
                    <a:pt x="65532" y="0"/>
                    <a:pt x="146431" y="0"/>
                  </a:cubicBezTo>
                  <a:lnTo>
                    <a:pt x="10377424" y="0"/>
                  </a:lnTo>
                  <a:cubicBezTo>
                    <a:pt x="10458323" y="0"/>
                    <a:pt x="10523855" y="77356"/>
                    <a:pt x="10523855" y="172852"/>
                  </a:cubicBezTo>
                  <a:lnTo>
                    <a:pt x="10523855" y="5336379"/>
                  </a:lnTo>
                  <a:cubicBezTo>
                    <a:pt x="10523855" y="5431874"/>
                    <a:pt x="10458323" y="5509224"/>
                    <a:pt x="10377424" y="5509224"/>
                  </a:cubicBezTo>
                  <a:lnTo>
                    <a:pt x="146431" y="5509224"/>
                  </a:lnTo>
                  <a:cubicBezTo>
                    <a:pt x="65532" y="5509224"/>
                    <a:pt x="0" y="5431874"/>
                    <a:pt x="0" y="5336379"/>
                  </a:cubicBezTo>
                  <a:close/>
                </a:path>
              </a:pathLst>
            </a:custGeom>
            <a:solidFill>
              <a:srgbClr val="A23251"/>
            </a:solidFill>
          </p:spPr>
        </p:sp>
      </p:grpSp>
      <p:grpSp>
        <p:nvGrpSpPr>
          <p:cNvPr id="22" name="Group 22"/>
          <p:cNvGrpSpPr/>
          <p:nvPr/>
        </p:nvGrpSpPr>
        <p:grpSpPr>
          <a:xfrm>
            <a:off x="9883245" y="4214108"/>
            <a:ext cx="823608" cy="823608"/>
            <a:chOff x="0" y="0"/>
            <a:chExt cx="1098144" cy="1098144"/>
          </a:xfrm>
        </p:grpSpPr>
        <p:sp>
          <p:nvSpPr>
            <p:cNvPr id="23" name="Freeform 23"/>
            <p:cNvSpPr/>
            <p:nvPr/>
          </p:nvSpPr>
          <p:spPr>
            <a:xfrm>
              <a:off x="0" y="0"/>
              <a:ext cx="1098169" cy="1098169"/>
            </a:xfrm>
            <a:custGeom>
              <a:avLst/>
              <a:gdLst/>
              <a:ahLst/>
              <a:cxnLst/>
              <a:rect l="l" t="t" r="r" b="b"/>
              <a:pathLst>
                <a:path w="1098169" h="1098169">
                  <a:moveTo>
                    <a:pt x="0" y="549021"/>
                  </a:moveTo>
                  <a:cubicBezTo>
                    <a:pt x="0" y="245872"/>
                    <a:pt x="245872" y="0"/>
                    <a:pt x="549021" y="0"/>
                  </a:cubicBezTo>
                  <a:cubicBezTo>
                    <a:pt x="852170" y="0"/>
                    <a:pt x="1098169" y="245872"/>
                    <a:pt x="1098169" y="549021"/>
                  </a:cubicBezTo>
                  <a:cubicBezTo>
                    <a:pt x="1098169" y="852170"/>
                    <a:pt x="852297" y="1098169"/>
                    <a:pt x="549021" y="1098169"/>
                  </a:cubicBezTo>
                  <a:cubicBezTo>
                    <a:pt x="245745" y="1098169"/>
                    <a:pt x="0" y="852297"/>
                    <a:pt x="0" y="549021"/>
                  </a:cubicBezTo>
                  <a:close/>
                </a:path>
              </a:pathLst>
            </a:custGeom>
            <a:solidFill>
              <a:srgbClr val="FFFFFF"/>
            </a:solidFill>
          </p:spPr>
        </p:sp>
      </p:grpSp>
      <p:grpSp>
        <p:nvGrpSpPr>
          <p:cNvPr id="24" name="Group 24"/>
          <p:cNvGrpSpPr/>
          <p:nvPr/>
        </p:nvGrpSpPr>
        <p:grpSpPr>
          <a:xfrm>
            <a:off x="10080908" y="4411770"/>
            <a:ext cx="428273" cy="428273"/>
            <a:chOff x="0" y="0"/>
            <a:chExt cx="571030" cy="571030"/>
          </a:xfrm>
        </p:grpSpPr>
        <p:sp>
          <p:nvSpPr>
            <p:cNvPr id="25" name="Freeform 25" descr="icons/building_red.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4"/>
              <a:stretch>
                <a:fillRect r="-6" b="-6"/>
              </a:stretch>
            </a:blipFill>
          </p:spPr>
        </p:sp>
      </p:grpSp>
      <p:grpSp>
        <p:nvGrpSpPr>
          <p:cNvPr id="26" name="Group 26"/>
          <p:cNvGrpSpPr/>
          <p:nvPr/>
        </p:nvGrpSpPr>
        <p:grpSpPr>
          <a:xfrm>
            <a:off x="10912745" y="4351372"/>
            <a:ext cx="6108392" cy="594389"/>
            <a:chOff x="0" y="0"/>
            <a:chExt cx="8144523" cy="792519"/>
          </a:xfrm>
        </p:grpSpPr>
        <p:sp>
          <p:nvSpPr>
            <p:cNvPr id="27" name="Freeform 27"/>
            <p:cNvSpPr/>
            <p:nvPr/>
          </p:nvSpPr>
          <p:spPr>
            <a:xfrm>
              <a:off x="0" y="0"/>
              <a:ext cx="8144523" cy="792519"/>
            </a:xfrm>
            <a:custGeom>
              <a:avLst/>
              <a:gdLst/>
              <a:ahLst/>
              <a:cxnLst/>
              <a:rect l="l" t="t" r="r" b="b"/>
              <a:pathLst>
                <a:path w="8144523" h="792519">
                  <a:moveTo>
                    <a:pt x="0" y="0"/>
                  </a:moveTo>
                  <a:lnTo>
                    <a:pt x="8144523" y="0"/>
                  </a:lnTo>
                  <a:lnTo>
                    <a:pt x="8144523" y="792519"/>
                  </a:lnTo>
                  <a:lnTo>
                    <a:pt x="0" y="792519"/>
                  </a:lnTo>
                  <a:close/>
                </a:path>
              </a:pathLst>
            </a:custGeom>
            <a:blipFill>
              <a:blip r:embed="rId2">
                <a:alphaModFix amt="0"/>
              </a:blip>
              <a:stretch>
                <a:fillRect t="-154055" b="-146430"/>
              </a:stretch>
            </a:blipFill>
          </p:spPr>
        </p:sp>
        <p:sp>
          <p:nvSpPr>
            <p:cNvPr id="28" name="TextBox 28"/>
            <p:cNvSpPr txBox="1"/>
            <p:nvPr/>
          </p:nvSpPr>
          <p:spPr>
            <a:xfrm>
              <a:off x="0" y="-19050"/>
              <a:ext cx="8144523" cy="811569"/>
            </a:xfrm>
            <a:prstGeom prst="rect">
              <a:avLst/>
            </a:prstGeom>
          </p:spPr>
          <p:txBody>
            <a:bodyPr lIns="0" tIns="0" rIns="0" bIns="0" rtlCol="0" anchor="ctr"/>
            <a:lstStyle/>
            <a:p>
              <a:pPr algn="l">
                <a:lnSpc>
                  <a:spcPts val="2882"/>
                </a:lnSpc>
              </a:pPr>
              <a:r>
                <a:rPr lang="en-US" sz="2401" b="1">
                  <a:solidFill>
                    <a:srgbClr val="FFFFFF"/>
                  </a:solidFill>
                  <a:latin typeface="Poppins Bold"/>
                  <a:ea typeface="Poppins Bold"/>
                  <a:cs typeface="Poppins Bold"/>
                  <a:sym typeface="Poppins Bold"/>
                </a:rPr>
                <a:t>Para o clube</a:t>
              </a:r>
            </a:p>
          </p:txBody>
        </p:sp>
      </p:grpSp>
      <p:grpSp>
        <p:nvGrpSpPr>
          <p:cNvPr id="29" name="Group 29"/>
          <p:cNvGrpSpPr/>
          <p:nvPr/>
        </p:nvGrpSpPr>
        <p:grpSpPr>
          <a:xfrm>
            <a:off x="9883245" y="5243608"/>
            <a:ext cx="6932000" cy="2690585"/>
            <a:chOff x="0" y="0"/>
            <a:chExt cx="9242666" cy="3587447"/>
          </a:xfrm>
        </p:grpSpPr>
        <p:sp>
          <p:nvSpPr>
            <p:cNvPr id="30" name="Freeform 30"/>
            <p:cNvSpPr/>
            <p:nvPr/>
          </p:nvSpPr>
          <p:spPr>
            <a:xfrm>
              <a:off x="0" y="0"/>
              <a:ext cx="9242661" cy="3587447"/>
            </a:xfrm>
            <a:custGeom>
              <a:avLst/>
              <a:gdLst/>
              <a:ahLst/>
              <a:cxnLst/>
              <a:rect l="l" t="t" r="r" b="b"/>
              <a:pathLst>
                <a:path w="9242661" h="3587447">
                  <a:moveTo>
                    <a:pt x="0" y="0"/>
                  </a:moveTo>
                  <a:lnTo>
                    <a:pt x="9242661" y="0"/>
                  </a:lnTo>
                  <a:lnTo>
                    <a:pt x="9242661" y="3587447"/>
                  </a:lnTo>
                  <a:lnTo>
                    <a:pt x="0" y="3587447"/>
                  </a:lnTo>
                  <a:close/>
                </a:path>
              </a:pathLst>
            </a:custGeom>
            <a:blipFill>
              <a:blip r:embed="rId2">
                <a:alphaModFix amt="0"/>
              </a:blip>
              <a:stretch>
                <a:fillRect t="-15764" b="15362"/>
              </a:stretch>
            </a:blipFill>
          </p:spPr>
        </p:sp>
        <p:sp>
          <p:nvSpPr>
            <p:cNvPr id="31" name="TextBox 31"/>
            <p:cNvSpPr txBox="1"/>
            <p:nvPr/>
          </p:nvSpPr>
          <p:spPr>
            <a:xfrm>
              <a:off x="0" y="-66675"/>
              <a:ext cx="9242666" cy="3654122"/>
            </a:xfrm>
            <a:prstGeom prst="rect">
              <a:avLst/>
            </a:prstGeom>
          </p:spPr>
          <p:txBody>
            <a:bodyPr lIns="0" tIns="0" rIns="0" bIns="0" rtlCol="0" anchor="ctr"/>
            <a:lstStyle/>
            <a:p>
              <a:pPr marL="0" lvl="0" indent="0" algn="just">
                <a:lnSpc>
                  <a:spcPts val="3323"/>
                </a:lnSpc>
                <a:spcBef>
                  <a:spcPct val="0"/>
                </a:spcBef>
              </a:pPr>
              <a:r>
                <a:rPr lang="en-US" sz="2400" u="none" strike="noStrike">
                  <a:solidFill>
                    <a:srgbClr val="FFFFFF"/>
                  </a:solidFill>
                  <a:latin typeface="Poppins"/>
                  <a:ea typeface="Poppins"/>
                  <a:cs typeface="Poppins"/>
                  <a:sym typeface="Poppins"/>
                </a:rPr>
                <a:t>Exposição a responsabilização por danos morais e materiais, enfraquecimento da convivência entre associados, atletas e colaboradores, e desgaste da reputação institucional perante a comunidade clubística.</a:t>
              </a:r>
            </a:p>
          </p:txBody>
        </p:sp>
      </p:grpSp>
      <p:grpSp>
        <p:nvGrpSpPr>
          <p:cNvPr id="32" name="Group 32"/>
          <p:cNvGrpSpPr/>
          <p:nvPr/>
        </p:nvGrpSpPr>
        <p:grpSpPr>
          <a:xfrm>
            <a:off x="13720898" y="8510240"/>
            <a:ext cx="3374703" cy="1043892"/>
            <a:chOff x="0" y="0"/>
            <a:chExt cx="4499604" cy="1391856"/>
          </a:xfrm>
        </p:grpSpPr>
        <p:grpSp>
          <p:nvGrpSpPr>
            <p:cNvPr id="33" name="Group 33"/>
            <p:cNvGrpSpPr/>
            <p:nvPr/>
          </p:nvGrpSpPr>
          <p:grpSpPr>
            <a:xfrm>
              <a:off x="0" y="0"/>
              <a:ext cx="4499604" cy="1391857"/>
              <a:chOff x="0" y="0"/>
              <a:chExt cx="4575569" cy="1415355"/>
            </a:xfrm>
          </p:grpSpPr>
          <p:sp>
            <p:nvSpPr>
              <p:cNvPr id="34" name="Freeform 34"/>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35" name="Group 35"/>
            <p:cNvGrpSpPr/>
            <p:nvPr/>
          </p:nvGrpSpPr>
          <p:grpSpPr>
            <a:xfrm>
              <a:off x="971928" y="0"/>
              <a:ext cx="2555748" cy="1391856"/>
              <a:chOff x="0" y="0"/>
              <a:chExt cx="2555748" cy="1391856"/>
            </a:xfrm>
          </p:grpSpPr>
          <p:sp>
            <p:nvSpPr>
              <p:cNvPr id="36" name="Freeform 36"/>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5"/>
                <a:stretch>
                  <a:fillRect t="-208" b="-204"/>
                </a:stretch>
              </a:blipFill>
            </p:spPr>
          </p:sp>
        </p:grpSp>
      </p:grpSp>
      <p:grpSp>
        <p:nvGrpSpPr>
          <p:cNvPr id="37" name="Group 37"/>
          <p:cNvGrpSpPr/>
          <p:nvPr/>
        </p:nvGrpSpPr>
        <p:grpSpPr>
          <a:xfrm>
            <a:off x="15078935" y="571334"/>
            <a:ext cx="2134379" cy="554254"/>
            <a:chOff x="0" y="0"/>
            <a:chExt cx="5307673" cy="1378293"/>
          </a:xfrm>
        </p:grpSpPr>
        <p:sp>
          <p:nvSpPr>
            <p:cNvPr id="38" name="Freeform 38"/>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6"/>
              <a:stretch>
                <a:fillRect t="-10477" b="-10477"/>
              </a:stretch>
            </a:blip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Assédio moral institucional ou organizacional</a:t>
              </a:r>
            </a:p>
          </p:txBody>
        </p:sp>
      </p:grpSp>
      <p:grpSp>
        <p:nvGrpSpPr>
          <p:cNvPr id="5" name="Group 5"/>
          <p:cNvGrpSpPr/>
          <p:nvPr/>
        </p:nvGrpSpPr>
        <p:grpSpPr>
          <a:xfrm>
            <a:off x="932297" y="1184817"/>
            <a:ext cx="16656847" cy="1121653"/>
            <a:chOff x="0" y="0"/>
            <a:chExt cx="22209129" cy="1495538"/>
          </a:xfrm>
        </p:grpSpPr>
        <p:sp>
          <p:nvSpPr>
            <p:cNvPr id="6" name="Freeform 6"/>
            <p:cNvSpPr/>
            <p:nvPr/>
          </p:nvSpPr>
          <p:spPr>
            <a:xfrm>
              <a:off x="0" y="0"/>
              <a:ext cx="22209130" cy="1495543"/>
            </a:xfrm>
            <a:custGeom>
              <a:avLst/>
              <a:gdLst/>
              <a:ahLst/>
              <a:cxnLst/>
              <a:rect l="l" t="t" r="r" b="b"/>
              <a:pathLst>
                <a:path w="22209130" h="1495543">
                  <a:moveTo>
                    <a:pt x="0" y="0"/>
                  </a:moveTo>
                  <a:lnTo>
                    <a:pt x="22209130" y="0"/>
                  </a:lnTo>
                  <a:lnTo>
                    <a:pt x="22209130" y="1495543"/>
                  </a:lnTo>
                  <a:lnTo>
                    <a:pt x="0" y="1495543"/>
                  </a:lnTo>
                  <a:close/>
                </a:path>
              </a:pathLst>
            </a:custGeom>
            <a:blipFill>
              <a:blip r:embed="rId2">
                <a:alphaModFix amt="0"/>
              </a:blip>
              <a:stretch>
                <a:fillRect t="-211640" r="10998" b="-203424"/>
              </a:stretch>
            </a:blipFill>
          </p:spPr>
        </p:sp>
        <p:sp>
          <p:nvSpPr>
            <p:cNvPr id="7" name="TextBox 7"/>
            <p:cNvSpPr txBox="1"/>
            <p:nvPr/>
          </p:nvSpPr>
          <p:spPr>
            <a:xfrm>
              <a:off x="0" y="-19050"/>
              <a:ext cx="22209129" cy="1514588"/>
            </a:xfrm>
            <a:prstGeom prst="rect">
              <a:avLst/>
            </a:prstGeom>
          </p:spPr>
          <p:txBody>
            <a:bodyPr lIns="0" tIns="0" rIns="0" bIns="0" rtlCol="0" anchor="ctr"/>
            <a:lstStyle/>
            <a:p>
              <a:pPr algn="l">
                <a:lnSpc>
                  <a:spcPts val="5103"/>
                </a:lnSpc>
              </a:pPr>
              <a:r>
                <a:rPr lang="en-US" sz="4503" b="1" dirty="0">
                  <a:solidFill>
                    <a:srgbClr val="1C1C1C"/>
                  </a:solidFill>
                  <a:latin typeface="Poppins Bold"/>
                  <a:ea typeface="Poppins Bold"/>
                  <a:cs typeface="Poppins Bold"/>
                  <a:sym typeface="Poppins Bold"/>
                </a:rPr>
                <a:t>TRT-8 </a:t>
              </a:r>
              <a:r>
                <a:rPr lang="en-US" sz="4503" b="1" dirty="0" err="1">
                  <a:solidFill>
                    <a:srgbClr val="1C1C1C"/>
                  </a:solidFill>
                  <a:latin typeface="Poppins Bold"/>
                  <a:ea typeface="Poppins Bold"/>
                  <a:cs typeface="Poppins Bold"/>
                  <a:sym typeface="Poppins Bold"/>
                </a:rPr>
                <a:t>condena</a:t>
              </a:r>
              <a:r>
                <a:rPr lang="en-US" sz="4503" b="1" dirty="0">
                  <a:solidFill>
                    <a:srgbClr val="1C1C1C"/>
                  </a:solidFill>
                  <a:latin typeface="Poppins Bold"/>
                  <a:ea typeface="Poppins Bold"/>
                  <a:cs typeface="Poppins Bold"/>
                  <a:sym typeface="Poppins Bold"/>
                </a:rPr>
                <a:t> </a:t>
              </a:r>
              <a:r>
                <a:rPr lang="en-US" sz="4503" b="1" dirty="0" err="1">
                  <a:solidFill>
                    <a:srgbClr val="1C1C1C"/>
                  </a:solidFill>
                  <a:latin typeface="Poppins Bold"/>
                  <a:ea typeface="Poppins Bold"/>
                  <a:cs typeface="Poppins Bold"/>
                  <a:sym typeface="Poppins Bold"/>
                </a:rPr>
                <a:t>empresas</a:t>
              </a:r>
              <a:r>
                <a:rPr lang="en-US" sz="4503" b="1" dirty="0">
                  <a:solidFill>
                    <a:srgbClr val="1C1C1C"/>
                  </a:solidFill>
                  <a:latin typeface="Poppins Bold"/>
                  <a:ea typeface="Poppins Bold"/>
                  <a:cs typeface="Poppins Bold"/>
                  <a:sym typeface="Poppins Bold"/>
                </a:rPr>
                <a:t> de Grupo de </a:t>
              </a:r>
              <a:r>
                <a:rPr lang="en-US" sz="4503" b="1" dirty="0" err="1">
                  <a:solidFill>
                    <a:srgbClr val="1C1C1C"/>
                  </a:solidFill>
                  <a:latin typeface="Poppins Bold"/>
                  <a:ea typeface="Poppins Bold"/>
                  <a:cs typeface="Poppins Bold"/>
                  <a:sym typeface="Poppins Bold"/>
                </a:rPr>
                <a:t>Concessionárias</a:t>
              </a:r>
              <a:endParaRPr lang="en-US" sz="4503" b="1" dirty="0">
                <a:solidFill>
                  <a:srgbClr val="1C1C1C"/>
                </a:solidFill>
                <a:latin typeface="Poppins Bold"/>
                <a:ea typeface="Poppins Bold"/>
                <a:cs typeface="Poppins Bold"/>
                <a:sym typeface="Poppins Bold"/>
              </a:endParaRPr>
            </a:p>
          </p:txBody>
        </p:sp>
      </p:grpSp>
      <p:grpSp>
        <p:nvGrpSpPr>
          <p:cNvPr id="8" name="Group 8"/>
          <p:cNvGrpSpPr/>
          <p:nvPr/>
        </p:nvGrpSpPr>
        <p:grpSpPr>
          <a:xfrm>
            <a:off x="1000125" y="2435153"/>
            <a:ext cx="754971" cy="754971"/>
            <a:chOff x="0" y="0"/>
            <a:chExt cx="1006627" cy="1006627"/>
          </a:xfrm>
        </p:grpSpPr>
        <p:sp>
          <p:nvSpPr>
            <p:cNvPr id="9" name="Freeform 9"/>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0" name="Group 10"/>
          <p:cNvGrpSpPr/>
          <p:nvPr/>
        </p:nvGrpSpPr>
        <p:grpSpPr>
          <a:xfrm>
            <a:off x="1181319" y="2616347"/>
            <a:ext cx="392582" cy="392582"/>
            <a:chOff x="0" y="0"/>
            <a:chExt cx="523443" cy="523443"/>
          </a:xfrm>
        </p:grpSpPr>
        <p:sp>
          <p:nvSpPr>
            <p:cNvPr id="11" name="Freeform 11"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2" name="Group 12"/>
          <p:cNvGrpSpPr/>
          <p:nvPr/>
        </p:nvGrpSpPr>
        <p:grpSpPr>
          <a:xfrm>
            <a:off x="1904576" y="2315996"/>
            <a:ext cx="14478847" cy="594208"/>
            <a:chOff x="0" y="0"/>
            <a:chExt cx="19305130" cy="792277"/>
          </a:xfrm>
        </p:grpSpPr>
        <p:sp>
          <p:nvSpPr>
            <p:cNvPr id="13" name="Freeform 13"/>
            <p:cNvSpPr/>
            <p:nvPr/>
          </p:nvSpPr>
          <p:spPr>
            <a:xfrm>
              <a:off x="0" y="0"/>
              <a:ext cx="19305119" cy="792277"/>
            </a:xfrm>
            <a:custGeom>
              <a:avLst/>
              <a:gdLst/>
              <a:ahLst/>
              <a:cxnLst/>
              <a:rect l="l" t="t" r="r" b="b"/>
              <a:pathLst>
                <a:path w="19305119" h="792277">
                  <a:moveTo>
                    <a:pt x="0" y="0"/>
                  </a:moveTo>
                  <a:lnTo>
                    <a:pt x="19305119" y="0"/>
                  </a:lnTo>
                  <a:lnTo>
                    <a:pt x="19305119" y="792277"/>
                  </a:lnTo>
                  <a:lnTo>
                    <a:pt x="0" y="792277"/>
                  </a:lnTo>
                  <a:close/>
                </a:path>
              </a:pathLst>
            </a:custGeom>
            <a:blipFill>
              <a:blip r:embed="rId2">
                <a:alphaModFix amt="0"/>
              </a:blip>
              <a:stretch>
                <a:fillRect t="-223871" r="43116" b="-216274"/>
              </a:stretch>
            </a:blipFill>
          </p:spPr>
        </p:sp>
        <p:sp>
          <p:nvSpPr>
            <p:cNvPr id="14" name="TextBox 14"/>
            <p:cNvSpPr txBox="1"/>
            <p:nvPr/>
          </p:nvSpPr>
          <p:spPr>
            <a:xfrm>
              <a:off x="0" y="-19050"/>
              <a:ext cx="19305130" cy="811327"/>
            </a:xfrm>
            <a:prstGeom prst="rect">
              <a:avLst/>
            </a:prstGeom>
          </p:spPr>
          <p:txBody>
            <a:bodyPr lIns="0" tIns="0" rIns="0" bIns="0" rtlCol="0" anchor="ctr"/>
            <a:lstStyle/>
            <a:p>
              <a:pPr algn="l">
                <a:lnSpc>
                  <a:spcPts val="2879"/>
                </a:lnSpc>
              </a:pPr>
              <a:r>
                <a:rPr lang="en-US" sz="2400" spc="288">
                  <a:solidFill>
                    <a:srgbClr val="000000"/>
                  </a:solidFill>
                  <a:latin typeface="Poppins"/>
                  <a:ea typeface="Poppins"/>
                  <a:cs typeface="Poppins"/>
                  <a:sym typeface="Poppins"/>
                </a:rPr>
                <a:t>Ação civil Pública ajuizada pelo Ministério Público do Trabalho (PA/AP)</a:t>
              </a:r>
            </a:p>
          </p:txBody>
        </p:sp>
      </p:grpSp>
      <p:grpSp>
        <p:nvGrpSpPr>
          <p:cNvPr id="15" name="Group 15"/>
          <p:cNvGrpSpPr/>
          <p:nvPr/>
        </p:nvGrpSpPr>
        <p:grpSpPr>
          <a:xfrm>
            <a:off x="1923100" y="2862696"/>
            <a:ext cx="5189318" cy="488823"/>
            <a:chOff x="0" y="0"/>
            <a:chExt cx="6919091" cy="651763"/>
          </a:xfrm>
        </p:grpSpPr>
        <p:sp>
          <p:nvSpPr>
            <p:cNvPr id="16" name="Freeform 16"/>
            <p:cNvSpPr/>
            <p:nvPr/>
          </p:nvSpPr>
          <p:spPr>
            <a:xfrm>
              <a:off x="0" y="0"/>
              <a:ext cx="6919089" cy="651760"/>
            </a:xfrm>
            <a:custGeom>
              <a:avLst/>
              <a:gdLst/>
              <a:ahLst/>
              <a:cxnLst/>
              <a:rect l="l" t="t" r="r" b="b"/>
              <a:pathLst>
                <a:path w="6919089" h="651760">
                  <a:moveTo>
                    <a:pt x="0" y="0"/>
                  </a:moveTo>
                  <a:lnTo>
                    <a:pt x="6919089" y="0"/>
                  </a:lnTo>
                  <a:lnTo>
                    <a:pt x="6919089" y="651760"/>
                  </a:lnTo>
                  <a:lnTo>
                    <a:pt x="0" y="651760"/>
                  </a:lnTo>
                  <a:close/>
                </a:path>
              </a:pathLst>
            </a:custGeom>
            <a:blipFill>
              <a:blip r:embed="rId2">
                <a:alphaModFix amt="0"/>
              </a:blip>
              <a:stretch>
                <a:fillRect t="-565232" r="-193616" b="-549476"/>
              </a:stretch>
            </a:blipFill>
          </p:spPr>
        </p:sp>
        <p:sp>
          <p:nvSpPr>
            <p:cNvPr id="17" name="TextBox 17"/>
            <p:cNvSpPr txBox="1"/>
            <p:nvPr/>
          </p:nvSpPr>
          <p:spPr>
            <a:xfrm>
              <a:off x="0" y="-19050"/>
              <a:ext cx="6919091" cy="670813"/>
            </a:xfrm>
            <a:prstGeom prst="rect">
              <a:avLst/>
            </a:prstGeom>
          </p:spPr>
          <p:txBody>
            <a:bodyPr lIns="0" tIns="0" rIns="0" bIns="0" rtlCol="0" anchor="ctr"/>
            <a:lstStyle/>
            <a:p>
              <a:pPr algn="l">
                <a:lnSpc>
                  <a:spcPts val="2399"/>
                </a:lnSpc>
              </a:pPr>
              <a:r>
                <a:rPr lang="en-US" sz="1999" i="1">
                  <a:solidFill>
                    <a:srgbClr val="6E6A66"/>
                  </a:solidFill>
                  <a:latin typeface="Poppins Italics"/>
                  <a:ea typeface="Poppins Italics"/>
                  <a:cs typeface="Poppins Italics"/>
                  <a:sym typeface="Poppins Italics"/>
                </a:rPr>
                <a:t>Processo nº 0000866-42.2025.5.08.0015</a:t>
              </a:r>
            </a:p>
          </p:txBody>
        </p:sp>
      </p:grpSp>
      <p:grpSp>
        <p:nvGrpSpPr>
          <p:cNvPr id="18" name="Group 18"/>
          <p:cNvGrpSpPr/>
          <p:nvPr/>
        </p:nvGrpSpPr>
        <p:grpSpPr>
          <a:xfrm>
            <a:off x="13838610" y="8972670"/>
            <a:ext cx="3374703" cy="1043892"/>
            <a:chOff x="0" y="0"/>
            <a:chExt cx="4499604" cy="1391856"/>
          </a:xfrm>
        </p:grpSpPr>
        <p:grpSp>
          <p:nvGrpSpPr>
            <p:cNvPr id="19" name="Group 19"/>
            <p:cNvGrpSpPr/>
            <p:nvPr/>
          </p:nvGrpSpPr>
          <p:grpSpPr>
            <a:xfrm>
              <a:off x="0" y="0"/>
              <a:ext cx="4499604" cy="1391857"/>
              <a:chOff x="0" y="0"/>
              <a:chExt cx="4575569" cy="1415355"/>
            </a:xfrm>
          </p:grpSpPr>
          <p:sp>
            <p:nvSpPr>
              <p:cNvPr id="20" name="Freeform 20"/>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1" name="Group 21"/>
            <p:cNvGrpSpPr/>
            <p:nvPr/>
          </p:nvGrpSpPr>
          <p:grpSpPr>
            <a:xfrm>
              <a:off x="971928" y="0"/>
              <a:ext cx="2555748" cy="1391856"/>
              <a:chOff x="0" y="0"/>
              <a:chExt cx="2555748" cy="1391856"/>
            </a:xfrm>
          </p:grpSpPr>
          <p:sp>
            <p:nvSpPr>
              <p:cNvPr id="22" name="Freeform 22"/>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23" name="Group 23"/>
          <p:cNvGrpSpPr/>
          <p:nvPr/>
        </p:nvGrpSpPr>
        <p:grpSpPr>
          <a:xfrm>
            <a:off x="15078935" y="571334"/>
            <a:ext cx="2134379" cy="554254"/>
            <a:chOff x="0" y="0"/>
            <a:chExt cx="5307673" cy="1378293"/>
          </a:xfrm>
        </p:grpSpPr>
        <p:sp>
          <p:nvSpPr>
            <p:cNvPr id="24" name="Freeform 24"/>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grpSp>
        <p:nvGrpSpPr>
          <p:cNvPr id="25" name="Group 25"/>
          <p:cNvGrpSpPr/>
          <p:nvPr/>
        </p:nvGrpSpPr>
        <p:grpSpPr>
          <a:xfrm>
            <a:off x="1028700" y="3779657"/>
            <a:ext cx="16230600" cy="753093"/>
            <a:chOff x="0" y="0"/>
            <a:chExt cx="21640800" cy="1004124"/>
          </a:xfrm>
        </p:grpSpPr>
        <p:sp>
          <p:nvSpPr>
            <p:cNvPr id="26" name="Freeform 26"/>
            <p:cNvSpPr/>
            <p:nvPr/>
          </p:nvSpPr>
          <p:spPr>
            <a:xfrm>
              <a:off x="0" y="0"/>
              <a:ext cx="21640789" cy="1004125"/>
            </a:xfrm>
            <a:custGeom>
              <a:avLst/>
              <a:gdLst/>
              <a:ahLst/>
              <a:cxnLst/>
              <a:rect l="l" t="t" r="r" b="b"/>
              <a:pathLst>
                <a:path w="21640789" h="1004125">
                  <a:moveTo>
                    <a:pt x="0" y="0"/>
                  </a:moveTo>
                  <a:lnTo>
                    <a:pt x="21640789" y="0"/>
                  </a:lnTo>
                  <a:lnTo>
                    <a:pt x="21640789" y="1004125"/>
                  </a:lnTo>
                  <a:lnTo>
                    <a:pt x="0" y="1004125"/>
                  </a:lnTo>
                  <a:close/>
                </a:path>
              </a:pathLst>
            </a:custGeom>
            <a:blipFill>
              <a:blip r:embed="rId2">
                <a:alphaModFix amt="0"/>
              </a:blip>
              <a:stretch>
                <a:fillRect t="-176639" r="49256" b="-149548"/>
              </a:stretch>
            </a:blipFill>
          </p:spPr>
        </p:sp>
        <p:sp>
          <p:nvSpPr>
            <p:cNvPr id="27" name="TextBox 27"/>
            <p:cNvSpPr txBox="1"/>
            <p:nvPr/>
          </p:nvSpPr>
          <p:spPr>
            <a:xfrm>
              <a:off x="0" y="-19050"/>
              <a:ext cx="21640800" cy="1023174"/>
            </a:xfrm>
            <a:prstGeom prst="rect">
              <a:avLst/>
            </a:prstGeom>
          </p:spPr>
          <p:txBody>
            <a:bodyPr lIns="0" tIns="0" rIns="0" bIns="0" rtlCol="0" anchor="ctr"/>
            <a:lstStyle/>
            <a:p>
              <a:pPr algn="just">
                <a:lnSpc>
                  <a:spcPts val="2251"/>
                </a:lnSpc>
              </a:pPr>
              <a:r>
                <a:rPr lang="en-US" sz="1876" b="1" spc="225">
                  <a:solidFill>
                    <a:srgbClr val="000000"/>
                  </a:solidFill>
                  <a:latin typeface="Poppins Bold"/>
                  <a:ea typeface="Poppins Bold"/>
                  <a:cs typeface="Poppins Bold"/>
                  <a:sym typeface="Poppins Bold"/>
                </a:rPr>
                <a:t>FUNDAMENTO</a:t>
              </a:r>
              <a:r>
                <a:rPr lang="en-US" sz="1876" spc="225">
                  <a:solidFill>
                    <a:srgbClr val="000000"/>
                  </a:solidFill>
                  <a:latin typeface="Poppins"/>
                  <a:ea typeface="Poppins"/>
                  <a:cs typeface="Poppins"/>
                  <a:sym typeface="Poppins"/>
                </a:rPr>
                <a:t>: </a:t>
              </a:r>
              <a:r>
                <a:rPr lang="en-US" sz="1876" b="1" spc="225">
                  <a:solidFill>
                    <a:srgbClr val="000000"/>
                  </a:solidFill>
                  <a:latin typeface="Poppins Bold"/>
                  <a:ea typeface="Poppins Bold"/>
                  <a:cs typeface="Poppins Bold"/>
                  <a:sym typeface="Poppins Bold"/>
                </a:rPr>
                <a:t>Reconhecida a prática de microgerenciamento</a:t>
              </a:r>
              <a:r>
                <a:rPr lang="en-US" sz="1876" spc="225">
                  <a:solidFill>
                    <a:srgbClr val="000000"/>
                  </a:solidFill>
                  <a:latin typeface="Poppins"/>
                  <a:ea typeface="Poppins"/>
                  <a:cs typeface="Poppins"/>
                  <a:sym typeface="Poppins"/>
                </a:rPr>
                <a:t> - com controle excessivo e desproporcional sobre as atividades dos trabalhadores no setor de Tecnologia da Informação.</a:t>
              </a:r>
            </a:p>
          </p:txBody>
        </p:sp>
      </p:grpSp>
      <p:grpSp>
        <p:nvGrpSpPr>
          <p:cNvPr id="28" name="Group 28"/>
          <p:cNvGrpSpPr/>
          <p:nvPr/>
        </p:nvGrpSpPr>
        <p:grpSpPr>
          <a:xfrm>
            <a:off x="1000125" y="4723250"/>
            <a:ext cx="16259175" cy="2753343"/>
            <a:chOff x="0" y="0"/>
            <a:chExt cx="21678900" cy="3671124"/>
          </a:xfrm>
        </p:grpSpPr>
        <p:sp>
          <p:nvSpPr>
            <p:cNvPr id="29" name="Freeform 29"/>
            <p:cNvSpPr/>
            <p:nvPr/>
          </p:nvSpPr>
          <p:spPr>
            <a:xfrm>
              <a:off x="0" y="0"/>
              <a:ext cx="21678889" cy="3671124"/>
            </a:xfrm>
            <a:custGeom>
              <a:avLst/>
              <a:gdLst/>
              <a:ahLst/>
              <a:cxnLst/>
              <a:rect l="l" t="t" r="r" b="b"/>
              <a:pathLst>
                <a:path w="21678889" h="3671124">
                  <a:moveTo>
                    <a:pt x="0" y="0"/>
                  </a:moveTo>
                  <a:lnTo>
                    <a:pt x="21678889" y="0"/>
                  </a:lnTo>
                  <a:lnTo>
                    <a:pt x="21678889" y="3671124"/>
                  </a:lnTo>
                  <a:lnTo>
                    <a:pt x="0" y="3671124"/>
                  </a:lnTo>
                  <a:close/>
                </a:path>
              </a:pathLst>
            </a:custGeom>
            <a:blipFill>
              <a:blip r:embed="rId2">
                <a:alphaModFix amt="0"/>
              </a:blip>
              <a:stretch>
                <a:fillRect t="-48314" r="49345" b="31743"/>
              </a:stretch>
            </a:blipFill>
          </p:spPr>
        </p:sp>
        <p:sp>
          <p:nvSpPr>
            <p:cNvPr id="30" name="TextBox 30"/>
            <p:cNvSpPr txBox="1"/>
            <p:nvPr/>
          </p:nvSpPr>
          <p:spPr>
            <a:xfrm>
              <a:off x="0" y="-19050"/>
              <a:ext cx="21678900" cy="3690174"/>
            </a:xfrm>
            <a:prstGeom prst="rect">
              <a:avLst/>
            </a:prstGeom>
          </p:spPr>
          <p:txBody>
            <a:bodyPr lIns="0" tIns="0" rIns="0" bIns="0" rtlCol="0" anchor="ctr"/>
            <a:lstStyle/>
            <a:p>
              <a:pPr marL="0" lvl="0" indent="0" algn="just">
                <a:lnSpc>
                  <a:spcPts val="2251"/>
                </a:lnSpc>
                <a:spcBef>
                  <a:spcPct val="0"/>
                </a:spcBef>
              </a:pPr>
              <a:r>
                <a:rPr lang="en-US" sz="1876" b="1" u="none" strike="noStrike" spc="225">
                  <a:solidFill>
                    <a:srgbClr val="000000"/>
                  </a:solidFill>
                  <a:latin typeface="Poppins Bold"/>
                  <a:ea typeface="Poppins Bold"/>
                  <a:cs typeface="Poppins Bold"/>
                  <a:sym typeface="Poppins Bold"/>
                </a:rPr>
                <a:t>CONDENAÇÃO</a:t>
              </a:r>
              <a:r>
                <a:rPr lang="en-US" sz="1876" u="none" strike="noStrike" spc="225">
                  <a:solidFill>
                    <a:srgbClr val="000000"/>
                  </a:solidFill>
                  <a:latin typeface="Poppins"/>
                  <a:ea typeface="Poppins"/>
                  <a:cs typeface="Poppins"/>
                  <a:sym typeface="Poppins"/>
                </a:rPr>
                <a:t>: O grupo empresarial deve se abster de submeter, permitir ou tolerar qualquer tipo de tratamento considerado constrangedor, agressivo, desrespeitoso, vexatório, humilhante ou discriminatório com seus empregados, mesmo que por meio de microgerenciamento. </a:t>
              </a:r>
            </a:p>
            <a:p>
              <a:pPr marL="0" lvl="0" indent="0" algn="just">
                <a:lnSpc>
                  <a:spcPts val="2251"/>
                </a:lnSpc>
                <a:spcBef>
                  <a:spcPct val="0"/>
                </a:spcBef>
              </a:pPr>
              <a:endParaRPr lang="en-US" sz="1876" u="none" strike="noStrike" spc="225">
                <a:solidFill>
                  <a:srgbClr val="000000"/>
                </a:solidFill>
                <a:latin typeface="Poppins"/>
                <a:ea typeface="Poppins"/>
                <a:cs typeface="Poppins"/>
                <a:sym typeface="Poppins"/>
              </a:endParaRPr>
            </a:p>
            <a:p>
              <a:pPr marL="0" lvl="0" indent="0" algn="just">
                <a:lnSpc>
                  <a:spcPts val="2251"/>
                </a:lnSpc>
                <a:spcBef>
                  <a:spcPct val="0"/>
                </a:spcBef>
              </a:pPr>
              <a:r>
                <a:rPr lang="en-US" sz="1876" u="none" strike="noStrike" spc="225">
                  <a:solidFill>
                    <a:srgbClr val="000000"/>
                  </a:solidFill>
                  <a:latin typeface="Poppins"/>
                  <a:ea typeface="Poppins"/>
                  <a:cs typeface="Poppins"/>
                  <a:sym typeface="Poppins"/>
                </a:rPr>
                <a:t>Além da criação e implementação de um programa contínuo de prevenção ao assédio moral, que incluirá um diagnóstico do ambiente psicossocial de trabalho feito por um profissional qualificado; de estratégias para a intervenção precoce; de um cronograma para a implementação das medidas preventivas; a instituição de avaliações a cada dois anos; e disponibilização de formação específica para os membros da Comissão Interna de Prevenção de Acidentes (CIPA) sobre o assunto.</a:t>
              </a:r>
            </a:p>
          </p:txBody>
        </p:sp>
      </p:grpSp>
      <p:grpSp>
        <p:nvGrpSpPr>
          <p:cNvPr id="31" name="Group 31"/>
          <p:cNvGrpSpPr/>
          <p:nvPr/>
        </p:nvGrpSpPr>
        <p:grpSpPr>
          <a:xfrm>
            <a:off x="1000125" y="7619468"/>
            <a:ext cx="16213188" cy="1610343"/>
            <a:chOff x="0" y="0"/>
            <a:chExt cx="21617584" cy="2147124"/>
          </a:xfrm>
        </p:grpSpPr>
        <p:sp>
          <p:nvSpPr>
            <p:cNvPr id="32" name="Freeform 32"/>
            <p:cNvSpPr/>
            <p:nvPr/>
          </p:nvSpPr>
          <p:spPr>
            <a:xfrm>
              <a:off x="0" y="0"/>
              <a:ext cx="21617574" cy="2147124"/>
            </a:xfrm>
            <a:custGeom>
              <a:avLst/>
              <a:gdLst/>
              <a:ahLst/>
              <a:cxnLst/>
              <a:rect l="l" t="t" r="r" b="b"/>
              <a:pathLst>
                <a:path w="21617574" h="2147124">
                  <a:moveTo>
                    <a:pt x="0" y="0"/>
                  </a:moveTo>
                  <a:lnTo>
                    <a:pt x="21617574" y="0"/>
                  </a:lnTo>
                  <a:lnTo>
                    <a:pt x="21617574" y="2147124"/>
                  </a:lnTo>
                  <a:lnTo>
                    <a:pt x="0" y="2147124"/>
                  </a:lnTo>
                  <a:close/>
                </a:path>
              </a:pathLst>
            </a:custGeom>
            <a:blipFill>
              <a:blip r:embed="rId2">
                <a:alphaModFix amt="0"/>
              </a:blip>
              <a:stretch>
                <a:fillRect t="-82607" r="49201" b="-16703"/>
              </a:stretch>
            </a:blipFill>
          </p:spPr>
        </p:sp>
        <p:sp>
          <p:nvSpPr>
            <p:cNvPr id="33" name="TextBox 33"/>
            <p:cNvSpPr txBox="1"/>
            <p:nvPr/>
          </p:nvSpPr>
          <p:spPr>
            <a:xfrm>
              <a:off x="0" y="-19050"/>
              <a:ext cx="21617584" cy="2166174"/>
            </a:xfrm>
            <a:prstGeom prst="rect">
              <a:avLst/>
            </a:prstGeom>
          </p:spPr>
          <p:txBody>
            <a:bodyPr lIns="0" tIns="0" rIns="0" bIns="0" rtlCol="0" anchor="ctr"/>
            <a:lstStyle/>
            <a:p>
              <a:pPr algn="just">
                <a:lnSpc>
                  <a:spcPts val="2251"/>
                </a:lnSpc>
              </a:pPr>
              <a:r>
                <a:rPr lang="en-US" sz="1876" b="1" spc="225">
                  <a:solidFill>
                    <a:srgbClr val="000000"/>
                  </a:solidFill>
                  <a:latin typeface="Poppins Bold"/>
                  <a:ea typeface="Poppins Bold"/>
                  <a:cs typeface="Poppins Bold"/>
                  <a:sym typeface="Poppins Bold"/>
                </a:rPr>
                <a:t>SANÇÕES PECUNIÁRIAS: </a:t>
              </a:r>
              <a:r>
                <a:rPr lang="en-US" sz="1876" spc="225">
                  <a:solidFill>
                    <a:srgbClr val="000000"/>
                  </a:solidFill>
                  <a:latin typeface="Poppins"/>
                  <a:ea typeface="Poppins"/>
                  <a:cs typeface="Poppins"/>
                  <a:sym typeface="Poppins"/>
                </a:rPr>
                <a:t>Em caso de não cumprimento das obrigações determinadas, foi estipulada multa de R$ 10 mil por cada infração constatada, reversível ao Fundo Estadual de Promoção do Trabalho Digno e de Erradicação do Trabalho em Condições Análogas às de Escravo no Pará (FUNTRAD/PA). </a:t>
              </a:r>
            </a:p>
            <a:p>
              <a:pPr algn="just">
                <a:lnSpc>
                  <a:spcPts val="2251"/>
                </a:lnSpc>
              </a:pPr>
              <a:endParaRPr lang="en-US" sz="1876" spc="225">
                <a:solidFill>
                  <a:srgbClr val="000000"/>
                </a:solidFill>
                <a:latin typeface="Poppins"/>
                <a:ea typeface="Poppins"/>
                <a:cs typeface="Poppins"/>
                <a:sym typeface="Poppins"/>
              </a:endParaRPr>
            </a:p>
            <a:p>
              <a:pPr algn="just">
                <a:lnSpc>
                  <a:spcPts val="2251"/>
                </a:lnSpc>
              </a:pPr>
              <a:r>
                <a:rPr lang="en-US" sz="1876" spc="225">
                  <a:solidFill>
                    <a:srgbClr val="000000"/>
                  </a:solidFill>
                  <a:latin typeface="Poppins"/>
                  <a:ea typeface="Poppins"/>
                  <a:cs typeface="Poppins"/>
                  <a:sym typeface="Poppins"/>
                </a:rPr>
                <a:t>Foi fixado ainda o pagamento de indenização de R$ 40 mil por danos morais coletivos.</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8510240"/>
            <a:ext cx="3865139" cy="1003697"/>
            <a:chOff x="0" y="0"/>
            <a:chExt cx="5307673" cy="1378293"/>
          </a:xfrm>
        </p:grpSpPr>
        <p:sp>
          <p:nvSpPr>
            <p:cNvPr id="3" name="Freeform 3"/>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2"/>
              <a:stretch>
                <a:fillRect t="-10477" b="-10477"/>
              </a:stretch>
            </a:blipFill>
          </p:spPr>
        </p:sp>
      </p:grpSp>
      <p:grpSp>
        <p:nvGrpSpPr>
          <p:cNvPr id="4" name="Group 4"/>
          <p:cNvGrpSpPr/>
          <p:nvPr/>
        </p:nvGrpSpPr>
        <p:grpSpPr>
          <a:xfrm>
            <a:off x="13720898" y="8510240"/>
            <a:ext cx="3374703" cy="1043892"/>
            <a:chOff x="0" y="0"/>
            <a:chExt cx="4499604" cy="1391856"/>
          </a:xfrm>
        </p:grpSpPr>
        <p:grpSp>
          <p:nvGrpSpPr>
            <p:cNvPr id="5" name="Group 5"/>
            <p:cNvGrpSpPr/>
            <p:nvPr/>
          </p:nvGrpSpPr>
          <p:grpSpPr>
            <a:xfrm>
              <a:off x="0" y="0"/>
              <a:ext cx="4499604" cy="1391857"/>
              <a:chOff x="0" y="0"/>
              <a:chExt cx="4575569" cy="1415355"/>
            </a:xfrm>
          </p:grpSpPr>
          <p:sp>
            <p:nvSpPr>
              <p:cNvPr id="6" name="Freeform 6"/>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7" name="Group 7"/>
            <p:cNvGrpSpPr/>
            <p:nvPr/>
          </p:nvGrpSpPr>
          <p:grpSpPr>
            <a:xfrm>
              <a:off x="971928" y="0"/>
              <a:ext cx="2555748" cy="1391856"/>
              <a:chOff x="0" y="0"/>
              <a:chExt cx="2555748" cy="1391856"/>
            </a:xfrm>
          </p:grpSpPr>
          <p:sp>
            <p:nvSpPr>
              <p:cNvPr id="8" name="Freeform 8"/>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3"/>
                <a:stretch>
                  <a:fillRect t="-208" b="-204"/>
                </a:stretch>
              </a:blipFill>
            </p:spPr>
          </p:sp>
        </p:grpSp>
      </p:grpSp>
      <p:grpSp>
        <p:nvGrpSpPr>
          <p:cNvPr id="9" name="Group 9"/>
          <p:cNvGrpSpPr/>
          <p:nvPr/>
        </p:nvGrpSpPr>
        <p:grpSpPr>
          <a:xfrm>
            <a:off x="4572000" y="2458469"/>
            <a:ext cx="3657600" cy="3193468"/>
            <a:chOff x="0" y="0"/>
            <a:chExt cx="812800" cy="812800"/>
          </a:xfrm>
        </p:grpSpPr>
        <p:sp>
          <p:nvSpPr>
            <p:cNvPr id="10" name="Freeform 10"/>
            <p:cNvSpPr/>
            <p:nvPr/>
          </p:nvSpPr>
          <p:spPr>
            <a:xfrm>
              <a:off x="0" y="0"/>
              <a:ext cx="812800" cy="812800"/>
            </a:xfrm>
            <a:custGeom>
              <a:avLst/>
              <a:gdLst/>
              <a:ahLst/>
              <a:cxnLst/>
              <a:rect l="l" t="t" r="r" b="b"/>
              <a:pathLst>
                <a:path w="812800" h="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4"/>
              <a:stretch>
                <a:fillRect l="-513" t="-2534" r="-5527"/>
              </a:stretch>
            </a:blipFill>
          </p:spPr>
        </p:sp>
      </p:grpSp>
      <p:grpSp>
        <p:nvGrpSpPr>
          <p:cNvPr id="11" name="Group 11"/>
          <p:cNvGrpSpPr/>
          <p:nvPr/>
        </p:nvGrpSpPr>
        <p:grpSpPr>
          <a:xfrm>
            <a:off x="2362200" y="3603743"/>
            <a:ext cx="12288150" cy="5268897"/>
            <a:chOff x="-1034782" y="-3156383"/>
            <a:chExt cx="16384201" cy="7025195"/>
          </a:xfrm>
        </p:grpSpPr>
        <p:grpSp>
          <p:nvGrpSpPr>
            <p:cNvPr id="12" name="Group 12"/>
            <p:cNvGrpSpPr/>
            <p:nvPr/>
          </p:nvGrpSpPr>
          <p:grpSpPr>
            <a:xfrm>
              <a:off x="0" y="86577"/>
              <a:ext cx="15349419" cy="3284618"/>
              <a:chOff x="0" y="0"/>
              <a:chExt cx="15349419" cy="3284618"/>
            </a:xfrm>
          </p:grpSpPr>
          <p:sp>
            <p:nvSpPr>
              <p:cNvPr id="13" name="Freeform 13"/>
              <p:cNvSpPr/>
              <p:nvPr/>
            </p:nvSpPr>
            <p:spPr>
              <a:xfrm>
                <a:off x="0" y="0"/>
                <a:ext cx="15349419" cy="3284618"/>
              </a:xfrm>
              <a:custGeom>
                <a:avLst/>
                <a:gdLst/>
                <a:ahLst/>
                <a:cxnLst/>
                <a:rect l="l" t="t" r="r" b="b"/>
                <a:pathLst>
                  <a:path w="15349418" h="2572203">
                    <a:moveTo>
                      <a:pt x="0" y="66385"/>
                    </a:moveTo>
                    <a:cubicBezTo>
                      <a:pt x="0" y="29709"/>
                      <a:pt x="127813" y="0"/>
                      <a:pt x="285597" y="0"/>
                    </a:cubicBezTo>
                    <a:lnTo>
                      <a:pt x="15063820" y="0"/>
                    </a:lnTo>
                    <a:cubicBezTo>
                      <a:pt x="15221604" y="0"/>
                      <a:pt x="15349418" y="29709"/>
                      <a:pt x="15349418" y="66385"/>
                    </a:cubicBezTo>
                    <a:lnTo>
                      <a:pt x="15349418" y="2505811"/>
                    </a:lnTo>
                    <a:cubicBezTo>
                      <a:pt x="15349418" y="2542487"/>
                      <a:pt x="15221604" y="2572203"/>
                      <a:pt x="15063820" y="2572203"/>
                    </a:cubicBezTo>
                    <a:lnTo>
                      <a:pt x="285597" y="2572203"/>
                    </a:lnTo>
                    <a:cubicBezTo>
                      <a:pt x="127813" y="2572203"/>
                      <a:pt x="0" y="2542487"/>
                      <a:pt x="0" y="2505811"/>
                    </a:cubicBezTo>
                    <a:close/>
                  </a:path>
                </a:pathLst>
              </a:custGeom>
              <a:solidFill>
                <a:srgbClr val="A23251"/>
              </a:solidFill>
            </p:spPr>
          </p:sp>
        </p:grpSp>
        <p:grpSp>
          <p:nvGrpSpPr>
            <p:cNvPr id="14" name="Group 14"/>
            <p:cNvGrpSpPr/>
            <p:nvPr/>
          </p:nvGrpSpPr>
          <p:grpSpPr>
            <a:xfrm>
              <a:off x="-1034782" y="-3156383"/>
              <a:ext cx="15553137" cy="7025195"/>
              <a:chOff x="-1865894" y="-3156383"/>
              <a:chExt cx="15553137" cy="7025195"/>
            </a:xfrm>
          </p:grpSpPr>
          <p:sp>
            <p:nvSpPr>
              <p:cNvPr id="15" name="Freeform 15"/>
              <p:cNvSpPr/>
              <p:nvPr/>
            </p:nvSpPr>
            <p:spPr>
              <a:xfrm>
                <a:off x="-1865894" y="-3156383"/>
                <a:ext cx="13687297" cy="2745342"/>
              </a:xfrm>
              <a:custGeom>
                <a:avLst/>
                <a:gdLst/>
                <a:ahLst/>
                <a:cxnLst/>
                <a:rect l="l" t="t" r="r" b="b"/>
                <a:pathLst>
                  <a:path w="13687296" h="2745343">
                    <a:moveTo>
                      <a:pt x="0" y="0"/>
                    </a:moveTo>
                    <a:lnTo>
                      <a:pt x="13687296" y="0"/>
                    </a:lnTo>
                    <a:lnTo>
                      <a:pt x="13687296" y="2745343"/>
                    </a:lnTo>
                    <a:lnTo>
                      <a:pt x="0" y="2745343"/>
                    </a:lnTo>
                    <a:close/>
                  </a:path>
                </a:pathLst>
              </a:custGeom>
              <a:blipFill>
                <a:blip r:embed="rId5">
                  <a:alphaModFix amt="0"/>
                </a:blip>
                <a:stretch>
                  <a:fillRect l="-1665" r="50196"/>
                </a:stretch>
              </a:blipFill>
            </p:spPr>
          </p:sp>
          <p:sp>
            <p:nvSpPr>
              <p:cNvPr id="16" name="TextBox 16"/>
              <p:cNvSpPr txBox="1"/>
              <p:nvPr/>
            </p:nvSpPr>
            <p:spPr>
              <a:xfrm>
                <a:off x="-50" y="250962"/>
                <a:ext cx="13687293" cy="3617850"/>
              </a:xfrm>
              <a:prstGeom prst="rect">
                <a:avLst/>
              </a:prstGeom>
            </p:spPr>
            <p:txBody>
              <a:bodyPr lIns="0" tIns="0" rIns="0" bIns="0" rtlCol="0" anchor="ctr"/>
              <a:lstStyle/>
              <a:p>
                <a:pPr algn="just">
                  <a:lnSpc>
                    <a:spcPts val="3105"/>
                  </a:lnSpc>
                </a:pPr>
                <a:r>
                  <a:rPr lang="en-US" sz="2400" dirty="0" err="1">
                    <a:solidFill>
                      <a:srgbClr val="FFFFFF"/>
                    </a:solidFill>
                    <a:latin typeface="Poppins"/>
                    <a:ea typeface="Poppins"/>
                    <a:cs typeface="Poppins"/>
                    <a:sym typeface="Poppins"/>
                  </a:rPr>
                  <a:t>Sócio</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fundador</a:t>
                </a:r>
                <a:r>
                  <a:rPr lang="en-US" sz="2400" b="1" dirty="0">
                    <a:solidFill>
                      <a:srgbClr val="FFFFFF"/>
                    </a:solidFill>
                    <a:latin typeface="Poppins Bold"/>
                    <a:ea typeface="Poppins Bold"/>
                    <a:cs typeface="Poppins Bold"/>
                    <a:sym typeface="Poppins Bold"/>
                  </a:rPr>
                  <a:t> LCM </a:t>
                </a:r>
                <a:r>
                  <a:rPr lang="en-US" sz="2400" b="1" dirty="0" err="1">
                    <a:solidFill>
                      <a:srgbClr val="FFFFFF"/>
                    </a:solidFill>
                    <a:latin typeface="Poppins Bold"/>
                    <a:ea typeface="Poppins Bold"/>
                    <a:cs typeface="Poppins Bold"/>
                    <a:sym typeface="Poppins Bold"/>
                  </a:rPr>
                  <a:t>Advogados</a:t>
                </a:r>
                <a:r>
                  <a:rPr lang="en-US" sz="2400" b="1" dirty="0">
                    <a:solidFill>
                      <a:srgbClr val="FFFFFF"/>
                    </a:solidFill>
                    <a:latin typeface="Poppins Bold"/>
                    <a:ea typeface="Poppins Bold"/>
                    <a:cs typeface="Poppins Bold"/>
                    <a:sym typeface="Poppins Bold"/>
                  </a:rPr>
                  <a:t>.</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Advogado</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atuante</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na</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carteira</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empresarial</a:t>
                </a:r>
                <a:r>
                  <a:rPr lang="en-US" sz="2400" dirty="0">
                    <a:solidFill>
                      <a:srgbClr val="FFFFFF"/>
                    </a:solidFill>
                    <a:latin typeface="Poppins"/>
                    <a:ea typeface="Poppins"/>
                    <a:cs typeface="Poppins"/>
                    <a:sym typeface="Poppins"/>
                  </a:rPr>
                  <a:t> e </a:t>
                </a:r>
                <a:r>
                  <a:rPr lang="en-US" sz="2400" dirty="0" err="1">
                    <a:solidFill>
                      <a:srgbClr val="FFFFFF"/>
                    </a:solidFill>
                    <a:latin typeface="Poppins"/>
                    <a:ea typeface="Poppins"/>
                    <a:cs typeface="Poppins"/>
                    <a:sym typeface="Poppins"/>
                  </a:rPr>
                  <a:t>trabalhista</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há</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mais</a:t>
                </a:r>
                <a:r>
                  <a:rPr lang="en-US" sz="2400" dirty="0">
                    <a:solidFill>
                      <a:srgbClr val="FFFFFF"/>
                    </a:solidFill>
                    <a:latin typeface="Poppins"/>
                    <a:ea typeface="Poppins"/>
                    <a:cs typeface="Poppins"/>
                    <a:sym typeface="Poppins"/>
                  </a:rPr>
                  <a:t> de 15 </a:t>
                </a:r>
                <a:r>
                  <a:rPr lang="en-US" sz="2400" dirty="0" err="1">
                    <a:solidFill>
                      <a:srgbClr val="FFFFFF"/>
                    </a:solidFill>
                    <a:latin typeface="Poppins"/>
                    <a:ea typeface="Poppins"/>
                    <a:cs typeface="Poppins"/>
                    <a:sym typeface="Poppins"/>
                  </a:rPr>
                  <a:t>anos</a:t>
                </a:r>
                <a:r>
                  <a:rPr lang="en-US" sz="2400" dirty="0">
                    <a:solidFill>
                      <a:srgbClr val="FFFFFF"/>
                    </a:solidFill>
                    <a:latin typeface="Poppins"/>
                    <a:ea typeface="Poppins"/>
                    <a:cs typeface="Poppins"/>
                    <a:sym typeface="Poppins"/>
                  </a:rPr>
                  <a:t>; </a:t>
                </a:r>
                <a:r>
                  <a:rPr lang="en-US" sz="2400" dirty="0" err="1">
                    <a:solidFill>
                      <a:srgbClr val="FFFFFF"/>
                    </a:solidFill>
                    <a:latin typeface="Poppins"/>
                    <a:ea typeface="Poppins"/>
                    <a:cs typeface="Poppins"/>
                    <a:sym typeface="Poppins"/>
                  </a:rPr>
                  <a:t>Conselheiro</a:t>
                </a:r>
                <a:r>
                  <a:rPr lang="en-US" sz="2400" dirty="0">
                    <a:solidFill>
                      <a:srgbClr val="FFFFFF"/>
                    </a:solidFill>
                    <a:latin typeface="Poppins"/>
                    <a:ea typeface="Poppins"/>
                    <a:cs typeface="Poppins"/>
                    <a:sym typeface="Poppins"/>
                  </a:rPr>
                  <a:t> da OAB/PA; </a:t>
                </a:r>
                <a:r>
                  <a:rPr lang="en-US" sz="2400" dirty="0" err="1">
                    <a:solidFill>
                      <a:srgbClr val="FFFFFF"/>
                    </a:solidFill>
                    <a:latin typeface="Poppins"/>
                    <a:ea typeface="Poppins"/>
                    <a:cs typeface="Poppins"/>
                    <a:sym typeface="Poppins"/>
                  </a:rPr>
                  <a:t>Atual</a:t>
                </a:r>
                <a:r>
                  <a:rPr lang="en-US" sz="2400" dirty="0">
                    <a:solidFill>
                      <a:srgbClr val="FFFFFF"/>
                    </a:solidFill>
                    <a:latin typeface="Poppins"/>
                    <a:ea typeface="Poppins"/>
                    <a:cs typeface="Poppins"/>
                    <a:sym typeface="Poppins"/>
                  </a:rPr>
                  <a:t> Presidente da </a:t>
                </a:r>
                <a:r>
                  <a:rPr lang="en-US" sz="2400" dirty="0" err="1">
                    <a:solidFill>
                      <a:srgbClr val="FFFFFF"/>
                    </a:solidFill>
                    <a:latin typeface="Poppins"/>
                    <a:ea typeface="Poppins"/>
                    <a:cs typeface="Poppins"/>
                    <a:sym typeface="Poppins"/>
                  </a:rPr>
                  <a:t>comissão</a:t>
                </a:r>
                <a:r>
                  <a:rPr lang="en-US" sz="2400" dirty="0">
                    <a:solidFill>
                      <a:srgbClr val="FFFFFF"/>
                    </a:solidFill>
                    <a:latin typeface="Poppins"/>
                    <a:ea typeface="Poppins"/>
                    <a:cs typeface="Poppins"/>
                    <a:sym typeface="Poppins"/>
                  </a:rPr>
                  <a:t> de </a:t>
                </a:r>
                <a:r>
                  <a:rPr lang="en-US" sz="2400" dirty="0" err="1">
                    <a:solidFill>
                      <a:srgbClr val="FFFFFF"/>
                    </a:solidFill>
                    <a:latin typeface="Poppins"/>
                    <a:ea typeface="Poppins"/>
                    <a:cs typeface="Poppins"/>
                    <a:sym typeface="Poppins"/>
                  </a:rPr>
                  <a:t>sociedade</a:t>
                </a:r>
                <a:r>
                  <a:rPr lang="en-US" sz="2400" dirty="0">
                    <a:solidFill>
                      <a:srgbClr val="FFFFFF"/>
                    </a:solidFill>
                    <a:latin typeface="Poppins"/>
                    <a:ea typeface="Poppins"/>
                    <a:cs typeface="Poppins"/>
                    <a:sym typeface="Poppins"/>
                  </a:rPr>
                  <a:t> de </a:t>
                </a:r>
                <a:r>
                  <a:rPr lang="en-US" sz="2400" dirty="0" err="1">
                    <a:solidFill>
                      <a:srgbClr val="FFFFFF"/>
                    </a:solidFill>
                    <a:latin typeface="Poppins"/>
                    <a:ea typeface="Poppins"/>
                    <a:cs typeface="Poppins"/>
                    <a:sym typeface="Poppins"/>
                  </a:rPr>
                  <a:t>advogados</a:t>
                </a:r>
                <a:r>
                  <a:rPr lang="en-US" sz="2400" dirty="0">
                    <a:solidFill>
                      <a:srgbClr val="FFFFFF"/>
                    </a:solidFill>
                    <a:latin typeface="Poppins"/>
                    <a:ea typeface="Poppins"/>
                    <a:cs typeface="Poppins"/>
                    <a:sym typeface="Poppins"/>
                  </a:rPr>
                  <a:t>.</a:t>
                </a:r>
              </a:p>
              <a:p>
                <a:pPr algn="just">
                  <a:lnSpc>
                    <a:spcPts val="3105"/>
                  </a:lnSpc>
                </a:pPr>
                <a:r>
                  <a:rPr lang="en-US" sz="2400" dirty="0">
                    <a:solidFill>
                      <a:schemeClr val="bg1"/>
                    </a:solidFill>
                    <a:latin typeface="Poppins"/>
                    <a:ea typeface="Poppins"/>
                    <a:cs typeface="Poppins"/>
                    <a:sym typeface="Poppins"/>
                    <a:hlinkClick r:id="rId6">
                      <a:extLst>
                        <a:ext uri="{A12FA001-AC4F-418D-AE19-62706E023703}">
                          <ahyp:hlinkClr xmlns:ahyp="http://schemas.microsoft.com/office/drawing/2018/hyperlinkcolor" val="tx"/>
                        </a:ext>
                      </a:extLst>
                    </a:hlinkClick>
                  </a:rPr>
                  <a:t>www.leitecardoso.com.br</a:t>
                </a:r>
                <a:endParaRPr lang="en-US" sz="2400" dirty="0">
                  <a:solidFill>
                    <a:schemeClr val="bg1"/>
                  </a:solidFill>
                  <a:latin typeface="Poppins"/>
                  <a:ea typeface="Poppins"/>
                  <a:cs typeface="Poppins"/>
                  <a:sym typeface="Poppins"/>
                </a:endParaRPr>
              </a:p>
              <a:p>
                <a:pPr algn="just">
                  <a:lnSpc>
                    <a:spcPts val="3105"/>
                  </a:lnSpc>
                </a:pPr>
                <a:r>
                  <a:rPr lang="en-US" sz="2400" dirty="0">
                    <a:solidFill>
                      <a:srgbClr val="FFFFFF"/>
                    </a:solidFill>
                    <a:latin typeface="Poppins"/>
                    <a:ea typeface="Poppins"/>
                    <a:cs typeface="Poppins"/>
                    <a:sym typeface="Poppins"/>
                  </a:rPr>
                  <a:t>@lcmadvogados</a:t>
                </a:r>
              </a:p>
              <a:p>
                <a:pPr algn="just">
                  <a:lnSpc>
                    <a:spcPts val="3105"/>
                  </a:lnSpc>
                </a:pPr>
                <a:endParaRPr lang="en-US" sz="2400" dirty="0">
                  <a:solidFill>
                    <a:srgbClr val="FFFFFF"/>
                  </a:solidFill>
                  <a:latin typeface="Poppins"/>
                  <a:ea typeface="Poppins"/>
                  <a:cs typeface="Poppins"/>
                  <a:sym typeface="Poppins"/>
                </a:endParaRPr>
              </a:p>
            </p:txBody>
          </p:sp>
        </p:grpSp>
      </p:grpSp>
      <p:grpSp>
        <p:nvGrpSpPr>
          <p:cNvPr id="17" name="Group 17"/>
          <p:cNvGrpSpPr/>
          <p:nvPr/>
        </p:nvGrpSpPr>
        <p:grpSpPr>
          <a:xfrm>
            <a:off x="8915400" y="2469282"/>
            <a:ext cx="3962400" cy="3193468"/>
            <a:chOff x="0" y="0"/>
            <a:chExt cx="812800" cy="812800"/>
          </a:xfrm>
        </p:grpSpPr>
        <p:sp>
          <p:nvSpPr>
            <p:cNvPr id="18" name="Freeform 18"/>
            <p:cNvSpPr/>
            <p:nvPr/>
          </p:nvSpPr>
          <p:spPr>
            <a:xfrm>
              <a:off x="0" y="0"/>
              <a:ext cx="812800" cy="812800"/>
            </a:xfrm>
            <a:custGeom>
              <a:avLst/>
              <a:gdLst/>
              <a:ahLst/>
              <a:cxnLst/>
              <a:rect l="l" t="t" r="r" b="b"/>
              <a:pathLst>
                <a:path w="812800" h="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7"/>
              <a:stretch>
                <a:fillRect b="-41218"/>
              </a:stretch>
            </a:blip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35584"/>
            <a:ext cx="15977855" cy="1121653"/>
            <a:chOff x="0" y="0"/>
            <a:chExt cx="21303807" cy="1495538"/>
          </a:xfrm>
        </p:grpSpPr>
        <p:sp>
          <p:nvSpPr>
            <p:cNvPr id="3" name="Freeform 3"/>
            <p:cNvSpPr/>
            <p:nvPr/>
          </p:nvSpPr>
          <p:spPr>
            <a:xfrm>
              <a:off x="0" y="0"/>
              <a:ext cx="21303808" cy="1495543"/>
            </a:xfrm>
            <a:custGeom>
              <a:avLst/>
              <a:gdLst/>
              <a:ahLst/>
              <a:cxnLst/>
              <a:rect l="l" t="t" r="r" b="b"/>
              <a:pathLst>
                <a:path w="21303808" h="1495543">
                  <a:moveTo>
                    <a:pt x="0" y="0"/>
                  </a:moveTo>
                  <a:lnTo>
                    <a:pt x="21303808" y="0"/>
                  </a:lnTo>
                  <a:lnTo>
                    <a:pt x="21303808" y="1495543"/>
                  </a:lnTo>
                  <a:lnTo>
                    <a:pt x="0" y="1495543"/>
                  </a:lnTo>
                  <a:close/>
                </a:path>
              </a:pathLst>
            </a:custGeom>
            <a:blipFill>
              <a:blip r:embed="rId2">
                <a:alphaModFix amt="0"/>
              </a:blip>
              <a:stretch>
                <a:fillRect t="-211640" r="7216" b="-203424"/>
              </a:stretch>
            </a:blipFill>
          </p:spPr>
        </p:sp>
        <p:sp>
          <p:nvSpPr>
            <p:cNvPr id="4" name="TextBox 4"/>
            <p:cNvSpPr txBox="1"/>
            <p:nvPr/>
          </p:nvSpPr>
          <p:spPr>
            <a:xfrm>
              <a:off x="0" y="-19050"/>
              <a:ext cx="21303807"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Práticas de Microgerenciamento apuradas pelo MPT</a:t>
              </a:r>
            </a:p>
          </p:txBody>
        </p:sp>
      </p:grpSp>
      <p:grpSp>
        <p:nvGrpSpPr>
          <p:cNvPr id="5" name="Group 5"/>
          <p:cNvGrpSpPr/>
          <p:nvPr/>
        </p:nvGrpSpPr>
        <p:grpSpPr>
          <a:xfrm>
            <a:off x="15577090" y="3607384"/>
            <a:ext cx="527104" cy="527104"/>
            <a:chOff x="0" y="0"/>
            <a:chExt cx="702805" cy="702805"/>
          </a:xfrm>
        </p:grpSpPr>
        <p:sp>
          <p:nvSpPr>
            <p:cNvPr id="6" name="Freeform 6" descr="icons/bullhorn_white.png"/>
            <p:cNvSpPr/>
            <p:nvPr/>
          </p:nvSpPr>
          <p:spPr>
            <a:xfrm>
              <a:off x="0" y="0"/>
              <a:ext cx="702818" cy="702818"/>
            </a:xfrm>
            <a:custGeom>
              <a:avLst/>
              <a:gdLst/>
              <a:ahLst/>
              <a:cxnLst/>
              <a:rect l="l" t="t" r="r" b="b"/>
              <a:pathLst>
                <a:path w="702818" h="702818">
                  <a:moveTo>
                    <a:pt x="0" y="0"/>
                  </a:moveTo>
                  <a:lnTo>
                    <a:pt x="702818" y="0"/>
                  </a:lnTo>
                  <a:lnTo>
                    <a:pt x="702818" y="702818"/>
                  </a:lnTo>
                  <a:lnTo>
                    <a:pt x="0" y="702818"/>
                  </a:lnTo>
                  <a:lnTo>
                    <a:pt x="0" y="0"/>
                  </a:lnTo>
                  <a:close/>
                </a:path>
              </a:pathLst>
            </a:custGeom>
            <a:blipFill>
              <a:blip r:embed="rId3"/>
              <a:stretch>
                <a:fillRect r="1" b="1"/>
              </a:stretch>
            </a:blipFill>
          </p:spPr>
        </p:sp>
      </p:grpSp>
      <p:grpSp>
        <p:nvGrpSpPr>
          <p:cNvPr id="7" name="Group 7"/>
          <p:cNvGrpSpPr/>
          <p:nvPr/>
        </p:nvGrpSpPr>
        <p:grpSpPr>
          <a:xfrm>
            <a:off x="13720898" y="8510240"/>
            <a:ext cx="3374703" cy="1043892"/>
            <a:chOff x="0" y="0"/>
            <a:chExt cx="4499604" cy="1391856"/>
          </a:xfrm>
        </p:grpSpPr>
        <p:grpSp>
          <p:nvGrpSpPr>
            <p:cNvPr id="8" name="Group 8"/>
            <p:cNvGrpSpPr/>
            <p:nvPr/>
          </p:nvGrpSpPr>
          <p:grpSpPr>
            <a:xfrm>
              <a:off x="0" y="0"/>
              <a:ext cx="4499604" cy="1391857"/>
              <a:chOff x="0" y="0"/>
              <a:chExt cx="4575569" cy="1415355"/>
            </a:xfrm>
          </p:grpSpPr>
          <p:sp>
            <p:nvSpPr>
              <p:cNvPr id="9" name="Freeform 9"/>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10" name="Group 10"/>
            <p:cNvGrpSpPr/>
            <p:nvPr/>
          </p:nvGrpSpPr>
          <p:grpSpPr>
            <a:xfrm>
              <a:off x="971928" y="0"/>
              <a:ext cx="2555748" cy="1391856"/>
              <a:chOff x="0" y="0"/>
              <a:chExt cx="2555748" cy="1391856"/>
            </a:xfrm>
          </p:grpSpPr>
          <p:sp>
            <p:nvSpPr>
              <p:cNvPr id="11" name="Freeform 11"/>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12" name="Group 12"/>
          <p:cNvGrpSpPr/>
          <p:nvPr/>
        </p:nvGrpSpPr>
        <p:grpSpPr>
          <a:xfrm>
            <a:off x="15078935" y="571334"/>
            <a:ext cx="2134379" cy="554254"/>
            <a:chOff x="0" y="0"/>
            <a:chExt cx="5307673" cy="1378293"/>
          </a:xfrm>
        </p:grpSpPr>
        <p:sp>
          <p:nvSpPr>
            <p:cNvPr id="13" name="Freeform 13"/>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grpSp>
        <p:nvGrpSpPr>
          <p:cNvPr id="14" name="Group 14"/>
          <p:cNvGrpSpPr/>
          <p:nvPr/>
        </p:nvGrpSpPr>
        <p:grpSpPr>
          <a:xfrm>
            <a:off x="960872" y="2670737"/>
            <a:ext cx="713794" cy="713794"/>
            <a:chOff x="0" y="0"/>
            <a:chExt cx="951725" cy="951725"/>
          </a:xfrm>
        </p:grpSpPr>
        <p:sp>
          <p:nvSpPr>
            <p:cNvPr id="15" name="Freeform 15"/>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16" name="Group 16"/>
          <p:cNvGrpSpPr/>
          <p:nvPr/>
        </p:nvGrpSpPr>
        <p:grpSpPr>
          <a:xfrm>
            <a:off x="1139314" y="2849178"/>
            <a:ext cx="356892" cy="356892"/>
            <a:chOff x="0" y="0"/>
            <a:chExt cx="475856" cy="475856"/>
          </a:xfrm>
        </p:grpSpPr>
        <p:sp>
          <p:nvSpPr>
            <p:cNvPr id="17" name="Freeform 17" descr="icons/handpaper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6"/>
              <a:stretch>
                <a:fillRect r="2" b="2"/>
              </a:stretch>
            </a:blipFill>
          </p:spPr>
        </p:sp>
      </p:grpSp>
      <p:grpSp>
        <p:nvGrpSpPr>
          <p:cNvPr id="18" name="Group 18"/>
          <p:cNvGrpSpPr/>
          <p:nvPr/>
        </p:nvGrpSpPr>
        <p:grpSpPr>
          <a:xfrm>
            <a:off x="1990373" y="2533463"/>
            <a:ext cx="6170556" cy="1235405"/>
            <a:chOff x="0" y="0"/>
            <a:chExt cx="8227408" cy="1647207"/>
          </a:xfrm>
        </p:grpSpPr>
        <p:sp>
          <p:nvSpPr>
            <p:cNvPr id="19" name="Freeform 19"/>
            <p:cNvSpPr/>
            <p:nvPr/>
          </p:nvSpPr>
          <p:spPr>
            <a:xfrm>
              <a:off x="0" y="0"/>
              <a:ext cx="8227411" cy="1647211"/>
            </a:xfrm>
            <a:custGeom>
              <a:avLst/>
              <a:gdLst/>
              <a:ahLst/>
              <a:cxnLst/>
              <a:rect l="l" t="t" r="r" b="b"/>
              <a:pathLst>
                <a:path w="8227411" h="1647211">
                  <a:moveTo>
                    <a:pt x="0" y="0"/>
                  </a:moveTo>
                  <a:lnTo>
                    <a:pt x="8227411" y="0"/>
                  </a:lnTo>
                  <a:lnTo>
                    <a:pt x="8227411" y="1647211"/>
                  </a:lnTo>
                  <a:lnTo>
                    <a:pt x="0" y="1647211"/>
                  </a:lnTo>
                  <a:close/>
                </a:path>
              </a:pathLst>
            </a:custGeom>
            <a:blipFill>
              <a:blip r:embed="rId2">
                <a:alphaModFix amt="0"/>
              </a:blip>
              <a:stretch>
                <a:fillRect t="-185985" r="-142476" b="-185984"/>
              </a:stretch>
            </a:blipFill>
          </p:spPr>
        </p:sp>
        <p:sp>
          <p:nvSpPr>
            <p:cNvPr id="20" name="TextBox 20"/>
            <p:cNvSpPr txBox="1"/>
            <p:nvPr/>
          </p:nvSpPr>
          <p:spPr>
            <a:xfrm>
              <a:off x="0" y="-19050"/>
              <a:ext cx="8227408" cy="1666257"/>
            </a:xfrm>
            <a:prstGeom prst="rect">
              <a:avLst/>
            </a:prstGeom>
          </p:spPr>
          <p:txBody>
            <a:bodyPr lIns="0" tIns="0" rIns="0" bIns="0" rtlCol="0" anchor="ctr"/>
            <a:lstStyle/>
            <a:p>
              <a:pPr marL="0" lvl="0" indent="0" algn="l">
                <a:lnSpc>
                  <a:spcPts val="2344"/>
                </a:lnSpc>
                <a:spcBef>
                  <a:spcPct val="0"/>
                </a:spcBef>
              </a:pPr>
              <a:r>
                <a:rPr lang="en-US" sz="2000">
                  <a:solidFill>
                    <a:srgbClr val="1C1C1C"/>
                  </a:solidFill>
                  <a:latin typeface="Poppins"/>
                  <a:ea typeface="Poppins"/>
                  <a:cs typeface="Poppins"/>
                  <a:sym typeface="Poppins"/>
                </a:rPr>
                <a:t>Proibição de rir durante o expediente </a:t>
              </a:r>
            </a:p>
          </p:txBody>
        </p:sp>
      </p:grpSp>
      <p:grpSp>
        <p:nvGrpSpPr>
          <p:cNvPr id="21" name="Group 21"/>
          <p:cNvGrpSpPr/>
          <p:nvPr/>
        </p:nvGrpSpPr>
        <p:grpSpPr>
          <a:xfrm>
            <a:off x="960872" y="4043404"/>
            <a:ext cx="713794" cy="713794"/>
            <a:chOff x="0" y="0"/>
            <a:chExt cx="951725" cy="951725"/>
          </a:xfrm>
        </p:grpSpPr>
        <p:sp>
          <p:nvSpPr>
            <p:cNvPr id="22" name="Freeform 22"/>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23" name="Group 23"/>
          <p:cNvGrpSpPr/>
          <p:nvPr/>
        </p:nvGrpSpPr>
        <p:grpSpPr>
          <a:xfrm>
            <a:off x="1139314" y="4221855"/>
            <a:ext cx="356892" cy="356892"/>
            <a:chOff x="0" y="0"/>
            <a:chExt cx="475856" cy="475856"/>
          </a:xfrm>
        </p:grpSpPr>
        <p:sp>
          <p:nvSpPr>
            <p:cNvPr id="24" name="Freeform 24" descr="icons/exclamationcircle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7"/>
              <a:stretch>
                <a:fillRect r="2" b="2"/>
              </a:stretch>
            </a:blipFill>
          </p:spPr>
        </p:sp>
      </p:grpSp>
      <p:grpSp>
        <p:nvGrpSpPr>
          <p:cNvPr id="25" name="Group 25"/>
          <p:cNvGrpSpPr/>
          <p:nvPr/>
        </p:nvGrpSpPr>
        <p:grpSpPr>
          <a:xfrm>
            <a:off x="1990373" y="3768868"/>
            <a:ext cx="6170556" cy="1235405"/>
            <a:chOff x="0" y="0"/>
            <a:chExt cx="8227408" cy="1647207"/>
          </a:xfrm>
        </p:grpSpPr>
        <p:sp>
          <p:nvSpPr>
            <p:cNvPr id="26" name="Freeform 26"/>
            <p:cNvSpPr/>
            <p:nvPr/>
          </p:nvSpPr>
          <p:spPr>
            <a:xfrm>
              <a:off x="0" y="0"/>
              <a:ext cx="8227411" cy="1647211"/>
            </a:xfrm>
            <a:custGeom>
              <a:avLst/>
              <a:gdLst/>
              <a:ahLst/>
              <a:cxnLst/>
              <a:rect l="l" t="t" r="r" b="b"/>
              <a:pathLst>
                <a:path w="8227411" h="1647211">
                  <a:moveTo>
                    <a:pt x="0" y="0"/>
                  </a:moveTo>
                  <a:lnTo>
                    <a:pt x="8227411" y="0"/>
                  </a:lnTo>
                  <a:lnTo>
                    <a:pt x="8227411" y="1647211"/>
                  </a:lnTo>
                  <a:lnTo>
                    <a:pt x="0" y="1647211"/>
                  </a:lnTo>
                  <a:close/>
                </a:path>
              </a:pathLst>
            </a:custGeom>
            <a:blipFill>
              <a:blip r:embed="rId2">
                <a:alphaModFix amt="0"/>
              </a:blip>
              <a:stretch>
                <a:fillRect t="-185985" r="-142476" b="-185984"/>
              </a:stretch>
            </a:blipFill>
          </p:spPr>
        </p:sp>
        <p:sp>
          <p:nvSpPr>
            <p:cNvPr id="27" name="TextBox 27"/>
            <p:cNvSpPr txBox="1"/>
            <p:nvPr/>
          </p:nvSpPr>
          <p:spPr>
            <a:xfrm>
              <a:off x="0" y="-19050"/>
              <a:ext cx="8227408" cy="1666257"/>
            </a:xfrm>
            <a:prstGeom prst="rect">
              <a:avLst/>
            </a:prstGeom>
          </p:spPr>
          <p:txBody>
            <a:bodyPr lIns="0" tIns="0" rIns="0" bIns="0" rtlCol="0" anchor="ctr"/>
            <a:lstStyle/>
            <a:p>
              <a:pPr marL="0" lvl="0" indent="0" algn="l">
                <a:lnSpc>
                  <a:spcPts val="2344"/>
                </a:lnSpc>
                <a:spcBef>
                  <a:spcPct val="0"/>
                </a:spcBef>
              </a:pPr>
              <a:r>
                <a:rPr lang="en-US" sz="2000">
                  <a:solidFill>
                    <a:srgbClr val="1C1C1C"/>
                  </a:solidFill>
                  <a:latin typeface="Poppins"/>
                  <a:ea typeface="Poppins"/>
                  <a:cs typeface="Poppins"/>
                  <a:sym typeface="Poppins"/>
                </a:rPr>
                <a:t>Proibição de misturar café com leite</a:t>
              </a:r>
            </a:p>
          </p:txBody>
        </p:sp>
      </p:grpSp>
      <p:grpSp>
        <p:nvGrpSpPr>
          <p:cNvPr id="28" name="Group 28"/>
          <p:cNvGrpSpPr/>
          <p:nvPr/>
        </p:nvGrpSpPr>
        <p:grpSpPr>
          <a:xfrm>
            <a:off x="960872" y="5416080"/>
            <a:ext cx="713794" cy="713794"/>
            <a:chOff x="0" y="0"/>
            <a:chExt cx="951725" cy="951725"/>
          </a:xfrm>
        </p:grpSpPr>
        <p:sp>
          <p:nvSpPr>
            <p:cNvPr id="29" name="Freeform 29"/>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30" name="Group 30"/>
          <p:cNvGrpSpPr/>
          <p:nvPr/>
        </p:nvGrpSpPr>
        <p:grpSpPr>
          <a:xfrm>
            <a:off x="1139314" y="5594521"/>
            <a:ext cx="356892" cy="356892"/>
            <a:chOff x="0" y="0"/>
            <a:chExt cx="475856" cy="475856"/>
          </a:xfrm>
        </p:grpSpPr>
        <p:sp>
          <p:nvSpPr>
            <p:cNvPr id="31" name="Freeform 31" descr="icons/brai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8"/>
              <a:stretch>
                <a:fillRect r="2" b="2"/>
              </a:stretch>
            </a:blipFill>
          </p:spPr>
        </p:sp>
      </p:grpSp>
      <p:grpSp>
        <p:nvGrpSpPr>
          <p:cNvPr id="32" name="Group 32"/>
          <p:cNvGrpSpPr/>
          <p:nvPr/>
        </p:nvGrpSpPr>
        <p:grpSpPr>
          <a:xfrm>
            <a:off x="1990373" y="5162555"/>
            <a:ext cx="6360945" cy="1235405"/>
            <a:chOff x="0" y="0"/>
            <a:chExt cx="8481260" cy="1647207"/>
          </a:xfrm>
        </p:grpSpPr>
        <p:sp>
          <p:nvSpPr>
            <p:cNvPr id="33" name="Freeform 33"/>
            <p:cNvSpPr/>
            <p:nvPr/>
          </p:nvSpPr>
          <p:spPr>
            <a:xfrm>
              <a:off x="0" y="0"/>
              <a:ext cx="8481263" cy="1647211"/>
            </a:xfrm>
            <a:custGeom>
              <a:avLst/>
              <a:gdLst/>
              <a:ahLst/>
              <a:cxnLst/>
              <a:rect l="l" t="t" r="r" b="b"/>
              <a:pathLst>
                <a:path w="8481263" h="1647211">
                  <a:moveTo>
                    <a:pt x="0" y="0"/>
                  </a:moveTo>
                  <a:lnTo>
                    <a:pt x="8481263" y="0"/>
                  </a:lnTo>
                  <a:lnTo>
                    <a:pt x="8481263" y="1647211"/>
                  </a:lnTo>
                  <a:lnTo>
                    <a:pt x="0" y="1647211"/>
                  </a:lnTo>
                  <a:close/>
                </a:path>
              </a:pathLst>
            </a:custGeom>
            <a:blipFill>
              <a:blip r:embed="rId2">
                <a:alphaModFix amt="0"/>
              </a:blip>
              <a:stretch>
                <a:fillRect t="-185985" r="-135218" b="-185984"/>
              </a:stretch>
            </a:blipFill>
          </p:spPr>
        </p:sp>
        <p:sp>
          <p:nvSpPr>
            <p:cNvPr id="34" name="TextBox 34"/>
            <p:cNvSpPr txBox="1"/>
            <p:nvPr/>
          </p:nvSpPr>
          <p:spPr>
            <a:xfrm>
              <a:off x="0" y="-19050"/>
              <a:ext cx="8481260" cy="1666257"/>
            </a:xfrm>
            <a:prstGeom prst="rect">
              <a:avLst/>
            </a:prstGeom>
          </p:spPr>
          <p:txBody>
            <a:bodyPr lIns="0" tIns="0" rIns="0" bIns="0" rtlCol="0" anchor="ctr"/>
            <a:lstStyle/>
            <a:p>
              <a:pPr marL="0" lvl="0" indent="0" algn="l">
                <a:lnSpc>
                  <a:spcPts val="2344"/>
                </a:lnSpc>
                <a:spcBef>
                  <a:spcPct val="0"/>
                </a:spcBef>
              </a:pPr>
              <a:r>
                <a:rPr lang="en-US" sz="2000">
                  <a:solidFill>
                    <a:srgbClr val="1C1C1C"/>
                  </a:solidFill>
                  <a:latin typeface="Poppins"/>
                  <a:ea typeface="Poppins"/>
                  <a:cs typeface="Poppins"/>
                  <a:sym typeface="Poppins"/>
                </a:rPr>
                <a:t>Pressão pelo registro de ponto no horário exato, com empregados acusados de fraude</a:t>
              </a:r>
            </a:p>
          </p:txBody>
        </p:sp>
      </p:grpSp>
      <p:grpSp>
        <p:nvGrpSpPr>
          <p:cNvPr id="35" name="Group 35"/>
          <p:cNvGrpSpPr/>
          <p:nvPr/>
        </p:nvGrpSpPr>
        <p:grpSpPr>
          <a:xfrm>
            <a:off x="960872" y="6788747"/>
            <a:ext cx="713794" cy="713794"/>
            <a:chOff x="0" y="0"/>
            <a:chExt cx="951725" cy="951725"/>
          </a:xfrm>
        </p:grpSpPr>
        <p:sp>
          <p:nvSpPr>
            <p:cNvPr id="36" name="Freeform 36"/>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37" name="Group 37"/>
          <p:cNvGrpSpPr/>
          <p:nvPr/>
        </p:nvGrpSpPr>
        <p:grpSpPr>
          <a:xfrm>
            <a:off x="1139314" y="6967198"/>
            <a:ext cx="356892" cy="356892"/>
            <a:chOff x="0" y="0"/>
            <a:chExt cx="475856" cy="475856"/>
          </a:xfrm>
        </p:grpSpPr>
        <p:sp>
          <p:nvSpPr>
            <p:cNvPr id="38" name="Freeform 38" descr="icons/eyeslash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9"/>
              <a:stretch>
                <a:fillRect r="2" b="2"/>
              </a:stretch>
            </a:blipFill>
          </p:spPr>
        </p:sp>
      </p:grpSp>
      <p:grpSp>
        <p:nvGrpSpPr>
          <p:cNvPr id="39" name="Group 39"/>
          <p:cNvGrpSpPr/>
          <p:nvPr/>
        </p:nvGrpSpPr>
        <p:grpSpPr>
          <a:xfrm>
            <a:off x="1990373" y="6584807"/>
            <a:ext cx="6553110" cy="1235405"/>
            <a:chOff x="0" y="0"/>
            <a:chExt cx="8737480" cy="1647207"/>
          </a:xfrm>
        </p:grpSpPr>
        <p:sp>
          <p:nvSpPr>
            <p:cNvPr id="40" name="Freeform 40"/>
            <p:cNvSpPr/>
            <p:nvPr/>
          </p:nvSpPr>
          <p:spPr>
            <a:xfrm>
              <a:off x="0" y="0"/>
              <a:ext cx="8737484" cy="1647211"/>
            </a:xfrm>
            <a:custGeom>
              <a:avLst/>
              <a:gdLst/>
              <a:ahLst/>
              <a:cxnLst/>
              <a:rect l="l" t="t" r="r" b="b"/>
              <a:pathLst>
                <a:path w="8737484" h="1647211">
                  <a:moveTo>
                    <a:pt x="0" y="0"/>
                  </a:moveTo>
                  <a:lnTo>
                    <a:pt x="8737484" y="0"/>
                  </a:lnTo>
                  <a:lnTo>
                    <a:pt x="8737484" y="1647211"/>
                  </a:lnTo>
                  <a:lnTo>
                    <a:pt x="0" y="1647211"/>
                  </a:lnTo>
                  <a:close/>
                </a:path>
              </a:pathLst>
            </a:custGeom>
            <a:blipFill>
              <a:blip r:embed="rId2">
                <a:alphaModFix amt="0"/>
              </a:blip>
              <a:stretch>
                <a:fillRect t="-185985" r="-128320" b="-185984"/>
              </a:stretch>
            </a:blipFill>
          </p:spPr>
        </p:sp>
        <p:sp>
          <p:nvSpPr>
            <p:cNvPr id="41" name="TextBox 41"/>
            <p:cNvSpPr txBox="1"/>
            <p:nvPr/>
          </p:nvSpPr>
          <p:spPr>
            <a:xfrm>
              <a:off x="0" y="-19050"/>
              <a:ext cx="8737480" cy="1666257"/>
            </a:xfrm>
            <a:prstGeom prst="rect">
              <a:avLst/>
            </a:prstGeom>
          </p:spPr>
          <p:txBody>
            <a:bodyPr lIns="0" tIns="0" rIns="0" bIns="0" rtlCol="0" anchor="ctr"/>
            <a:lstStyle/>
            <a:p>
              <a:pPr marL="0" lvl="0" indent="0" algn="l">
                <a:lnSpc>
                  <a:spcPts val="2344"/>
                </a:lnSpc>
                <a:spcBef>
                  <a:spcPct val="0"/>
                </a:spcBef>
              </a:pPr>
              <a:r>
                <a:rPr lang="en-US" sz="2000">
                  <a:solidFill>
                    <a:srgbClr val="1C1C1C"/>
                  </a:solidFill>
                  <a:latin typeface="Poppins"/>
                  <a:ea typeface="Poppins"/>
                  <a:cs typeface="Poppins"/>
                  <a:sym typeface="Poppins"/>
                </a:rPr>
                <a:t>Advertências por atos corriqueiros, como limpar os próprios óculos</a:t>
              </a:r>
            </a:p>
          </p:txBody>
        </p:sp>
      </p:grpSp>
      <p:grpSp>
        <p:nvGrpSpPr>
          <p:cNvPr id="42" name="Group 42"/>
          <p:cNvGrpSpPr/>
          <p:nvPr/>
        </p:nvGrpSpPr>
        <p:grpSpPr>
          <a:xfrm>
            <a:off x="9144000" y="2904098"/>
            <a:ext cx="713794" cy="713794"/>
            <a:chOff x="0" y="0"/>
            <a:chExt cx="951725" cy="951725"/>
          </a:xfrm>
        </p:grpSpPr>
        <p:sp>
          <p:nvSpPr>
            <p:cNvPr id="43" name="Freeform 43"/>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44" name="Group 44"/>
          <p:cNvGrpSpPr/>
          <p:nvPr/>
        </p:nvGrpSpPr>
        <p:grpSpPr>
          <a:xfrm>
            <a:off x="9322441" y="3082539"/>
            <a:ext cx="356892" cy="356892"/>
            <a:chOff x="0" y="0"/>
            <a:chExt cx="475856" cy="475856"/>
          </a:xfrm>
        </p:grpSpPr>
        <p:sp>
          <p:nvSpPr>
            <p:cNvPr id="45" name="Freeform 45" descr="icons/handpaper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6"/>
              <a:stretch>
                <a:fillRect r="2" b="2"/>
              </a:stretch>
            </a:blipFill>
          </p:spPr>
        </p:sp>
      </p:grpSp>
      <p:grpSp>
        <p:nvGrpSpPr>
          <p:cNvPr id="46" name="Group 46"/>
          <p:cNvGrpSpPr/>
          <p:nvPr/>
        </p:nvGrpSpPr>
        <p:grpSpPr>
          <a:xfrm>
            <a:off x="10173500" y="2766824"/>
            <a:ext cx="7085800" cy="1235405"/>
            <a:chOff x="0" y="0"/>
            <a:chExt cx="9447733" cy="1647207"/>
          </a:xfrm>
        </p:grpSpPr>
        <p:sp>
          <p:nvSpPr>
            <p:cNvPr id="47" name="Freeform 47"/>
            <p:cNvSpPr/>
            <p:nvPr/>
          </p:nvSpPr>
          <p:spPr>
            <a:xfrm>
              <a:off x="0" y="0"/>
              <a:ext cx="9447736" cy="1647211"/>
            </a:xfrm>
            <a:custGeom>
              <a:avLst/>
              <a:gdLst/>
              <a:ahLst/>
              <a:cxnLst/>
              <a:rect l="l" t="t" r="r" b="b"/>
              <a:pathLst>
                <a:path w="9447736" h="1647211">
                  <a:moveTo>
                    <a:pt x="0" y="0"/>
                  </a:moveTo>
                  <a:lnTo>
                    <a:pt x="9447736" y="0"/>
                  </a:lnTo>
                  <a:lnTo>
                    <a:pt x="9447736" y="1647211"/>
                  </a:lnTo>
                  <a:lnTo>
                    <a:pt x="0" y="1647211"/>
                  </a:lnTo>
                  <a:close/>
                </a:path>
              </a:pathLst>
            </a:custGeom>
            <a:blipFill>
              <a:blip r:embed="rId2">
                <a:alphaModFix amt="0"/>
              </a:blip>
              <a:stretch>
                <a:fillRect t="-185985" r="-111156" b="-185984"/>
              </a:stretch>
            </a:blipFill>
          </p:spPr>
        </p:sp>
        <p:sp>
          <p:nvSpPr>
            <p:cNvPr id="48" name="TextBox 48"/>
            <p:cNvSpPr txBox="1"/>
            <p:nvPr/>
          </p:nvSpPr>
          <p:spPr>
            <a:xfrm>
              <a:off x="0" y="-19050"/>
              <a:ext cx="9447733" cy="1666257"/>
            </a:xfrm>
            <a:prstGeom prst="rect">
              <a:avLst/>
            </a:prstGeom>
          </p:spPr>
          <p:txBody>
            <a:bodyPr lIns="0" tIns="0" rIns="0" bIns="0" rtlCol="0" anchor="ctr"/>
            <a:lstStyle/>
            <a:p>
              <a:pPr marL="0" lvl="0" indent="0" algn="just">
                <a:lnSpc>
                  <a:spcPts val="2344"/>
                </a:lnSpc>
                <a:spcBef>
                  <a:spcPct val="0"/>
                </a:spcBef>
              </a:pPr>
              <a:r>
                <a:rPr lang="en-US" sz="2000">
                  <a:solidFill>
                    <a:srgbClr val="1C1C1C"/>
                  </a:solidFill>
                  <a:latin typeface="Poppins"/>
                  <a:ea typeface="Poppins"/>
                  <a:cs typeface="Poppins"/>
                  <a:sym typeface="Poppins"/>
                </a:rPr>
                <a:t>Proibição de conversas entre empregados, inclusive sobre assuntos técnicos</a:t>
              </a:r>
            </a:p>
          </p:txBody>
        </p:sp>
      </p:grpSp>
      <p:grpSp>
        <p:nvGrpSpPr>
          <p:cNvPr id="49" name="Group 49"/>
          <p:cNvGrpSpPr/>
          <p:nvPr/>
        </p:nvGrpSpPr>
        <p:grpSpPr>
          <a:xfrm>
            <a:off x="9144000" y="4276765"/>
            <a:ext cx="713794" cy="713794"/>
            <a:chOff x="0" y="0"/>
            <a:chExt cx="951725" cy="951725"/>
          </a:xfrm>
        </p:grpSpPr>
        <p:sp>
          <p:nvSpPr>
            <p:cNvPr id="50" name="Freeform 50"/>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51" name="Group 51"/>
          <p:cNvGrpSpPr/>
          <p:nvPr/>
        </p:nvGrpSpPr>
        <p:grpSpPr>
          <a:xfrm>
            <a:off x="9322441" y="4455216"/>
            <a:ext cx="356892" cy="356892"/>
            <a:chOff x="0" y="0"/>
            <a:chExt cx="475856" cy="475856"/>
          </a:xfrm>
        </p:grpSpPr>
        <p:sp>
          <p:nvSpPr>
            <p:cNvPr id="52" name="Freeform 52" descr="icons/exclamationcircle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7"/>
              <a:stretch>
                <a:fillRect r="2" b="2"/>
              </a:stretch>
            </a:blipFill>
          </p:spPr>
        </p:sp>
      </p:grpSp>
      <p:grpSp>
        <p:nvGrpSpPr>
          <p:cNvPr id="53" name="Group 53"/>
          <p:cNvGrpSpPr/>
          <p:nvPr/>
        </p:nvGrpSpPr>
        <p:grpSpPr>
          <a:xfrm>
            <a:off x="10173500" y="4139500"/>
            <a:ext cx="7153627" cy="1235405"/>
            <a:chOff x="0" y="0"/>
            <a:chExt cx="9538170" cy="1647207"/>
          </a:xfrm>
        </p:grpSpPr>
        <p:sp>
          <p:nvSpPr>
            <p:cNvPr id="54" name="Freeform 54"/>
            <p:cNvSpPr/>
            <p:nvPr/>
          </p:nvSpPr>
          <p:spPr>
            <a:xfrm>
              <a:off x="0" y="0"/>
              <a:ext cx="9538174" cy="1647211"/>
            </a:xfrm>
            <a:custGeom>
              <a:avLst/>
              <a:gdLst/>
              <a:ahLst/>
              <a:cxnLst/>
              <a:rect l="l" t="t" r="r" b="b"/>
              <a:pathLst>
                <a:path w="9538174" h="1647211">
                  <a:moveTo>
                    <a:pt x="0" y="0"/>
                  </a:moveTo>
                  <a:lnTo>
                    <a:pt x="9538174" y="0"/>
                  </a:lnTo>
                  <a:lnTo>
                    <a:pt x="9538174" y="1647211"/>
                  </a:lnTo>
                  <a:lnTo>
                    <a:pt x="0" y="1647211"/>
                  </a:lnTo>
                  <a:close/>
                </a:path>
              </a:pathLst>
            </a:custGeom>
            <a:blipFill>
              <a:blip r:embed="rId2">
                <a:alphaModFix amt="0"/>
              </a:blip>
              <a:stretch>
                <a:fillRect t="-185985" r="-109154" b="-185984"/>
              </a:stretch>
            </a:blipFill>
          </p:spPr>
        </p:sp>
        <p:sp>
          <p:nvSpPr>
            <p:cNvPr id="55" name="TextBox 55"/>
            <p:cNvSpPr txBox="1"/>
            <p:nvPr/>
          </p:nvSpPr>
          <p:spPr>
            <a:xfrm>
              <a:off x="0" y="-19050"/>
              <a:ext cx="9538170" cy="1666257"/>
            </a:xfrm>
            <a:prstGeom prst="rect">
              <a:avLst/>
            </a:prstGeom>
          </p:spPr>
          <p:txBody>
            <a:bodyPr lIns="0" tIns="0" rIns="0" bIns="0" rtlCol="0" anchor="ctr"/>
            <a:lstStyle/>
            <a:p>
              <a:pPr marL="0" lvl="0" indent="0" algn="just">
                <a:lnSpc>
                  <a:spcPts val="2344"/>
                </a:lnSpc>
                <a:spcBef>
                  <a:spcPct val="0"/>
                </a:spcBef>
              </a:pPr>
              <a:r>
                <a:rPr lang="en-US" sz="2000">
                  <a:solidFill>
                    <a:srgbClr val="1C1C1C"/>
                  </a:solidFill>
                  <a:latin typeface="Poppins"/>
                  <a:ea typeface="Poppins"/>
                  <a:cs typeface="Poppins"/>
                  <a:sym typeface="Poppins"/>
                </a:rPr>
                <a:t>Controle rigoroso do uso do banheiro, com fiscalização do gestor no banheiro masculino</a:t>
              </a:r>
            </a:p>
          </p:txBody>
        </p:sp>
      </p:grpSp>
      <p:grpSp>
        <p:nvGrpSpPr>
          <p:cNvPr id="56" name="Group 56"/>
          <p:cNvGrpSpPr/>
          <p:nvPr/>
        </p:nvGrpSpPr>
        <p:grpSpPr>
          <a:xfrm>
            <a:off x="9144000" y="5649441"/>
            <a:ext cx="713794" cy="713794"/>
            <a:chOff x="0" y="0"/>
            <a:chExt cx="951725" cy="951725"/>
          </a:xfrm>
        </p:grpSpPr>
        <p:sp>
          <p:nvSpPr>
            <p:cNvPr id="57" name="Freeform 57"/>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58" name="Group 58"/>
          <p:cNvGrpSpPr/>
          <p:nvPr/>
        </p:nvGrpSpPr>
        <p:grpSpPr>
          <a:xfrm>
            <a:off x="9322441" y="5827882"/>
            <a:ext cx="356892" cy="356892"/>
            <a:chOff x="0" y="0"/>
            <a:chExt cx="475856" cy="475856"/>
          </a:xfrm>
        </p:grpSpPr>
        <p:sp>
          <p:nvSpPr>
            <p:cNvPr id="59" name="Freeform 59" descr="icons/brain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8"/>
              <a:stretch>
                <a:fillRect r="2" b="2"/>
              </a:stretch>
            </a:blipFill>
          </p:spPr>
        </p:sp>
      </p:grpSp>
      <p:grpSp>
        <p:nvGrpSpPr>
          <p:cNvPr id="60" name="Group 60"/>
          <p:cNvGrpSpPr/>
          <p:nvPr/>
        </p:nvGrpSpPr>
        <p:grpSpPr>
          <a:xfrm>
            <a:off x="10173500" y="5512167"/>
            <a:ext cx="7153627" cy="1235405"/>
            <a:chOff x="0" y="0"/>
            <a:chExt cx="9538170" cy="1647207"/>
          </a:xfrm>
        </p:grpSpPr>
        <p:sp>
          <p:nvSpPr>
            <p:cNvPr id="61" name="Freeform 61"/>
            <p:cNvSpPr/>
            <p:nvPr/>
          </p:nvSpPr>
          <p:spPr>
            <a:xfrm>
              <a:off x="0" y="0"/>
              <a:ext cx="9538174" cy="1647211"/>
            </a:xfrm>
            <a:custGeom>
              <a:avLst/>
              <a:gdLst/>
              <a:ahLst/>
              <a:cxnLst/>
              <a:rect l="l" t="t" r="r" b="b"/>
              <a:pathLst>
                <a:path w="9538174" h="1647211">
                  <a:moveTo>
                    <a:pt x="0" y="0"/>
                  </a:moveTo>
                  <a:lnTo>
                    <a:pt x="9538174" y="0"/>
                  </a:lnTo>
                  <a:lnTo>
                    <a:pt x="9538174" y="1647211"/>
                  </a:lnTo>
                  <a:lnTo>
                    <a:pt x="0" y="1647211"/>
                  </a:lnTo>
                  <a:close/>
                </a:path>
              </a:pathLst>
            </a:custGeom>
            <a:blipFill>
              <a:blip r:embed="rId2">
                <a:alphaModFix amt="0"/>
              </a:blip>
              <a:stretch>
                <a:fillRect t="-185985" r="-109154" b="-185984"/>
              </a:stretch>
            </a:blipFill>
          </p:spPr>
        </p:sp>
        <p:sp>
          <p:nvSpPr>
            <p:cNvPr id="62" name="TextBox 62"/>
            <p:cNvSpPr txBox="1"/>
            <p:nvPr/>
          </p:nvSpPr>
          <p:spPr>
            <a:xfrm>
              <a:off x="0" y="-19050"/>
              <a:ext cx="9538170" cy="1666257"/>
            </a:xfrm>
            <a:prstGeom prst="rect">
              <a:avLst/>
            </a:prstGeom>
          </p:spPr>
          <p:txBody>
            <a:bodyPr lIns="0" tIns="0" rIns="0" bIns="0" rtlCol="0" anchor="ctr"/>
            <a:lstStyle/>
            <a:p>
              <a:pPr marL="0" lvl="0" indent="0" algn="just">
                <a:lnSpc>
                  <a:spcPts val="2344"/>
                </a:lnSpc>
                <a:spcBef>
                  <a:spcPct val="0"/>
                </a:spcBef>
              </a:pPr>
              <a:r>
                <a:rPr lang="en-US" sz="2000">
                  <a:solidFill>
                    <a:srgbClr val="1C1C1C"/>
                  </a:solidFill>
                  <a:latin typeface="Poppins"/>
                  <a:ea typeface="Poppins"/>
                  <a:cs typeface="Poppins"/>
                  <a:sym typeface="Poppins"/>
                </a:rPr>
                <a:t>Repreensões de desempenho feitas em voz alta, ouvidas por todo o setor</a:t>
              </a: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COMO OS TRIBUNAIS ENTENDEM</a:t>
              </a:r>
            </a:p>
          </p:txBody>
        </p:sp>
      </p:grpSp>
      <p:grpSp>
        <p:nvGrpSpPr>
          <p:cNvPr id="5" name="Group 5"/>
          <p:cNvGrpSpPr/>
          <p:nvPr/>
        </p:nvGrpSpPr>
        <p:grpSpPr>
          <a:xfrm>
            <a:off x="960872" y="112558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Assédio moral — indenização devida</a:t>
              </a:r>
            </a:p>
          </p:txBody>
        </p:sp>
      </p:grpSp>
      <p:grpSp>
        <p:nvGrpSpPr>
          <p:cNvPr id="8" name="Group 8"/>
          <p:cNvGrpSpPr/>
          <p:nvPr/>
        </p:nvGrpSpPr>
        <p:grpSpPr>
          <a:xfrm>
            <a:off x="960872" y="2332967"/>
            <a:ext cx="16334804" cy="6262998"/>
            <a:chOff x="0" y="0"/>
            <a:chExt cx="21779738" cy="8350664"/>
          </a:xfrm>
        </p:grpSpPr>
        <p:sp>
          <p:nvSpPr>
            <p:cNvPr id="9" name="Freeform 9"/>
            <p:cNvSpPr/>
            <p:nvPr/>
          </p:nvSpPr>
          <p:spPr>
            <a:xfrm>
              <a:off x="0" y="0"/>
              <a:ext cx="21779739" cy="8350665"/>
            </a:xfrm>
            <a:custGeom>
              <a:avLst/>
              <a:gdLst/>
              <a:ahLst/>
              <a:cxnLst/>
              <a:rect l="l" t="t" r="r" b="b"/>
              <a:pathLst>
                <a:path w="21779739" h="8350665">
                  <a:moveTo>
                    <a:pt x="0" y="188200"/>
                  </a:moveTo>
                  <a:cubicBezTo>
                    <a:pt x="0" y="84225"/>
                    <a:pt x="65532" y="0"/>
                    <a:pt x="146431" y="0"/>
                  </a:cubicBezTo>
                  <a:lnTo>
                    <a:pt x="21633307" y="0"/>
                  </a:lnTo>
                  <a:cubicBezTo>
                    <a:pt x="21714206" y="0"/>
                    <a:pt x="21779739" y="84225"/>
                    <a:pt x="21779739" y="188200"/>
                  </a:cubicBezTo>
                  <a:lnTo>
                    <a:pt x="21779739" y="8162465"/>
                  </a:lnTo>
                  <a:cubicBezTo>
                    <a:pt x="21779739" y="8266440"/>
                    <a:pt x="21714206" y="8350665"/>
                    <a:pt x="21633307" y="8350665"/>
                  </a:cubicBezTo>
                  <a:lnTo>
                    <a:pt x="146431" y="8350665"/>
                  </a:lnTo>
                  <a:cubicBezTo>
                    <a:pt x="65532" y="8350665"/>
                    <a:pt x="0" y="8266440"/>
                    <a:pt x="0" y="8162465"/>
                  </a:cubicBezTo>
                  <a:close/>
                </a:path>
              </a:pathLst>
            </a:custGeom>
            <a:solidFill>
              <a:srgbClr val="F7F4F1"/>
            </a:solidFill>
          </p:spPr>
        </p:sp>
      </p:grpSp>
      <p:grpSp>
        <p:nvGrpSpPr>
          <p:cNvPr id="10" name="Group 10"/>
          <p:cNvGrpSpPr/>
          <p:nvPr/>
        </p:nvGrpSpPr>
        <p:grpSpPr>
          <a:xfrm>
            <a:off x="936147" y="2332967"/>
            <a:ext cx="156369" cy="6167957"/>
            <a:chOff x="0" y="0"/>
            <a:chExt cx="164719" cy="6497320"/>
          </a:xfrm>
        </p:grpSpPr>
        <p:sp>
          <p:nvSpPr>
            <p:cNvPr id="11" name="Freeform 11"/>
            <p:cNvSpPr/>
            <p:nvPr/>
          </p:nvSpPr>
          <p:spPr>
            <a:xfrm>
              <a:off x="0" y="0"/>
              <a:ext cx="164719" cy="6497320"/>
            </a:xfrm>
            <a:custGeom>
              <a:avLst/>
              <a:gdLst/>
              <a:ahLst/>
              <a:cxnLst/>
              <a:rect l="l" t="t" r="r" b="b"/>
              <a:pathLst>
                <a:path w="164719" h="6497320">
                  <a:moveTo>
                    <a:pt x="0" y="0"/>
                  </a:moveTo>
                  <a:lnTo>
                    <a:pt x="164719" y="0"/>
                  </a:lnTo>
                  <a:lnTo>
                    <a:pt x="164719" y="6497320"/>
                  </a:lnTo>
                  <a:lnTo>
                    <a:pt x="0" y="6497320"/>
                  </a:lnTo>
                  <a:close/>
                </a:path>
              </a:pathLst>
            </a:custGeom>
            <a:solidFill>
              <a:srgbClr val="A23251"/>
            </a:solidFill>
          </p:spPr>
        </p:sp>
      </p:grpSp>
      <p:grpSp>
        <p:nvGrpSpPr>
          <p:cNvPr id="12" name="Group 12"/>
          <p:cNvGrpSpPr/>
          <p:nvPr/>
        </p:nvGrpSpPr>
        <p:grpSpPr>
          <a:xfrm>
            <a:off x="1509941" y="2517421"/>
            <a:ext cx="9196911" cy="754971"/>
            <a:chOff x="0" y="0"/>
            <a:chExt cx="12262548" cy="1006627"/>
          </a:xfrm>
        </p:grpSpPr>
        <p:grpSp>
          <p:nvGrpSpPr>
            <p:cNvPr id="13" name="Group 13"/>
            <p:cNvGrpSpPr/>
            <p:nvPr/>
          </p:nvGrpSpPr>
          <p:grpSpPr>
            <a:xfrm>
              <a:off x="0" y="0"/>
              <a:ext cx="1006627" cy="1006627"/>
              <a:chOff x="0" y="0"/>
              <a:chExt cx="1006627" cy="1006627"/>
            </a:xfrm>
          </p:grpSpPr>
          <p:sp>
            <p:nvSpPr>
              <p:cNvPr id="14" name="Freeform 14"/>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5" name="Group 15"/>
            <p:cNvGrpSpPr/>
            <p:nvPr/>
          </p:nvGrpSpPr>
          <p:grpSpPr>
            <a:xfrm>
              <a:off x="241592" y="241592"/>
              <a:ext cx="523443" cy="523443"/>
              <a:chOff x="0" y="0"/>
              <a:chExt cx="523443" cy="523443"/>
            </a:xfrm>
          </p:grpSpPr>
          <p:sp>
            <p:nvSpPr>
              <p:cNvPr id="16" name="Freeform 16"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7" name="Group 17"/>
            <p:cNvGrpSpPr/>
            <p:nvPr/>
          </p:nvGrpSpPr>
          <p:grpSpPr>
            <a:xfrm>
              <a:off x="1281163" y="91516"/>
              <a:ext cx="10981385" cy="732092"/>
              <a:chOff x="0" y="0"/>
              <a:chExt cx="10981385" cy="732092"/>
            </a:xfrm>
          </p:grpSpPr>
          <p:sp>
            <p:nvSpPr>
              <p:cNvPr id="18" name="Freeform 18"/>
              <p:cNvSpPr/>
              <p:nvPr/>
            </p:nvSpPr>
            <p:spPr>
              <a:xfrm>
                <a:off x="0" y="0"/>
                <a:ext cx="10981379" cy="732092"/>
              </a:xfrm>
              <a:custGeom>
                <a:avLst/>
                <a:gdLst/>
                <a:ahLst/>
                <a:cxnLst/>
                <a:rect l="l" t="t" r="r" b="b"/>
                <a:pathLst>
                  <a:path w="10981379" h="732092">
                    <a:moveTo>
                      <a:pt x="0" y="0"/>
                    </a:moveTo>
                    <a:lnTo>
                      <a:pt x="10981379" y="0"/>
                    </a:lnTo>
                    <a:lnTo>
                      <a:pt x="10981379" y="732092"/>
                    </a:lnTo>
                    <a:lnTo>
                      <a:pt x="0" y="732092"/>
                    </a:lnTo>
                    <a:close/>
                  </a:path>
                </a:pathLst>
              </a:custGeom>
              <a:blipFill>
                <a:blip r:embed="rId2">
                  <a:alphaModFix amt="0"/>
                </a:blip>
                <a:stretch>
                  <a:fillRect t="-242275" b="-242275"/>
                </a:stretch>
              </a:blipFill>
            </p:spPr>
          </p:sp>
          <p:sp>
            <p:nvSpPr>
              <p:cNvPr id="19" name="TextBox 19"/>
              <p:cNvSpPr txBox="1"/>
              <p:nvPr/>
            </p:nvSpPr>
            <p:spPr>
              <a:xfrm>
                <a:off x="0" y="-19050"/>
                <a:ext cx="10981385" cy="751142"/>
              </a:xfrm>
              <a:prstGeom prst="rect">
                <a:avLst/>
              </a:prstGeom>
            </p:spPr>
            <p:txBody>
              <a:bodyPr lIns="0" tIns="0" rIns="0" bIns="0" rtlCol="0" anchor="ctr"/>
              <a:lstStyle/>
              <a:p>
                <a:pPr algn="l">
                  <a:lnSpc>
                    <a:spcPts val="2251"/>
                  </a:lnSpc>
                </a:pPr>
                <a:r>
                  <a:rPr lang="en-US" sz="1876" b="1" spc="225">
                    <a:solidFill>
                      <a:srgbClr val="A23251"/>
                    </a:solidFill>
                    <a:latin typeface="Poppins Bold"/>
                    <a:ea typeface="Poppins Bold"/>
                    <a:cs typeface="Poppins Bold"/>
                    <a:sym typeface="Poppins Bold"/>
                  </a:rPr>
                  <a:t>EMENTA · DANO MORAL</a:t>
                </a:r>
              </a:p>
            </p:txBody>
          </p:sp>
        </p:grpSp>
      </p:grpSp>
      <p:grpSp>
        <p:nvGrpSpPr>
          <p:cNvPr id="20" name="Group 20"/>
          <p:cNvGrpSpPr/>
          <p:nvPr/>
        </p:nvGrpSpPr>
        <p:grpSpPr>
          <a:xfrm>
            <a:off x="1525667" y="3272392"/>
            <a:ext cx="15236666" cy="4733322"/>
            <a:chOff x="0" y="0"/>
            <a:chExt cx="20315555" cy="6311096"/>
          </a:xfrm>
        </p:grpSpPr>
        <p:sp>
          <p:nvSpPr>
            <p:cNvPr id="21" name="Freeform 21"/>
            <p:cNvSpPr/>
            <p:nvPr/>
          </p:nvSpPr>
          <p:spPr>
            <a:xfrm>
              <a:off x="0" y="0"/>
              <a:ext cx="20315552" cy="6311088"/>
            </a:xfrm>
            <a:custGeom>
              <a:avLst/>
              <a:gdLst/>
              <a:ahLst/>
              <a:cxnLst/>
              <a:rect l="l" t="t" r="r" b="b"/>
              <a:pathLst>
                <a:path w="20315552" h="6311088">
                  <a:moveTo>
                    <a:pt x="0" y="0"/>
                  </a:moveTo>
                  <a:lnTo>
                    <a:pt x="20315552" y="0"/>
                  </a:lnTo>
                  <a:lnTo>
                    <a:pt x="20315552" y="6311088"/>
                  </a:lnTo>
                  <a:lnTo>
                    <a:pt x="0" y="6311088"/>
                  </a:lnTo>
                  <a:close/>
                </a:path>
              </a:pathLst>
            </a:custGeom>
            <a:blipFill>
              <a:blip r:embed="rId2">
                <a:alphaModFix amt="0"/>
              </a:blip>
              <a:stretch>
                <a:fillRect t="-28647" b="3201"/>
              </a:stretch>
            </a:blipFill>
          </p:spPr>
        </p:sp>
        <p:sp>
          <p:nvSpPr>
            <p:cNvPr id="22" name="TextBox 22"/>
            <p:cNvSpPr txBox="1"/>
            <p:nvPr/>
          </p:nvSpPr>
          <p:spPr>
            <a:xfrm>
              <a:off x="0" y="-57150"/>
              <a:ext cx="20315555" cy="6368246"/>
            </a:xfrm>
            <a:prstGeom prst="rect">
              <a:avLst/>
            </a:prstGeom>
          </p:spPr>
          <p:txBody>
            <a:bodyPr lIns="0" tIns="0" rIns="0" bIns="0" rtlCol="0" anchor="ctr"/>
            <a:lstStyle/>
            <a:p>
              <a:pPr algn="just">
                <a:lnSpc>
                  <a:spcPts val="3046"/>
                </a:lnSpc>
              </a:pPr>
              <a:r>
                <a:rPr lang="en-US" sz="2200" dirty="0">
                  <a:solidFill>
                    <a:srgbClr val="1C1C1C"/>
                  </a:solidFill>
                  <a:latin typeface="Poppins"/>
                  <a:ea typeface="Poppins"/>
                  <a:cs typeface="Poppins"/>
                  <a:sym typeface="Poppins"/>
                </a:rPr>
                <a:t>RECURSO ORDINÁRIO</a:t>
              </a:r>
              <a:r>
                <a:rPr lang="en-US" sz="2200" dirty="0">
                  <a:solidFill>
                    <a:srgbClr val="1C1C1C"/>
                  </a:solidFill>
                  <a:highlight>
                    <a:srgbClr val="FFFF00"/>
                  </a:highlight>
                  <a:latin typeface="Poppins"/>
                  <a:ea typeface="Poppins"/>
                  <a:cs typeface="Poppins"/>
                  <a:sym typeface="Poppins"/>
                </a:rPr>
                <a:t>. RACISMO. DISPENSA POR JUSTA CAUSA. ATO DE DISCRIMINAÇÃO RACIAL </a:t>
              </a:r>
              <a:r>
                <a:rPr lang="en-US" sz="2200" dirty="0">
                  <a:solidFill>
                    <a:srgbClr val="1C1C1C"/>
                  </a:solidFill>
                  <a:latin typeface="Poppins"/>
                  <a:ea typeface="Poppins"/>
                  <a:cs typeface="Poppins"/>
                  <a:sym typeface="Poppins"/>
                </a:rPr>
                <a:t>. RACISMO. MANUTENÇÃO. CONVENÇÃO 111, OIT. PRINCÍPIO DA DIGNIDADE DA PESSOA HUMANA . PROTOCOLO PARA JULGAMENTO COM PERSPECTIVA RACIAL (CNJ). AGENDA 2030. OBJETIVO DE DESENVOLVIMENTO SUSTENTÁVEL 16 (PAZ, JUSTIÇA E INSTITUIÇÕES EFICAZES). A </a:t>
              </a:r>
              <a:r>
                <a:rPr lang="en-US" sz="2200" dirty="0" err="1">
                  <a:solidFill>
                    <a:srgbClr val="1C1C1C"/>
                  </a:solidFill>
                  <a:latin typeface="Poppins"/>
                  <a:ea typeface="Poppins"/>
                  <a:cs typeface="Poppins"/>
                  <a:sym typeface="Poppins"/>
                </a:rPr>
                <a:t>dispensa</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por</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justa</a:t>
              </a:r>
              <a:r>
                <a:rPr lang="en-US" sz="2200" dirty="0">
                  <a:solidFill>
                    <a:srgbClr val="1C1C1C"/>
                  </a:solidFill>
                  <a:latin typeface="Poppins"/>
                  <a:ea typeface="Poppins"/>
                  <a:cs typeface="Poppins"/>
                  <a:sym typeface="Poppins"/>
                </a:rPr>
                <a:t> causa é </a:t>
              </a:r>
              <a:r>
                <a:rPr lang="en-US" sz="2200" dirty="0" err="1">
                  <a:solidFill>
                    <a:srgbClr val="1C1C1C"/>
                  </a:solidFill>
                  <a:latin typeface="Poppins"/>
                  <a:ea typeface="Poppins"/>
                  <a:cs typeface="Poppins"/>
                  <a:sym typeface="Poppins"/>
                </a:rPr>
                <a:t>medida</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que</a:t>
              </a:r>
              <a:r>
                <a:rPr lang="en-US" sz="2200" dirty="0">
                  <a:solidFill>
                    <a:srgbClr val="1C1C1C"/>
                  </a:solidFill>
                  <a:latin typeface="Poppins"/>
                  <a:ea typeface="Poppins"/>
                  <a:cs typeface="Poppins"/>
                  <a:sym typeface="Poppins"/>
                </a:rPr>
                <a:t> se </a:t>
              </a:r>
              <a:r>
                <a:rPr lang="en-US" sz="2200" dirty="0" err="1">
                  <a:solidFill>
                    <a:srgbClr val="1C1C1C"/>
                  </a:solidFill>
                  <a:latin typeface="Poppins"/>
                  <a:ea typeface="Poppins"/>
                  <a:cs typeface="Poppins"/>
                  <a:sym typeface="Poppins"/>
                </a:rPr>
                <a:t>impõe</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quando</a:t>
              </a:r>
              <a:r>
                <a:rPr lang="en-US" sz="2200" dirty="0">
                  <a:solidFill>
                    <a:srgbClr val="1C1C1C"/>
                  </a:solidFill>
                  <a:latin typeface="Poppins"/>
                  <a:ea typeface="Poppins"/>
                  <a:cs typeface="Poppins"/>
                  <a:sym typeface="Poppins"/>
                </a:rPr>
                <a:t> a </a:t>
              </a:r>
              <a:r>
                <a:rPr lang="en-US" sz="2200" dirty="0" err="1">
                  <a:solidFill>
                    <a:srgbClr val="1C1C1C"/>
                  </a:solidFill>
                  <a:latin typeface="Poppins"/>
                  <a:ea typeface="Poppins"/>
                  <a:cs typeface="Poppins"/>
                  <a:sym typeface="Poppins"/>
                </a:rPr>
                <a:t>conduta</a:t>
              </a:r>
              <a:r>
                <a:rPr lang="en-US" sz="2200" dirty="0">
                  <a:solidFill>
                    <a:srgbClr val="1C1C1C"/>
                  </a:solidFill>
                  <a:latin typeface="Poppins"/>
                  <a:ea typeface="Poppins"/>
                  <a:cs typeface="Poppins"/>
                  <a:sym typeface="Poppins"/>
                </a:rPr>
                <a:t> da </a:t>
              </a:r>
              <a:r>
                <a:rPr lang="en-US" sz="2200" dirty="0" err="1">
                  <a:solidFill>
                    <a:srgbClr val="1C1C1C"/>
                  </a:solidFill>
                  <a:latin typeface="Poppins"/>
                  <a:ea typeface="Poppins"/>
                  <a:cs typeface="Poppins"/>
                  <a:sym typeface="Poppins"/>
                </a:rPr>
                <a:t>trabalhadora</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configura</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ato</a:t>
              </a:r>
              <a:r>
                <a:rPr lang="en-US" sz="2200" dirty="0">
                  <a:solidFill>
                    <a:srgbClr val="1C1C1C"/>
                  </a:solidFill>
                  <a:latin typeface="Poppins"/>
                  <a:ea typeface="Poppins"/>
                  <a:cs typeface="Poppins"/>
                  <a:sym typeface="Poppins"/>
                </a:rPr>
                <a:t> de </a:t>
              </a:r>
              <a:r>
                <a:rPr lang="en-US" sz="2200" dirty="0" err="1">
                  <a:solidFill>
                    <a:srgbClr val="1C1C1C"/>
                  </a:solidFill>
                  <a:latin typeface="Poppins"/>
                  <a:ea typeface="Poppins"/>
                  <a:cs typeface="Poppins"/>
                  <a:sym typeface="Poppins"/>
                </a:rPr>
                <a:t>discriminação</a:t>
              </a:r>
              <a:r>
                <a:rPr lang="en-US" sz="2200" dirty="0">
                  <a:solidFill>
                    <a:srgbClr val="1C1C1C"/>
                  </a:solidFill>
                  <a:latin typeface="Poppins"/>
                  <a:ea typeface="Poppins"/>
                  <a:cs typeface="Poppins"/>
                  <a:sym typeface="Poppins"/>
                </a:rPr>
                <a:t> racial . </a:t>
              </a:r>
              <a:r>
                <a:rPr lang="en-US" sz="2200" dirty="0">
                  <a:solidFill>
                    <a:srgbClr val="1C1C1C"/>
                  </a:solidFill>
                  <a:highlight>
                    <a:srgbClr val="FFFF00"/>
                  </a:highlight>
                  <a:latin typeface="Poppins"/>
                  <a:ea typeface="Poppins"/>
                  <a:cs typeface="Poppins"/>
                  <a:sym typeface="Poppins"/>
                </a:rPr>
                <a:t>A </a:t>
              </a:r>
              <a:r>
                <a:rPr lang="en-US" sz="2200" dirty="0" err="1">
                  <a:solidFill>
                    <a:srgbClr val="1C1C1C"/>
                  </a:solidFill>
                  <a:highlight>
                    <a:srgbClr val="FFFF00"/>
                  </a:highlight>
                  <a:latin typeface="Poppins"/>
                  <a:ea typeface="Poppins"/>
                  <a:cs typeface="Poppins"/>
                  <a:sym typeface="Poppins"/>
                </a:rPr>
                <a:t>utilização</a:t>
              </a:r>
              <a:r>
                <a:rPr lang="en-US" sz="2200" dirty="0">
                  <a:solidFill>
                    <a:srgbClr val="1C1C1C"/>
                  </a:solidFill>
                  <a:highlight>
                    <a:srgbClr val="FFFF00"/>
                  </a:highlight>
                  <a:latin typeface="Poppins"/>
                  <a:ea typeface="Poppins"/>
                  <a:cs typeface="Poppins"/>
                  <a:sym typeface="Poppins"/>
                </a:rPr>
                <a:t> de </a:t>
              </a:r>
              <a:r>
                <a:rPr lang="en-US" sz="2200" dirty="0" err="1">
                  <a:solidFill>
                    <a:srgbClr val="1C1C1C"/>
                  </a:solidFill>
                  <a:highlight>
                    <a:srgbClr val="FFFF00"/>
                  </a:highlight>
                  <a:latin typeface="Poppins"/>
                  <a:ea typeface="Poppins"/>
                  <a:cs typeface="Poppins"/>
                  <a:sym typeface="Poppins"/>
                </a:rPr>
                <a:t>termos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ofensivos</a:t>
              </a:r>
              <a:r>
                <a:rPr lang="en-US" sz="2200" dirty="0">
                  <a:solidFill>
                    <a:srgbClr val="1C1C1C"/>
                  </a:solidFill>
                  <a:highlight>
                    <a:srgbClr val="FFFF00"/>
                  </a:highlight>
                  <a:latin typeface="Poppins"/>
                  <a:ea typeface="Poppins"/>
                  <a:cs typeface="Poppins"/>
                  <a:sym typeface="Poppins"/>
                </a:rPr>
                <a:t> e </a:t>
              </a:r>
              <a:r>
                <a:rPr lang="en-US" sz="2200" dirty="0" err="1">
                  <a:solidFill>
                    <a:srgbClr val="1C1C1C"/>
                  </a:solidFill>
                  <a:highlight>
                    <a:srgbClr val="FFFF00"/>
                  </a:highlight>
                  <a:latin typeface="Poppins"/>
                  <a:ea typeface="Poppins"/>
                  <a:cs typeface="Poppins"/>
                  <a:sym typeface="Poppins"/>
                </a:rPr>
                <a:t>depreciativos</a:t>
              </a:r>
              <a:r>
                <a:rPr lang="en-US" sz="2200" dirty="0">
                  <a:solidFill>
                    <a:srgbClr val="1C1C1C"/>
                  </a:solidFill>
                  <a:highlight>
                    <a:srgbClr val="FFFF00"/>
                  </a:highlight>
                  <a:latin typeface="Poppins"/>
                  <a:ea typeface="Poppins"/>
                  <a:cs typeface="Poppins"/>
                  <a:sym typeface="Poppins"/>
                </a:rPr>
                <a:t>, com </a:t>
              </a:r>
              <a:r>
                <a:rPr lang="en-US" sz="2200" dirty="0" err="1">
                  <a:solidFill>
                    <a:srgbClr val="1C1C1C"/>
                  </a:solidFill>
                  <a:highlight>
                    <a:srgbClr val="FFFF00"/>
                  </a:highlight>
                  <a:latin typeface="Poppins"/>
                  <a:ea typeface="Poppins"/>
                  <a:cs typeface="Poppins"/>
                  <a:sym typeface="Poppins"/>
                </a:rPr>
                <a:t>conotação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racista</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em</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ambiente</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laboral</a:t>
              </a:r>
              <a:r>
                <a:rPr lang="en-US" sz="2200" dirty="0">
                  <a:solidFill>
                    <a:srgbClr val="1C1C1C"/>
                  </a:solidFill>
                  <a:highlight>
                    <a:srgbClr val="FFFF00"/>
                  </a:highlight>
                  <a:latin typeface="Poppins"/>
                  <a:ea typeface="Poppins"/>
                  <a:cs typeface="Poppins"/>
                  <a:sym typeface="Poppins"/>
                </a:rPr>
                <a:t>, é </a:t>
              </a:r>
              <a:r>
                <a:rPr lang="en-US" sz="2200" dirty="0" err="1">
                  <a:solidFill>
                    <a:srgbClr val="1C1C1C"/>
                  </a:solidFill>
                  <a:highlight>
                    <a:srgbClr val="FFFF00"/>
                  </a:highlight>
                  <a:latin typeface="Poppins"/>
                  <a:ea typeface="Poppins"/>
                  <a:cs typeface="Poppins"/>
                  <a:sym typeface="Poppins"/>
                </a:rPr>
                <a:t>dotada</a:t>
              </a:r>
              <a:r>
                <a:rPr lang="en-US" sz="2200" dirty="0">
                  <a:solidFill>
                    <a:srgbClr val="1C1C1C"/>
                  </a:solidFill>
                  <a:highlight>
                    <a:srgbClr val="FFFF00"/>
                  </a:highlight>
                  <a:latin typeface="Poppins"/>
                  <a:ea typeface="Poppins"/>
                  <a:cs typeface="Poppins"/>
                  <a:sym typeface="Poppins"/>
                </a:rPr>
                <a:t> de </a:t>
              </a:r>
              <a:r>
                <a:rPr lang="en-US" sz="2200" dirty="0" err="1">
                  <a:solidFill>
                    <a:srgbClr val="1C1C1C"/>
                  </a:solidFill>
                  <a:highlight>
                    <a:srgbClr val="FFFF00"/>
                  </a:highlight>
                  <a:latin typeface="Poppins"/>
                  <a:ea typeface="Poppins"/>
                  <a:cs typeface="Poppins"/>
                  <a:sym typeface="Poppins"/>
                </a:rPr>
                <a:t>gravidade</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suficiente</a:t>
              </a:r>
              <a:r>
                <a:rPr lang="en-US" sz="2200" dirty="0">
                  <a:solidFill>
                    <a:srgbClr val="1C1C1C"/>
                  </a:solidFill>
                  <a:highlight>
                    <a:srgbClr val="FFFF00"/>
                  </a:highlight>
                  <a:latin typeface="Poppins"/>
                  <a:ea typeface="Poppins"/>
                  <a:cs typeface="Poppins"/>
                  <a:sym typeface="Poppins"/>
                </a:rPr>
                <a:t> para </a:t>
              </a:r>
              <a:r>
                <a:rPr lang="en-US" sz="2200" dirty="0" err="1">
                  <a:solidFill>
                    <a:srgbClr val="1C1C1C"/>
                  </a:solidFill>
                  <a:highlight>
                    <a:srgbClr val="FFFF00"/>
                  </a:highlight>
                  <a:latin typeface="Poppins"/>
                  <a:ea typeface="Poppins"/>
                  <a:cs typeface="Poppins"/>
                  <a:sym typeface="Poppins"/>
                </a:rPr>
                <a:t>justificar</a:t>
              </a:r>
              <a:r>
                <a:rPr lang="en-US" sz="2200" dirty="0">
                  <a:solidFill>
                    <a:srgbClr val="1C1C1C"/>
                  </a:solidFill>
                  <a:highlight>
                    <a:srgbClr val="FFFF00"/>
                  </a:highlight>
                  <a:latin typeface="Poppins"/>
                  <a:ea typeface="Poppins"/>
                  <a:cs typeface="Poppins"/>
                  <a:sym typeface="Poppins"/>
                </a:rPr>
                <a:t> a </a:t>
              </a:r>
              <a:r>
                <a:rPr lang="en-US" sz="2200" dirty="0" err="1">
                  <a:solidFill>
                    <a:srgbClr val="1C1C1C"/>
                  </a:solidFill>
                  <a:highlight>
                    <a:srgbClr val="FFFF00"/>
                  </a:highlight>
                  <a:latin typeface="Poppins"/>
                  <a:ea typeface="Poppins"/>
                  <a:cs typeface="Poppins"/>
                  <a:sym typeface="Poppins"/>
                </a:rPr>
                <a:t>rescisão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contratual</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motivada</a:t>
              </a:r>
              <a:r>
                <a:rPr lang="en-US" sz="2200" dirty="0">
                  <a:solidFill>
                    <a:srgbClr val="1C1C1C"/>
                  </a:solidFill>
                  <a:highlight>
                    <a:srgbClr val="FFFF00"/>
                  </a:highlight>
                  <a:latin typeface="Poppins"/>
                  <a:ea typeface="Poppins"/>
                  <a:cs typeface="Poppins"/>
                  <a:sym typeface="Poppins"/>
                </a:rPr>
                <a:t>. Assim, </a:t>
              </a:r>
              <a:r>
                <a:rPr lang="en-US" sz="2200" dirty="0" err="1">
                  <a:solidFill>
                    <a:srgbClr val="1C1C1C"/>
                  </a:solidFill>
                  <a:highlight>
                    <a:srgbClr val="FFFF00"/>
                  </a:highlight>
                  <a:latin typeface="Poppins"/>
                  <a:ea typeface="Poppins"/>
                  <a:cs typeface="Poppins"/>
                  <a:sym typeface="Poppins"/>
                </a:rPr>
                <a:t>comprovado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que</a:t>
              </a:r>
              <a:r>
                <a:rPr lang="en-US" sz="2200" dirty="0">
                  <a:solidFill>
                    <a:srgbClr val="1C1C1C"/>
                  </a:solidFill>
                  <a:highlight>
                    <a:srgbClr val="FFFF00"/>
                  </a:highlight>
                  <a:latin typeface="Poppins"/>
                  <a:ea typeface="Poppins"/>
                  <a:cs typeface="Poppins"/>
                  <a:sym typeface="Poppins"/>
                </a:rPr>
                <a:t> a </a:t>
              </a:r>
              <a:r>
                <a:rPr lang="en-US" sz="2200" dirty="0" err="1">
                  <a:solidFill>
                    <a:srgbClr val="1C1C1C"/>
                  </a:solidFill>
                  <a:highlight>
                    <a:srgbClr val="FFFF00"/>
                  </a:highlight>
                  <a:latin typeface="Poppins"/>
                  <a:ea typeface="Poppins"/>
                  <a:cs typeface="Poppins"/>
                  <a:sym typeface="Poppins"/>
                </a:rPr>
                <a:t>trabalhadora</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proferiu</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palavras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racistas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não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há</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que</a:t>
              </a:r>
              <a:r>
                <a:rPr lang="en-US" sz="2200" dirty="0">
                  <a:solidFill>
                    <a:srgbClr val="1C1C1C"/>
                  </a:solidFill>
                  <a:highlight>
                    <a:srgbClr val="FFFF00"/>
                  </a:highlight>
                  <a:latin typeface="Poppins"/>
                  <a:ea typeface="Poppins"/>
                  <a:cs typeface="Poppins"/>
                  <a:sym typeface="Poppins"/>
                </a:rPr>
                <a:t> se </a:t>
              </a:r>
              <a:r>
                <a:rPr lang="en-US" sz="2200" dirty="0" err="1">
                  <a:solidFill>
                    <a:srgbClr val="1C1C1C"/>
                  </a:solidFill>
                  <a:highlight>
                    <a:srgbClr val="FFFF00"/>
                  </a:highlight>
                  <a:latin typeface="Poppins"/>
                  <a:ea typeface="Poppins"/>
                  <a:cs typeface="Poppins"/>
                  <a:sym typeface="Poppins"/>
                </a:rPr>
                <a:t>aduzir</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que</a:t>
              </a:r>
              <a:r>
                <a:rPr lang="en-US" sz="2200" dirty="0">
                  <a:solidFill>
                    <a:srgbClr val="1C1C1C"/>
                  </a:solidFill>
                  <a:highlight>
                    <a:srgbClr val="FFFF00"/>
                  </a:highlight>
                  <a:latin typeface="Poppins"/>
                  <a:ea typeface="Poppins"/>
                  <a:cs typeface="Poppins"/>
                  <a:sym typeface="Poppins"/>
                </a:rPr>
                <a:t> se </a:t>
              </a:r>
              <a:r>
                <a:rPr lang="en-US" sz="2200" dirty="0" err="1">
                  <a:solidFill>
                    <a:srgbClr val="1C1C1C"/>
                  </a:solidFill>
                  <a:highlight>
                    <a:srgbClr val="FFFF00"/>
                  </a:highlight>
                  <a:latin typeface="Poppins"/>
                  <a:ea typeface="Poppins"/>
                  <a:cs typeface="Poppins"/>
                  <a:sym typeface="Poppins"/>
                </a:rPr>
                <a:t>tratavam</a:t>
              </a:r>
              <a:r>
                <a:rPr lang="en-US" sz="2200" dirty="0">
                  <a:solidFill>
                    <a:srgbClr val="1C1C1C"/>
                  </a:solidFill>
                  <a:highlight>
                    <a:srgbClr val="FFFF00"/>
                  </a:highlight>
                  <a:latin typeface="Poppins"/>
                  <a:ea typeface="Poppins"/>
                  <a:cs typeface="Poppins"/>
                  <a:sym typeface="Poppins"/>
                </a:rPr>
                <a:t> de </a:t>
              </a:r>
              <a:r>
                <a:rPr lang="en-US" sz="2200" dirty="0" err="1">
                  <a:solidFill>
                    <a:srgbClr val="1C1C1C"/>
                  </a:solidFill>
                  <a:highlight>
                    <a:srgbClr val="FFFF00"/>
                  </a:highlight>
                  <a:latin typeface="Poppins"/>
                  <a:ea typeface="Poppins"/>
                  <a:cs typeface="Poppins"/>
                  <a:sym typeface="Poppins"/>
                </a:rPr>
                <a:t>brincadeiras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uma</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vez</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que</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não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há</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racismo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recreativo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Comprovados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os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fatos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elencados</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cabível</a:t>
              </a:r>
              <a:r>
                <a:rPr lang="en-US" sz="2200" dirty="0">
                  <a:solidFill>
                    <a:srgbClr val="1C1C1C"/>
                  </a:solidFill>
                  <a:highlight>
                    <a:srgbClr val="FFFF00"/>
                  </a:highlight>
                  <a:latin typeface="Poppins"/>
                  <a:ea typeface="Poppins"/>
                  <a:cs typeface="Poppins"/>
                  <a:sym typeface="Poppins"/>
                </a:rPr>
                <a:t> a </a:t>
              </a:r>
              <a:r>
                <a:rPr lang="en-US" sz="2200" dirty="0" err="1">
                  <a:solidFill>
                    <a:srgbClr val="1C1C1C"/>
                  </a:solidFill>
                  <a:highlight>
                    <a:srgbClr val="FFFF00"/>
                  </a:highlight>
                  <a:latin typeface="Poppins"/>
                  <a:ea typeface="Poppins"/>
                  <a:cs typeface="Poppins"/>
                  <a:sym typeface="Poppins"/>
                </a:rPr>
                <a:t>responsabilização</a:t>
              </a:r>
              <a:r>
                <a:rPr lang="en-US" sz="2200" dirty="0">
                  <a:solidFill>
                    <a:srgbClr val="1C1C1C"/>
                  </a:solidFill>
                  <a:highlight>
                    <a:srgbClr val="FFFF00"/>
                  </a:highlight>
                  <a:latin typeface="Poppins"/>
                  <a:ea typeface="Poppins"/>
                  <a:cs typeface="Poppins"/>
                  <a:sym typeface="Poppins"/>
                </a:rPr>
                <a:t> da </a:t>
              </a:r>
              <a:r>
                <a:rPr lang="en-US" sz="2200" dirty="0" err="1">
                  <a:solidFill>
                    <a:srgbClr val="1C1C1C"/>
                  </a:solidFill>
                  <a:highlight>
                    <a:srgbClr val="FFFF00"/>
                  </a:highlight>
                  <a:latin typeface="Poppins"/>
                  <a:ea typeface="Poppins"/>
                  <a:cs typeface="Poppins"/>
                  <a:sym typeface="Poppins"/>
                </a:rPr>
                <a:t>empregada</a:t>
              </a:r>
              <a:r>
                <a:rPr lang="en-US" sz="2200" dirty="0">
                  <a:solidFill>
                    <a:srgbClr val="1C1C1C"/>
                  </a:solidFill>
                  <a:highlight>
                    <a:srgbClr val="FFFF00"/>
                  </a:highlight>
                  <a:latin typeface="Poppins"/>
                  <a:ea typeface="Poppins"/>
                  <a:cs typeface="Poppins"/>
                  <a:sym typeface="Poppins"/>
                </a:rPr>
                <a:t>, com a </a:t>
              </a:r>
              <a:r>
                <a:rPr lang="en-US" sz="2200" dirty="0" err="1">
                  <a:solidFill>
                    <a:srgbClr val="1C1C1C"/>
                  </a:solidFill>
                  <a:highlight>
                    <a:srgbClr val="FFFF00"/>
                  </a:highlight>
                  <a:latin typeface="Poppins"/>
                  <a:ea typeface="Poppins"/>
                  <a:cs typeface="Poppins"/>
                  <a:sym typeface="Poppins"/>
                </a:rPr>
                <a:t>aplicação</a:t>
              </a:r>
              <a:r>
                <a:rPr lang="en-US" sz="2200" dirty="0">
                  <a:solidFill>
                    <a:srgbClr val="1C1C1C"/>
                  </a:solidFill>
                  <a:highlight>
                    <a:srgbClr val="FFFF00"/>
                  </a:highlight>
                  <a:latin typeface="Poppins"/>
                  <a:ea typeface="Poppins"/>
                  <a:cs typeface="Poppins"/>
                  <a:sym typeface="Poppins"/>
                </a:rPr>
                <a:t> da </a:t>
              </a:r>
              <a:r>
                <a:rPr lang="en-US" sz="2200" dirty="0" err="1">
                  <a:solidFill>
                    <a:srgbClr val="1C1C1C"/>
                  </a:solidFill>
                  <a:highlight>
                    <a:srgbClr val="FFFF00"/>
                  </a:highlight>
                  <a:latin typeface="Poppins"/>
                  <a:ea typeface="Poppins"/>
                  <a:cs typeface="Poppins"/>
                  <a:sym typeface="Poppins"/>
                </a:rPr>
                <a:t>justa</a:t>
              </a:r>
              <a:r>
                <a:rPr lang="en-US" sz="2200" dirty="0">
                  <a:solidFill>
                    <a:srgbClr val="1C1C1C"/>
                  </a:solidFill>
                  <a:highlight>
                    <a:srgbClr val="FFFF00"/>
                  </a:highlight>
                  <a:latin typeface="Poppins"/>
                  <a:ea typeface="Poppins"/>
                  <a:cs typeface="Poppins"/>
                  <a:sym typeface="Poppins"/>
                </a:rPr>
                <a:t> causa, </a:t>
              </a:r>
              <a:r>
                <a:rPr lang="en-US" sz="2200" dirty="0" err="1">
                  <a:solidFill>
                    <a:srgbClr val="1C1C1C"/>
                  </a:solidFill>
                  <a:highlight>
                    <a:srgbClr val="FFFF00"/>
                  </a:highlight>
                  <a:latin typeface="Poppins"/>
                  <a:ea typeface="Poppins"/>
                  <a:cs typeface="Poppins"/>
                  <a:sym typeface="Poppins"/>
                </a:rPr>
                <a:t>estando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correto</a:t>
              </a:r>
              <a:r>
                <a:rPr lang="en-US" sz="2200" dirty="0">
                  <a:solidFill>
                    <a:srgbClr val="1C1C1C"/>
                  </a:solidFill>
                  <a:highlight>
                    <a:srgbClr val="FFFF00"/>
                  </a:highlight>
                  <a:latin typeface="Poppins"/>
                  <a:ea typeface="Poppins"/>
                  <a:cs typeface="Poppins"/>
                  <a:sym typeface="Poppins"/>
                </a:rPr>
                <a:t> o </a:t>
              </a:r>
              <a:r>
                <a:rPr lang="en-US" sz="2200" dirty="0" err="1">
                  <a:solidFill>
                    <a:srgbClr val="1C1C1C"/>
                  </a:solidFill>
                  <a:highlight>
                    <a:srgbClr val="FFFF00"/>
                  </a:highlight>
                  <a:latin typeface="Poppins"/>
                  <a:ea typeface="Poppins"/>
                  <a:cs typeface="Poppins"/>
                  <a:sym typeface="Poppins"/>
                </a:rPr>
                <a:t>empregador</a:t>
              </a:r>
              <a:r>
                <a:rPr lang="en-US" sz="2200" dirty="0">
                  <a:solidFill>
                    <a:srgbClr val="1C1C1C"/>
                  </a:solidFill>
                  <a:highlight>
                    <a:srgbClr val="FFFF00"/>
                  </a:highlight>
                  <a:latin typeface="Poppins"/>
                  <a:ea typeface="Poppins"/>
                  <a:cs typeface="Poppins"/>
                  <a:sym typeface="Poppins"/>
                </a:rPr>
                <a:t> no </a:t>
              </a:r>
              <a:r>
                <a:rPr lang="en-US" sz="2200" dirty="0" err="1">
                  <a:solidFill>
                    <a:srgbClr val="1C1C1C"/>
                  </a:solidFill>
                  <a:highlight>
                    <a:srgbClr val="FFFF00"/>
                  </a:highlight>
                  <a:latin typeface="Poppins"/>
                  <a:ea typeface="Poppins"/>
                  <a:cs typeface="Poppins"/>
                  <a:sym typeface="Poppins"/>
                </a:rPr>
                <a:t>seu</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dever</a:t>
              </a:r>
              <a:r>
                <a:rPr lang="en-US" sz="2200" dirty="0">
                  <a:solidFill>
                    <a:srgbClr val="1C1C1C"/>
                  </a:solidFill>
                  <a:highlight>
                    <a:srgbClr val="FFFF00"/>
                  </a:highlight>
                  <a:latin typeface="Poppins"/>
                  <a:ea typeface="Poppins"/>
                  <a:cs typeface="Poppins"/>
                  <a:sym typeface="Poppins"/>
                </a:rPr>
                <a:t> de </a:t>
              </a:r>
              <a:r>
                <a:rPr lang="en-US" sz="2200" dirty="0" err="1">
                  <a:solidFill>
                    <a:srgbClr val="1C1C1C"/>
                  </a:solidFill>
                  <a:highlight>
                    <a:srgbClr val="FFFF00"/>
                  </a:highlight>
                  <a:latin typeface="Poppins"/>
                  <a:ea typeface="Poppins"/>
                  <a:cs typeface="Poppins"/>
                  <a:sym typeface="Poppins"/>
                </a:rPr>
                <a:t>manter</a:t>
              </a:r>
              <a:r>
                <a:rPr lang="en-US" sz="2200" dirty="0">
                  <a:solidFill>
                    <a:srgbClr val="1C1C1C"/>
                  </a:solidFill>
                  <a:highlight>
                    <a:srgbClr val="FFFF00"/>
                  </a:highlight>
                  <a:latin typeface="Poppins"/>
                  <a:ea typeface="Poppins"/>
                  <a:cs typeface="Poppins"/>
                  <a:sym typeface="Poppins"/>
                </a:rPr>
                <a:t> o </a:t>
              </a:r>
              <a:r>
                <a:rPr lang="en-US" sz="2200" dirty="0" err="1">
                  <a:solidFill>
                    <a:srgbClr val="1C1C1C"/>
                  </a:solidFill>
                  <a:highlight>
                    <a:srgbClr val="FFFF00"/>
                  </a:highlight>
                  <a:latin typeface="Poppins"/>
                  <a:ea typeface="Poppins"/>
                  <a:cs typeface="Poppins"/>
                  <a:sym typeface="Poppins"/>
                </a:rPr>
                <a:t>ambiente</a:t>
              </a:r>
              <a:r>
                <a:rPr lang="en-US" sz="2200" dirty="0">
                  <a:solidFill>
                    <a:srgbClr val="1C1C1C"/>
                  </a:solidFill>
                  <a:highlight>
                    <a:srgbClr val="FFFF00"/>
                  </a:highlight>
                  <a:latin typeface="Poppins"/>
                  <a:ea typeface="Poppins"/>
                  <a:cs typeface="Poppins"/>
                  <a:sym typeface="Poppins"/>
                </a:rPr>
                <a:t> de </a:t>
              </a:r>
              <a:r>
                <a:rPr lang="en-US" sz="2200" dirty="0" err="1">
                  <a:solidFill>
                    <a:srgbClr val="1C1C1C"/>
                  </a:solidFill>
                  <a:highlight>
                    <a:srgbClr val="FFFF00"/>
                  </a:highlight>
                  <a:latin typeface="Poppins"/>
                  <a:ea typeface="Poppins"/>
                  <a:cs typeface="Poppins"/>
                  <a:sym typeface="Poppins"/>
                </a:rPr>
                <a:t>trabalho</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pautado</a:t>
              </a:r>
              <a:r>
                <a:rPr lang="en-US" sz="2200" dirty="0">
                  <a:solidFill>
                    <a:srgbClr val="1C1C1C"/>
                  </a:solidFill>
                  <a:highlight>
                    <a:srgbClr val="FFFF00"/>
                  </a:highlight>
                  <a:latin typeface="Poppins"/>
                  <a:ea typeface="Poppins"/>
                  <a:cs typeface="Poppins"/>
                  <a:sym typeface="Poppins"/>
                </a:rPr>
                <a:t> no </a:t>
              </a:r>
              <a:r>
                <a:rPr lang="en-US" sz="2200" dirty="0" err="1">
                  <a:solidFill>
                    <a:srgbClr val="1C1C1C"/>
                  </a:solidFill>
                  <a:highlight>
                    <a:srgbClr val="FFFF00"/>
                  </a:highlight>
                  <a:latin typeface="Poppins"/>
                  <a:ea typeface="Poppins"/>
                  <a:cs typeface="Poppins"/>
                  <a:sym typeface="Poppins"/>
                </a:rPr>
                <a:t>respeito</a:t>
              </a:r>
              <a:r>
                <a:rPr lang="en-US" sz="2200" dirty="0">
                  <a:solidFill>
                    <a:srgbClr val="1C1C1C"/>
                  </a:solidFill>
                  <a:highlight>
                    <a:srgbClr val="FFFF00"/>
                  </a:highlight>
                  <a:latin typeface="Poppins"/>
                  <a:ea typeface="Poppins"/>
                  <a:cs typeface="Poppins"/>
                  <a:sym typeface="Poppins"/>
                </a:rPr>
                <a:t> e </a:t>
              </a:r>
              <a:r>
                <a:rPr lang="en-US" sz="2200" dirty="0" err="1">
                  <a:solidFill>
                    <a:srgbClr val="1C1C1C"/>
                  </a:solidFill>
                  <a:highlight>
                    <a:srgbClr val="FFFF00"/>
                  </a:highlight>
                  <a:latin typeface="Poppins"/>
                  <a:ea typeface="Poppins"/>
                  <a:cs typeface="Poppins"/>
                  <a:sym typeface="Poppins"/>
                </a:rPr>
                <a:t>na</a:t>
              </a:r>
              <a:r>
                <a:rPr lang="en-US" sz="2200" dirty="0">
                  <a:solidFill>
                    <a:srgbClr val="1C1C1C"/>
                  </a:solidFill>
                  <a:highlight>
                    <a:srgbClr val="FFFF00"/>
                  </a:highlight>
                  <a:latin typeface="Poppins"/>
                  <a:ea typeface="Poppins"/>
                  <a:cs typeface="Poppins"/>
                  <a:sym typeface="Poppins"/>
                </a:rPr>
                <a:t> </a:t>
              </a:r>
              <a:r>
                <a:rPr lang="en-US" sz="2200" dirty="0" err="1">
                  <a:solidFill>
                    <a:srgbClr val="1C1C1C"/>
                  </a:solidFill>
                  <a:highlight>
                    <a:srgbClr val="FFFF00"/>
                  </a:highlight>
                  <a:latin typeface="Poppins"/>
                  <a:ea typeface="Poppins"/>
                  <a:cs typeface="Poppins"/>
                  <a:sym typeface="Poppins"/>
                </a:rPr>
                <a:t>urbanidade</a:t>
              </a:r>
              <a:r>
                <a:rPr lang="en-US" sz="2200" dirty="0">
                  <a:solidFill>
                    <a:srgbClr val="1C1C1C"/>
                  </a:solidFill>
                  <a:highlight>
                    <a:srgbClr val="FFFF00"/>
                  </a:highlight>
                  <a:latin typeface="Poppins"/>
                  <a:ea typeface="Poppins"/>
                  <a:cs typeface="Poppins"/>
                  <a:sym typeface="Poppins"/>
                </a:rPr>
                <a:t> e livre de </a:t>
              </a:r>
              <a:r>
                <a:rPr lang="en-US" sz="2200" dirty="0" err="1">
                  <a:solidFill>
                    <a:srgbClr val="1C1C1C"/>
                  </a:solidFill>
                  <a:highlight>
                    <a:srgbClr val="FFFF00"/>
                  </a:highlight>
                  <a:latin typeface="Poppins"/>
                  <a:ea typeface="Poppins"/>
                  <a:cs typeface="Poppins"/>
                  <a:sym typeface="Poppins"/>
                </a:rPr>
                <a:t>racismo</a:t>
              </a:r>
              <a:r>
                <a:rPr lang="en-US" sz="2200" dirty="0">
                  <a:solidFill>
                    <a:srgbClr val="1C1C1C"/>
                  </a:solidFill>
                  <a:highlight>
                    <a:srgbClr val="FFFF00"/>
                  </a:highlight>
                  <a:latin typeface="Poppins"/>
                  <a:ea typeface="Poppins"/>
                  <a:cs typeface="Poppins"/>
                  <a:sym typeface="Poppins"/>
                </a:rPr>
                <a:t>.</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Decisão</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que</a:t>
              </a:r>
              <a:r>
                <a:rPr lang="en-US" sz="2200" dirty="0">
                  <a:solidFill>
                    <a:srgbClr val="1C1C1C"/>
                  </a:solidFill>
                  <a:latin typeface="Poppins"/>
                  <a:ea typeface="Poppins"/>
                  <a:cs typeface="Poppins"/>
                  <a:sym typeface="Poppins"/>
                </a:rPr>
                <a:t> se </a:t>
              </a:r>
              <a:r>
                <a:rPr lang="en-US" sz="2200" dirty="0" err="1">
                  <a:solidFill>
                    <a:srgbClr val="1C1C1C"/>
                  </a:solidFill>
                  <a:latin typeface="Poppins"/>
                  <a:ea typeface="Poppins"/>
                  <a:cs typeface="Poppins"/>
                  <a:sym typeface="Poppins"/>
                </a:rPr>
                <a:t>mantém</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uma</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vez</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que</a:t>
              </a:r>
              <a:r>
                <a:rPr lang="en-US" sz="2200" dirty="0">
                  <a:solidFill>
                    <a:srgbClr val="1C1C1C"/>
                  </a:solidFill>
                  <a:latin typeface="Poppins"/>
                  <a:ea typeface="Poppins"/>
                  <a:cs typeface="Poppins"/>
                  <a:sym typeface="Poppins"/>
                </a:rPr>
                <a:t> </a:t>
              </a:r>
              <a:r>
                <a:rPr lang="en-US" sz="2200" dirty="0" err="1">
                  <a:solidFill>
                    <a:srgbClr val="1C1C1C"/>
                  </a:solidFill>
                  <a:latin typeface="Poppins"/>
                  <a:ea typeface="Poppins"/>
                  <a:cs typeface="Poppins"/>
                  <a:sym typeface="Poppins"/>
                </a:rPr>
                <a:t>pautada</a:t>
              </a:r>
              <a:r>
                <a:rPr lang="en-US" sz="2200" dirty="0">
                  <a:solidFill>
                    <a:srgbClr val="1C1C1C"/>
                  </a:solidFill>
                  <a:latin typeface="Poppins"/>
                  <a:ea typeface="Poppins"/>
                  <a:cs typeface="Poppins"/>
                  <a:sym typeface="Poppins"/>
                </a:rPr>
                <a:t> no </a:t>
              </a:r>
              <a:r>
                <a:rPr lang="en-US" sz="2200" dirty="0" err="1">
                  <a:solidFill>
                    <a:srgbClr val="1C1C1C"/>
                  </a:solidFill>
                  <a:latin typeface="Poppins"/>
                  <a:ea typeface="Poppins"/>
                  <a:cs typeface="Poppins"/>
                  <a:sym typeface="Poppins"/>
                </a:rPr>
                <a:t>princípio</a:t>
              </a:r>
              <a:r>
                <a:rPr lang="en-US" sz="2200" dirty="0">
                  <a:solidFill>
                    <a:srgbClr val="1C1C1C"/>
                  </a:solidFill>
                  <a:latin typeface="Poppins"/>
                  <a:ea typeface="Poppins"/>
                  <a:cs typeface="Poppins"/>
                  <a:sym typeface="Poppins"/>
                </a:rPr>
                <a:t> da </a:t>
              </a:r>
              <a:r>
                <a:rPr lang="en-US" sz="2200" dirty="0" err="1">
                  <a:solidFill>
                    <a:srgbClr val="1C1C1C"/>
                  </a:solidFill>
                  <a:latin typeface="Poppins"/>
                  <a:ea typeface="Poppins"/>
                  <a:cs typeface="Poppins"/>
                  <a:sym typeface="Poppins"/>
                </a:rPr>
                <a:t>dignidade</a:t>
              </a:r>
              <a:r>
                <a:rPr lang="en-US" sz="2200" dirty="0">
                  <a:solidFill>
                    <a:srgbClr val="1C1C1C"/>
                  </a:solidFill>
                  <a:latin typeface="Poppins"/>
                  <a:ea typeface="Poppins"/>
                  <a:cs typeface="Poppins"/>
                  <a:sym typeface="Poppins"/>
                </a:rPr>
                <a:t> da </a:t>
              </a:r>
              <a:r>
                <a:rPr lang="en-US" sz="2200" dirty="0" err="1">
                  <a:solidFill>
                    <a:srgbClr val="1C1C1C"/>
                  </a:solidFill>
                  <a:latin typeface="Poppins"/>
                  <a:ea typeface="Poppins"/>
                  <a:cs typeface="Poppins"/>
                  <a:sym typeface="Poppins"/>
                </a:rPr>
                <a:t>pessoa</a:t>
              </a:r>
              <a:r>
                <a:rPr lang="en-US" sz="2200" dirty="0">
                  <a:solidFill>
                    <a:srgbClr val="1C1C1C"/>
                  </a:solidFill>
                  <a:latin typeface="Poppins"/>
                  <a:ea typeface="Poppins"/>
                  <a:cs typeface="Poppins"/>
                  <a:sym typeface="Poppins"/>
                </a:rPr>
                <a:t> humana, </a:t>
              </a:r>
              <a:r>
                <a:rPr lang="en-US" sz="2200" dirty="0" err="1">
                  <a:solidFill>
                    <a:srgbClr val="1C1C1C"/>
                  </a:solidFill>
                  <a:latin typeface="Poppins"/>
                  <a:ea typeface="Poppins"/>
                  <a:cs typeface="Poppins"/>
                  <a:sym typeface="Poppins"/>
                </a:rPr>
                <a:t>Convenção</a:t>
              </a:r>
              <a:r>
                <a:rPr lang="en-US" sz="2200" dirty="0">
                  <a:solidFill>
                    <a:srgbClr val="1C1C1C"/>
                  </a:solidFill>
                  <a:latin typeface="Poppins"/>
                  <a:ea typeface="Poppins"/>
                  <a:cs typeface="Poppins"/>
                  <a:sym typeface="Poppins"/>
                </a:rPr>
                <a:t> n . 111 e no </a:t>
              </a:r>
              <a:r>
                <a:rPr lang="en-US" sz="2200" dirty="0" err="1">
                  <a:solidFill>
                    <a:srgbClr val="1C1C1C"/>
                  </a:solidFill>
                  <a:latin typeface="Poppins"/>
                  <a:ea typeface="Poppins"/>
                  <a:cs typeface="Poppins"/>
                  <a:sym typeface="Poppins"/>
                </a:rPr>
                <a:t>Protocolo</a:t>
              </a:r>
              <a:r>
                <a:rPr lang="en-US" sz="2200" dirty="0">
                  <a:solidFill>
                    <a:srgbClr val="1C1C1C"/>
                  </a:solidFill>
                  <a:latin typeface="Poppins"/>
                  <a:ea typeface="Poppins"/>
                  <a:cs typeface="Poppins"/>
                  <a:sym typeface="Poppins"/>
                </a:rPr>
                <a:t> para </a:t>
              </a:r>
              <a:r>
                <a:rPr lang="en-US" sz="2200" dirty="0" err="1">
                  <a:solidFill>
                    <a:srgbClr val="1C1C1C"/>
                  </a:solidFill>
                  <a:latin typeface="Poppins"/>
                  <a:ea typeface="Poppins"/>
                  <a:cs typeface="Poppins"/>
                  <a:sym typeface="Poppins"/>
                </a:rPr>
                <a:t>Julgamento</a:t>
              </a:r>
              <a:r>
                <a:rPr lang="en-US" sz="2200" dirty="0">
                  <a:solidFill>
                    <a:srgbClr val="1C1C1C"/>
                  </a:solidFill>
                  <a:latin typeface="Poppins"/>
                  <a:ea typeface="Poppins"/>
                  <a:cs typeface="Poppins"/>
                  <a:sym typeface="Poppins"/>
                </a:rPr>
                <a:t> com </a:t>
              </a:r>
              <a:r>
                <a:rPr lang="en-US" sz="2200" dirty="0" err="1">
                  <a:solidFill>
                    <a:srgbClr val="1C1C1C"/>
                  </a:solidFill>
                  <a:latin typeface="Poppins"/>
                  <a:ea typeface="Poppins"/>
                  <a:cs typeface="Poppins"/>
                  <a:sym typeface="Poppins"/>
                </a:rPr>
                <a:t>Perspectiva</a:t>
              </a:r>
              <a:r>
                <a:rPr lang="en-US" sz="2200" dirty="0">
                  <a:solidFill>
                    <a:srgbClr val="1C1C1C"/>
                  </a:solidFill>
                  <a:latin typeface="Poppins"/>
                  <a:ea typeface="Poppins"/>
                  <a:cs typeface="Poppins"/>
                  <a:sym typeface="Poppins"/>
                </a:rPr>
                <a:t> Racial, do CNJ.</a:t>
              </a:r>
            </a:p>
          </p:txBody>
        </p:sp>
      </p:grpSp>
      <p:grpSp>
        <p:nvGrpSpPr>
          <p:cNvPr id="23" name="Group 23"/>
          <p:cNvGrpSpPr/>
          <p:nvPr/>
        </p:nvGrpSpPr>
        <p:grpSpPr>
          <a:xfrm>
            <a:off x="1509941" y="8012102"/>
            <a:ext cx="15236666" cy="488823"/>
            <a:chOff x="0" y="0"/>
            <a:chExt cx="20315555" cy="651763"/>
          </a:xfrm>
        </p:grpSpPr>
        <p:sp>
          <p:nvSpPr>
            <p:cNvPr id="24" name="Freeform 24"/>
            <p:cNvSpPr/>
            <p:nvPr/>
          </p:nvSpPr>
          <p:spPr>
            <a:xfrm>
              <a:off x="0" y="0"/>
              <a:ext cx="20315552" cy="651760"/>
            </a:xfrm>
            <a:custGeom>
              <a:avLst/>
              <a:gdLst/>
              <a:ahLst/>
              <a:cxnLst/>
              <a:rect l="l" t="t" r="r" b="b"/>
              <a:pathLst>
                <a:path w="20315552" h="651760">
                  <a:moveTo>
                    <a:pt x="0" y="0"/>
                  </a:moveTo>
                  <a:lnTo>
                    <a:pt x="20315552" y="0"/>
                  </a:lnTo>
                  <a:lnTo>
                    <a:pt x="20315552" y="651760"/>
                  </a:lnTo>
                  <a:lnTo>
                    <a:pt x="0" y="651760"/>
                  </a:lnTo>
                  <a:close/>
                </a:path>
              </a:pathLst>
            </a:custGeom>
            <a:blipFill>
              <a:blip r:embed="rId2">
                <a:alphaModFix amt="0"/>
              </a:blip>
              <a:stretch>
                <a:fillRect t="-565232" b="-549476"/>
              </a:stretch>
            </a:blipFill>
          </p:spPr>
        </p:sp>
        <p:sp>
          <p:nvSpPr>
            <p:cNvPr id="25" name="TextBox 25"/>
            <p:cNvSpPr txBox="1"/>
            <p:nvPr/>
          </p:nvSpPr>
          <p:spPr>
            <a:xfrm>
              <a:off x="0" y="-19050"/>
              <a:ext cx="20315555" cy="670813"/>
            </a:xfrm>
            <a:prstGeom prst="rect">
              <a:avLst/>
            </a:prstGeom>
          </p:spPr>
          <p:txBody>
            <a:bodyPr lIns="0" tIns="0" rIns="0" bIns="0" rtlCol="0" anchor="ctr"/>
            <a:lstStyle/>
            <a:p>
              <a:pPr algn="l">
                <a:lnSpc>
                  <a:spcPts val="2399"/>
                </a:lnSpc>
              </a:pPr>
              <a:r>
                <a:rPr lang="en-US" sz="1999" i="1">
                  <a:solidFill>
                    <a:srgbClr val="6E6A66"/>
                  </a:solidFill>
                  <a:latin typeface="Poppins Italics"/>
                  <a:ea typeface="Poppins Italics"/>
                  <a:cs typeface="Poppins Italics"/>
                  <a:sym typeface="Poppins Italics"/>
                </a:rPr>
                <a:t>(TRT-12 - ROT: 00012994620245120055, Relator.: MARIA BEATRIZ VIEIRA DA SILVA GUBERT, 2ª Turma)</a:t>
              </a:r>
            </a:p>
          </p:txBody>
        </p:sp>
      </p:grpSp>
      <p:grpSp>
        <p:nvGrpSpPr>
          <p:cNvPr id="26" name="Group 26"/>
          <p:cNvGrpSpPr/>
          <p:nvPr/>
        </p:nvGrpSpPr>
        <p:grpSpPr>
          <a:xfrm>
            <a:off x="13720898" y="8595965"/>
            <a:ext cx="3374703" cy="1043892"/>
            <a:chOff x="0" y="0"/>
            <a:chExt cx="4499604" cy="1391856"/>
          </a:xfrm>
        </p:grpSpPr>
        <p:grpSp>
          <p:nvGrpSpPr>
            <p:cNvPr id="27" name="Group 27"/>
            <p:cNvGrpSpPr/>
            <p:nvPr/>
          </p:nvGrpSpPr>
          <p:grpSpPr>
            <a:xfrm>
              <a:off x="0" y="0"/>
              <a:ext cx="4499604" cy="1391857"/>
              <a:chOff x="0" y="0"/>
              <a:chExt cx="4575569" cy="1415355"/>
            </a:xfrm>
          </p:grpSpPr>
          <p:sp>
            <p:nvSpPr>
              <p:cNvPr id="28" name="Freeform 28"/>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9" name="Group 29"/>
            <p:cNvGrpSpPr/>
            <p:nvPr/>
          </p:nvGrpSpPr>
          <p:grpSpPr>
            <a:xfrm>
              <a:off x="971928" y="0"/>
              <a:ext cx="2555748" cy="1391856"/>
              <a:chOff x="0" y="0"/>
              <a:chExt cx="2555748" cy="1391856"/>
            </a:xfrm>
          </p:grpSpPr>
          <p:sp>
            <p:nvSpPr>
              <p:cNvPr id="30" name="Freeform 30"/>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1" name="Group 31"/>
          <p:cNvGrpSpPr/>
          <p:nvPr/>
        </p:nvGrpSpPr>
        <p:grpSpPr>
          <a:xfrm>
            <a:off x="15078935" y="571334"/>
            <a:ext cx="2134379" cy="554254"/>
            <a:chOff x="0" y="0"/>
            <a:chExt cx="5307673" cy="1378293"/>
          </a:xfrm>
        </p:grpSpPr>
        <p:sp>
          <p:nvSpPr>
            <p:cNvPr id="32" name="Freeform 32"/>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6147" y="530216"/>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COMO OS TRIBUNAIS ENTENDEM</a:t>
              </a:r>
            </a:p>
          </p:txBody>
        </p:sp>
      </p:grpSp>
      <p:grpSp>
        <p:nvGrpSpPr>
          <p:cNvPr id="5" name="Group 5"/>
          <p:cNvGrpSpPr/>
          <p:nvPr/>
        </p:nvGrpSpPr>
        <p:grpSpPr>
          <a:xfrm>
            <a:off x="960872" y="103033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Assédio moral — indenização devida</a:t>
              </a:r>
            </a:p>
          </p:txBody>
        </p:sp>
      </p:grpSp>
      <p:grpSp>
        <p:nvGrpSpPr>
          <p:cNvPr id="8" name="Group 8"/>
          <p:cNvGrpSpPr/>
          <p:nvPr/>
        </p:nvGrpSpPr>
        <p:grpSpPr>
          <a:xfrm>
            <a:off x="960872" y="2029660"/>
            <a:ext cx="16334804" cy="7228640"/>
            <a:chOff x="0" y="0"/>
            <a:chExt cx="21779738" cy="9638186"/>
          </a:xfrm>
        </p:grpSpPr>
        <p:sp>
          <p:nvSpPr>
            <p:cNvPr id="9" name="Freeform 9"/>
            <p:cNvSpPr/>
            <p:nvPr/>
          </p:nvSpPr>
          <p:spPr>
            <a:xfrm>
              <a:off x="0" y="0"/>
              <a:ext cx="21779739" cy="9638186"/>
            </a:xfrm>
            <a:custGeom>
              <a:avLst/>
              <a:gdLst/>
              <a:ahLst/>
              <a:cxnLst/>
              <a:rect l="l" t="t" r="r" b="b"/>
              <a:pathLst>
                <a:path w="21779739" h="9638186">
                  <a:moveTo>
                    <a:pt x="0" y="217217"/>
                  </a:moveTo>
                  <a:cubicBezTo>
                    <a:pt x="0" y="97211"/>
                    <a:pt x="65532" y="0"/>
                    <a:pt x="146431" y="0"/>
                  </a:cubicBezTo>
                  <a:lnTo>
                    <a:pt x="21633307" y="0"/>
                  </a:lnTo>
                  <a:cubicBezTo>
                    <a:pt x="21714206" y="0"/>
                    <a:pt x="21779739" y="97211"/>
                    <a:pt x="21779739" y="217217"/>
                  </a:cubicBezTo>
                  <a:lnTo>
                    <a:pt x="21779739" y="9420969"/>
                  </a:lnTo>
                  <a:cubicBezTo>
                    <a:pt x="21779739" y="9540976"/>
                    <a:pt x="21714206" y="9638186"/>
                    <a:pt x="21633307" y="9638186"/>
                  </a:cubicBezTo>
                  <a:lnTo>
                    <a:pt x="146431" y="9638186"/>
                  </a:lnTo>
                  <a:cubicBezTo>
                    <a:pt x="65532" y="9638186"/>
                    <a:pt x="0" y="9540976"/>
                    <a:pt x="0" y="9420969"/>
                  </a:cubicBezTo>
                  <a:close/>
                </a:path>
              </a:pathLst>
            </a:custGeom>
            <a:solidFill>
              <a:srgbClr val="F7F4F1"/>
            </a:solidFill>
          </p:spPr>
        </p:sp>
      </p:grpSp>
      <p:grpSp>
        <p:nvGrpSpPr>
          <p:cNvPr id="10" name="Group 10"/>
          <p:cNvGrpSpPr/>
          <p:nvPr/>
        </p:nvGrpSpPr>
        <p:grpSpPr>
          <a:xfrm>
            <a:off x="914772" y="2029660"/>
            <a:ext cx="183259" cy="7228640"/>
            <a:chOff x="0" y="0"/>
            <a:chExt cx="164719" cy="6497320"/>
          </a:xfrm>
        </p:grpSpPr>
        <p:sp>
          <p:nvSpPr>
            <p:cNvPr id="11" name="Freeform 11"/>
            <p:cNvSpPr/>
            <p:nvPr/>
          </p:nvSpPr>
          <p:spPr>
            <a:xfrm>
              <a:off x="0" y="0"/>
              <a:ext cx="164719" cy="6497320"/>
            </a:xfrm>
            <a:custGeom>
              <a:avLst/>
              <a:gdLst/>
              <a:ahLst/>
              <a:cxnLst/>
              <a:rect l="l" t="t" r="r" b="b"/>
              <a:pathLst>
                <a:path w="164719" h="6497320">
                  <a:moveTo>
                    <a:pt x="0" y="0"/>
                  </a:moveTo>
                  <a:lnTo>
                    <a:pt x="164719" y="0"/>
                  </a:lnTo>
                  <a:lnTo>
                    <a:pt x="164719" y="6497320"/>
                  </a:lnTo>
                  <a:lnTo>
                    <a:pt x="0" y="6497320"/>
                  </a:lnTo>
                  <a:close/>
                </a:path>
              </a:pathLst>
            </a:custGeom>
            <a:solidFill>
              <a:srgbClr val="A23251"/>
            </a:solidFill>
          </p:spPr>
        </p:sp>
      </p:grpSp>
      <p:grpSp>
        <p:nvGrpSpPr>
          <p:cNvPr id="12" name="Group 12"/>
          <p:cNvGrpSpPr/>
          <p:nvPr/>
        </p:nvGrpSpPr>
        <p:grpSpPr>
          <a:xfrm>
            <a:off x="1525667" y="2151992"/>
            <a:ext cx="2356842" cy="754971"/>
            <a:chOff x="0" y="0"/>
            <a:chExt cx="3142456" cy="1006627"/>
          </a:xfrm>
        </p:grpSpPr>
        <p:grpSp>
          <p:nvGrpSpPr>
            <p:cNvPr id="13" name="Group 13"/>
            <p:cNvGrpSpPr/>
            <p:nvPr/>
          </p:nvGrpSpPr>
          <p:grpSpPr>
            <a:xfrm>
              <a:off x="0" y="0"/>
              <a:ext cx="1006627" cy="1006627"/>
              <a:chOff x="0" y="0"/>
              <a:chExt cx="1006627" cy="1006627"/>
            </a:xfrm>
          </p:grpSpPr>
          <p:sp>
            <p:nvSpPr>
              <p:cNvPr id="14" name="Freeform 14"/>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5" name="Group 15"/>
            <p:cNvGrpSpPr/>
            <p:nvPr/>
          </p:nvGrpSpPr>
          <p:grpSpPr>
            <a:xfrm>
              <a:off x="241592" y="241592"/>
              <a:ext cx="523443" cy="523443"/>
              <a:chOff x="0" y="0"/>
              <a:chExt cx="523443" cy="523443"/>
            </a:xfrm>
          </p:grpSpPr>
          <p:sp>
            <p:nvSpPr>
              <p:cNvPr id="16" name="Freeform 16"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7" name="Group 17"/>
            <p:cNvGrpSpPr/>
            <p:nvPr/>
          </p:nvGrpSpPr>
          <p:grpSpPr>
            <a:xfrm>
              <a:off x="1281163" y="91516"/>
              <a:ext cx="1861293" cy="732092"/>
              <a:chOff x="0" y="0"/>
              <a:chExt cx="1861293" cy="732092"/>
            </a:xfrm>
          </p:grpSpPr>
          <p:sp>
            <p:nvSpPr>
              <p:cNvPr id="18" name="Freeform 18"/>
              <p:cNvSpPr/>
              <p:nvPr/>
            </p:nvSpPr>
            <p:spPr>
              <a:xfrm>
                <a:off x="0" y="0"/>
                <a:ext cx="1861292" cy="732092"/>
              </a:xfrm>
              <a:custGeom>
                <a:avLst/>
                <a:gdLst/>
                <a:ahLst/>
                <a:cxnLst/>
                <a:rect l="l" t="t" r="r" b="b"/>
                <a:pathLst>
                  <a:path w="1861292" h="732092">
                    <a:moveTo>
                      <a:pt x="0" y="0"/>
                    </a:moveTo>
                    <a:lnTo>
                      <a:pt x="1861292" y="0"/>
                    </a:lnTo>
                    <a:lnTo>
                      <a:pt x="1861292" y="732092"/>
                    </a:lnTo>
                    <a:lnTo>
                      <a:pt x="0" y="732092"/>
                    </a:lnTo>
                    <a:close/>
                  </a:path>
                </a:pathLst>
              </a:custGeom>
              <a:blipFill>
                <a:blip r:embed="rId2">
                  <a:alphaModFix amt="0"/>
                </a:blip>
                <a:stretch>
                  <a:fillRect t="-242275" r="-489987" b="-242275"/>
                </a:stretch>
              </a:blipFill>
            </p:spPr>
          </p:sp>
          <p:sp>
            <p:nvSpPr>
              <p:cNvPr id="19" name="TextBox 19"/>
              <p:cNvSpPr txBox="1"/>
              <p:nvPr/>
            </p:nvSpPr>
            <p:spPr>
              <a:xfrm>
                <a:off x="0" y="-19050"/>
                <a:ext cx="1861293" cy="751142"/>
              </a:xfrm>
              <a:prstGeom prst="rect">
                <a:avLst/>
              </a:prstGeom>
            </p:spPr>
            <p:txBody>
              <a:bodyPr lIns="0" tIns="0" rIns="0" bIns="0" rtlCol="0" anchor="ctr"/>
              <a:lstStyle/>
              <a:p>
                <a:pPr algn="l">
                  <a:lnSpc>
                    <a:spcPts val="2251"/>
                  </a:lnSpc>
                </a:pPr>
                <a:r>
                  <a:rPr lang="en-US" sz="1876" b="1" spc="225">
                    <a:solidFill>
                      <a:srgbClr val="A23251"/>
                    </a:solidFill>
                    <a:latin typeface="Poppins Bold"/>
                    <a:ea typeface="Poppins Bold"/>
                    <a:cs typeface="Poppins Bold"/>
                    <a:sym typeface="Poppins Bold"/>
                  </a:rPr>
                  <a:t>EMENTA</a:t>
                </a:r>
              </a:p>
            </p:txBody>
          </p:sp>
        </p:grpSp>
      </p:grpSp>
      <p:grpSp>
        <p:nvGrpSpPr>
          <p:cNvPr id="20" name="Group 20"/>
          <p:cNvGrpSpPr/>
          <p:nvPr/>
        </p:nvGrpSpPr>
        <p:grpSpPr>
          <a:xfrm>
            <a:off x="1509941" y="2906962"/>
            <a:ext cx="15236666" cy="1887736"/>
            <a:chOff x="0" y="0"/>
            <a:chExt cx="20315555" cy="2516982"/>
          </a:xfrm>
        </p:grpSpPr>
        <p:sp>
          <p:nvSpPr>
            <p:cNvPr id="21" name="Freeform 21"/>
            <p:cNvSpPr/>
            <p:nvPr/>
          </p:nvSpPr>
          <p:spPr>
            <a:xfrm>
              <a:off x="0" y="0"/>
              <a:ext cx="20315552" cy="2516979"/>
            </a:xfrm>
            <a:custGeom>
              <a:avLst/>
              <a:gdLst/>
              <a:ahLst/>
              <a:cxnLst/>
              <a:rect l="l" t="t" r="r" b="b"/>
              <a:pathLst>
                <a:path w="20315552" h="2516979">
                  <a:moveTo>
                    <a:pt x="0" y="0"/>
                  </a:moveTo>
                  <a:lnTo>
                    <a:pt x="20315552" y="0"/>
                  </a:lnTo>
                  <a:lnTo>
                    <a:pt x="20315552" y="2516979"/>
                  </a:lnTo>
                  <a:lnTo>
                    <a:pt x="0" y="2516979"/>
                  </a:lnTo>
                  <a:close/>
                </a:path>
              </a:pathLst>
            </a:custGeom>
            <a:blipFill>
              <a:blip r:embed="rId2">
                <a:alphaModFix amt="0"/>
              </a:blip>
              <a:stretch>
                <a:fillRect t="-71830" b="-142712"/>
              </a:stretch>
            </a:blipFill>
          </p:spPr>
        </p:sp>
        <p:sp>
          <p:nvSpPr>
            <p:cNvPr id="22" name="TextBox 22"/>
            <p:cNvSpPr txBox="1"/>
            <p:nvPr/>
          </p:nvSpPr>
          <p:spPr>
            <a:xfrm>
              <a:off x="0" y="-47625"/>
              <a:ext cx="20315555" cy="2564607"/>
            </a:xfrm>
            <a:prstGeom prst="rect">
              <a:avLst/>
            </a:prstGeom>
          </p:spPr>
          <p:txBody>
            <a:bodyPr lIns="0" tIns="0" rIns="0" bIns="0" rtlCol="0" anchor="ctr"/>
            <a:lstStyle/>
            <a:p>
              <a:pPr algn="just">
                <a:lnSpc>
                  <a:spcPts val="2492"/>
                </a:lnSpc>
              </a:pPr>
              <a:r>
                <a:rPr lang="en-US" sz="1800" dirty="0">
                  <a:solidFill>
                    <a:srgbClr val="1C1C1C"/>
                  </a:solidFill>
                  <a:latin typeface="Poppins"/>
                  <a:ea typeface="Poppins"/>
                  <a:cs typeface="Poppins"/>
                  <a:sym typeface="Poppins"/>
                </a:rPr>
                <a:t>ASSÉDIO MORAL. </a:t>
              </a:r>
              <a:r>
                <a:rPr lang="en-US" sz="1800" dirty="0">
                  <a:solidFill>
                    <a:srgbClr val="1C1C1C"/>
                  </a:solidFill>
                  <a:highlight>
                    <a:srgbClr val="FFFF00"/>
                  </a:highlight>
                  <a:latin typeface="Poppins"/>
                  <a:ea typeface="Poppins"/>
                  <a:cs typeface="Poppins"/>
                  <a:sym typeface="Poppins"/>
                </a:rPr>
                <a:t>LESÃO À LIBERDADE DE ORIENTAÇÃO SEXUAL. PRECONCEITO ESTRUTURAL. DISCRIMINAÇÃO RECREATIVA . </a:t>
              </a:r>
              <a:r>
                <a:rPr lang="en-US" sz="1800" dirty="0" err="1">
                  <a:solidFill>
                    <a:srgbClr val="1C1C1C"/>
                  </a:solidFill>
                  <a:highlight>
                    <a:srgbClr val="FFFF00"/>
                  </a:highlight>
                  <a:latin typeface="Poppins"/>
                  <a:ea typeface="Poppins"/>
                  <a:cs typeface="Poppins"/>
                  <a:sym typeface="Poppins"/>
                </a:rPr>
                <a:t>Hipótese</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em</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que</a:t>
              </a:r>
              <a:r>
                <a:rPr lang="en-US" sz="1800" dirty="0">
                  <a:solidFill>
                    <a:srgbClr val="1C1C1C"/>
                  </a:solidFill>
                  <a:highlight>
                    <a:srgbClr val="FFFF00"/>
                  </a:highlight>
                  <a:latin typeface="Poppins"/>
                  <a:ea typeface="Poppins"/>
                  <a:cs typeface="Poppins"/>
                  <a:sym typeface="Poppins"/>
                </a:rPr>
                <a:t> a </a:t>
              </a:r>
              <a:r>
                <a:rPr lang="en-US" sz="1800" dirty="0" err="1">
                  <a:solidFill>
                    <a:srgbClr val="1C1C1C"/>
                  </a:solidFill>
                  <a:highlight>
                    <a:srgbClr val="FFFF00"/>
                  </a:highlight>
                  <a:latin typeface="Poppins"/>
                  <a:ea typeface="Poppins"/>
                  <a:cs typeface="Poppins"/>
                  <a:sym typeface="Poppins"/>
                </a:rPr>
                <a:t>conjuntura</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probatória</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revela</a:t>
              </a:r>
              <a:r>
                <a:rPr lang="en-US" sz="1800" dirty="0">
                  <a:solidFill>
                    <a:srgbClr val="1C1C1C"/>
                  </a:solidFill>
                  <a:highlight>
                    <a:srgbClr val="FFFF00"/>
                  </a:highlight>
                  <a:latin typeface="Poppins"/>
                  <a:ea typeface="Poppins"/>
                  <a:cs typeface="Poppins"/>
                  <a:sym typeface="Poppins"/>
                </a:rPr>
                <a:t> a </a:t>
              </a:r>
              <a:r>
                <a:rPr lang="en-US" sz="1800" dirty="0" err="1">
                  <a:solidFill>
                    <a:srgbClr val="1C1C1C"/>
                  </a:solidFill>
                  <a:highlight>
                    <a:srgbClr val="FFFF00"/>
                  </a:highlight>
                  <a:latin typeface="Poppins"/>
                  <a:ea typeface="Poppins"/>
                  <a:cs typeface="Poppins"/>
                  <a:sym typeface="Poppins"/>
                </a:rPr>
                <a:t>existência</a:t>
              </a:r>
              <a:r>
                <a:rPr lang="en-US" sz="1800" dirty="0">
                  <a:solidFill>
                    <a:srgbClr val="1C1C1C"/>
                  </a:solidFill>
                  <a:highlight>
                    <a:srgbClr val="FFFF00"/>
                  </a:highlight>
                  <a:latin typeface="Poppins"/>
                  <a:ea typeface="Poppins"/>
                  <a:cs typeface="Poppins"/>
                  <a:sym typeface="Poppins"/>
                </a:rPr>
                <a:t> de </a:t>
              </a:r>
              <a:r>
                <a:rPr lang="en-US" sz="1800" dirty="0" err="1">
                  <a:solidFill>
                    <a:srgbClr val="1C1C1C"/>
                  </a:solidFill>
                  <a:highlight>
                    <a:srgbClr val="FFFF00"/>
                  </a:highlight>
                  <a:latin typeface="Poppins"/>
                  <a:ea typeface="Poppins"/>
                  <a:cs typeface="Poppins"/>
                  <a:sym typeface="Poppins"/>
                </a:rPr>
                <a:t>gravíssima</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lesão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ao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direito</a:t>
              </a:r>
              <a:r>
                <a:rPr lang="en-US" sz="1800" dirty="0">
                  <a:solidFill>
                    <a:srgbClr val="1C1C1C"/>
                  </a:solidFill>
                  <a:highlight>
                    <a:srgbClr val="FFFF00"/>
                  </a:highlight>
                  <a:latin typeface="Poppins"/>
                  <a:ea typeface="Poppins"/>
                  <a:cs typeface="Poppins"/>
                  <a:sym typeface="Poppins"/>
                </a:rPr>
                <a:t> à </a:t>
              </a:r>
              <a:r>
                <a:rPr lang="en-US" sz="1800" dirty="0" err="1">
                  <a:solidFill>
                    <a:srgbClr val="1C1C1C"/>
                  </a:solidFill>
                  <a:highlight>
                    <a:srgbClr val="FFFF00"/>
                  </a:highlight>
                  <a:latin typeface="Poppins"/>
                  <a:ea typeface="Poppins"/>
                  <a:cs typeface="Poppins"/>
                  <a:sym typeface="Poppins"/>
                </a:rPr>
                <a:t>intimidade</a:t>
              </a:r>
              <a:r>
                <a:rPr lang="en-US" sz="1800" dirty="0">
                  <a:solidFill>
                    <a:srgbClr val="1C1C1C"/>
                  </a:solidFill>
                  <a:highlight>
                    <a:srgbClr val="FFFF00"/>
                  </a:highlight>
                  <a:latin typeface="Poppins"/>
                  <a:ea typeface="Poppins"/>
                  <a:cs typeface="Poppins"/>
                  <a:sym typeface="Poppins"/>
                </a:rPr>
                <a:t>, à </a:t>
              </a:r>
              <a:r>
                <a:rPr lang="en-US" sz="1800" dirty="0" err="1">
                  <a:solidFill>
                    <a:srgbClr val="1C1C1C"/>
                  </a:solidFill>
                  <a:highlight>
                    <a:srgbClr val="FFFF00"/>
                  </a:highlight>
                  <a:latin typeface="Poppins"/>
                  <a:ea typeface="Poppins"/>
                  <a:cs typeface="Poppins"/>
                  <a:sym typeface="Poppins"/>
                </a:rPr>
                <a:t>privacidade</a:t>
              </a:r>
              <a:r>
                <a:rPr lang="en-US" sz="1800" dirty="0">
                  <a:solidFill>
                    <a:srgbClr val="1C1C1C"/>
                  </a:solidFill>
                  <a:highlight>
                    <a:srgbClr val="FFFF00"/>
                  </a:highlight>
                  <a:latin typeface="Poppins"/>
                  <a:ea typeface="Poppins"/>
                  <a:cs typeface="Poppins"/>
                  <a:sym typeface="Poppins"/>
                </a:rPr>
                <a:t>, à </a:t>
              </a:r>
              <a:r>
                <a:rPr lang="en-US" sz="1800" dirty="0" err="1">
                  <a:solidFill>
                    <a:srgbClr val="1C1C1C"/>
                  </a:solidFill>
                  <a:highlight>
                    <a:srgbClr val="FFFF00"/>
                  </a:highlight>
                  <a:latin typeface="Poppins"/>
                  <a:ea typeface="Poppins"/>
                  <a:cs typeface="Poppins"/>
                  <a:sym typeface="Poppins"/>
                </a:rPr>
                <a:t>liberdade</a:t>
              </a:r>
              <a:r>
                <a:rPr lang="en-US" sz="1800" dirty="0">
                  <a:solidFill>
                    <a:srgbClr val="1C1C1C"/>
                  </a:solidFill>
                  <a:highlight>
                    <a:srgbClr val="FFFF00"/>
                  </a:highlight>
                  <a:latin typeface="Poppins"/>
                  <a:ea typeface="Poppins"/>
                  <a:cs typeface="Poppins"/>
                  <a:sym typeface="Poppins"/>
                </a:rPr>
                <a:t> e à </a:t>
              </a:r>
              <a:r>
                <a:rPr lang="en-US" sz="1800" dirty="0" err="1">
                  <a:solidFill>
                    <a:srgbClr val="1C1C1C"/>
                  </a:solidFill>
                  <a:highlight>
                    <a:srgbClr val="FFFF00"/>
                  </a:highlight>
                  <a:latin typeface="Poppins"/>
                  <a:ea typeface="Poppins"/>
                  <a:cs typeface="Poppins"/>
                  <a:sym typeface="Poppins"/>
                </a:rPr>
                <a:t>orientação</a:t>
              </a:r>
              <a:r>
                <a:rPr lang="en-US" sz="1800" dirty="0">
                  <a:solidFill>
                    <a:srgbClr val="1C1C1C"/>
                  </a:solidFill>
                  <a:highlight>
                    <a:srgbClr val="FFFF00"/>
                  </a:highlight>
                  <a:latin typeface="Poppins"/>
                  <a:ea typeface="Poppins"/>
                  <a:cs typeface="Poppins"/>
                  <a:sym typeface="Poppins"/>
                </a:rPr>
                <a:t> sexual do </a:t>
              </a:r>
              <a:r>
                <a:rPr lang="en-US" sz="1800" dirty="0" err="1">
                  <a:solidFill>
                    <a:srgbClr val="1C1C1C"/>
                  </a:solidFill>
                  <a:highlight>
                    <a:srgbClr val="FFFF00"/>
                  </a:highlight>
                  <a:latin typeface="Poppins"/>
                  <a:ea typeface="Poppins"/>
                  <a:cs typeface="Poppins"/>
                  <a:sym typeface="Poppins"/>
                </a:rPr>
                <a:t>reclamante</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recaindo</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na</a:t>
              </a:r>
              <a:r>
                <a:rPr lang="en-US" sz="1800" dirty="0">
                  <a:solidFill>
                    <a:srgbClr val="1C1C1C"/>
                  </a:solidFill>
                  <a:highlight>
                    <a:srgbClr val="FFFF00"/>
                  </a:highlight>
                  <a:latin typeface="Poppins"/>
                  <a:ea typeface="Poppins"/>
                  <a:cs typeface="Poppins"/>
                  <a:sym typeface="Poppins"/>
                </a:rPr>
                <a:t> </a:t>
              </a:r>
              <a:r>
                <a:rPr lang="en-US" sz="1800" dirty="0" err="1">
                  <a:solidFill>
                    <a:srgbClr val="1C1C1C"/>
                  </a:solidFill>
                  <a:highlight>
                    <a:srgbClr val="FFFF00"/>
                  </a:highlight>
                  <a:latin typeface="Poppins"/>
                  <a:ea typeface="Poppins"/>
                  <a:cs typeface="Poppins"/>
                  <a:sym typeface="Poppins"/>
                </a:rPr>
                <a:t>prática</a:t>
              </a:r>
              <a:r>
                <a:rPr lang="en-US" sz="1800" dirty="0">
                  <a:solidFill>
                    <a:srgbClr val="1C1C1C"/>
                  </a:solidFill>
                  <a:highlight>
                    <a:srgbClr val="FFFF00"/>
                  </a:highlight>
                  <a:latin typeface="Poppins"/>
                  <a:ea typeface="Poppins"/>
                  <a:cs typeface="Poppins"/>
                  <a:sym typeface="Poppins"/>
                </a:rPr>
                <a:t> de </a:t>
              </a:r>
              <a:r>
                <a:rPr lang="en-US" sz="1800" dirty="0" err="1">
                  <a:solidFill>
                    <a:srgbClr val="1C1C1C"/>
                  </a:solidFill>
                  <a:highlight>
                    <a:srgbClr val="FFFF00"/>
                  </a:highlight>
                  <a:latin typeface="Poppins"/>
                  <a:ea typeface="Poppins"/>
                  <a:cs typeface="Poppins"/>
                  <a:sym typeface="Poppins"/>
                </a:rPr>
                <a:t>violência</a:t>
              </a:r>
              <a:r>
                <a:rPr lang="en-US" sz="1800" dirty="0">
                  <a:solidFill>
                    <a:srgbClr val="1C1C1C"/>
                  </a:solidFill>
                  <a:highlight>
                    <a:srgbClr val="FFFF00"/>
                  </a:highlight>
                  <a:latin typeface="Poppins"/>
                  <a:ea typeface="Poppins"/>
                  <a:cs typeface="Poppins"/>
                  <a:sym typeface="Poppins"/>
                </a:rPr>
                <a:t> e </a:t>
              </a:r>
              <a:r>
                <a:rPr lang="en-US" sz="1800" dirty="0" err="1">
                  <a:solidFill>
                    <a:srgbClr val="1C1C1C"/>
                  </a:solidFill>
                  <a:highlight>
                    <a:srgbClr val="FFFF00"/>
                  </a:highlight>
                  <a:latin typeface="Poppins"/>
                  <a:ea typeface="Poppins"/>
                  <a:cs typeface="Poppins"/>
                  <a:sym typeface="Poppins"/>
                </a:rPr>
                <a:t>assédio</a:t>
              </a:r>
              <a:r>
                <a:rPr lang="en-US" sz="1800" dirty="0">
                  <a:solidFill>
                    <a:srgbClr val="1C1C1C"/>
                  </a:solidFill>
                  <a:highlight>
                    <a:srgbClr val="FFFF00"/>
                  </a:highlight>
                  <a:latin typeface="Poppins"/>
                  <a:ea typeface="Poppins"/>
                  <a:cs typeface="Poppins"/>
                  <a:sym typeface="Poppins"/>
                </a:rPr>
                <a:t> no </a:t>
              </a:r>
              <a:r>
                <a:rPr lang="en-US" sz="1800" dirty="0" err="1">
                  <a:solidFill>
                    <a:srgbClr val="1C1C1C"/>
                  </a:solidFill>
                  <a:highlight>
                    <a:srgbClr val="FFFF00"/>
                  </a:highlight>
                  <a:latin typeface="Poppins"/>
                  <a:ea typeface="Poppins"/>
                  <a:cs typeface="Poppins"/>
                  <a:sym typeface="Poppins"/>
                </a:rPr>
                <a:t>ambiente</a:t>
              </a:r>
              <a:r>
                <a:rPr lang="en-US" sz="1800" dirty="0">
                  <a:solidFill>
                    <a:srgbClr val="1C1C1C"/>
                  </a:solidFill>
                  <a:highlight>
                    <a:srgbClr val="FFFF00"/>
                  </a:highlight>
                  <a:latin typeface="Poppins"/>
                  <a:ea typeface="Poppins"/>
                  <a:cs typeface="Poppins"/>
                  <a:sym typeface="Poppins"/>
                </a:rPr>
                <a:t> de </a:t>
              </a:r>
              <a:r>
                <a:rPr lang="en-US" sz="1800" dirty="0" err="1">
                  <a:solidFill>
                    <a:srgbClr val="1C1C1C"/>
                  </a:solidFill>
                  <a:highlight>
                    <a:srgbClr val="FFFF00"/>
                  </a:highlight>
                  <a:latin typeface="Poppins"/>
                  <a:ea typeface="Poppins"/>
                  <a:cs typeface="Poppins"/>
                  <a:sym typeface="Poppins"/>
                </a:rPr>
                <a:t>trabalho</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disciplinados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na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Convenção</a:t>
              </a:r>
              <a:r>
                <a:rPr lang="en-US" sz="1800" dirty="0">
                  <a:solidFill>
                    <a:srgbClr val="1C1C1C"/>
                  </a:solidFill>
                  <a:latin typeface="Poppins"/>
                  <a:ea typeface="Poppins"/>
                  <a:cs typeface="Poppins"/>
                  <a:sym typeface="Poppins"/>
                </a:rPr>
                <a:t> 190 da OIT, </a:t>
              </a:r>
              <a:r>
                <a:rPr lang="en-US" sz="1800" dirty="0" err="1">
                  <a:solidFill>
                    <a:srgbClr val="1C1C1C"/>
                  </a:solidFill>
                  <a:latin typeface="Poppins"/>
                  <a:ea typeface="Poppins"/>
                  <a:cs typeface="Poppins"/>
                  <a:sym typeface="Poppins"/>
                </a:rPr>
                <a:t>sinalizando</a:t>
              </a:r>
              <a:r>
                <a:rPr lang="en-US" sz="1800" dirty="0">
                  <a:solidFill>
                    <a:srgbClr val="1C1C1C"/>
                  </a:solidFill>
                  <a:latin typeface="Poppins"/>
                  <a:ea typeface="Poppins"/>
                  <a:cs typeface="Poppins"/>
                  <a:sym typeface="Poppins"/>
                </a:rPr>
                <a:t>-se </a:t>
              </a:r>
              <a:r>
                <a:rPr lang="en-US" sz="1800" dirty="0" err="1">
                  <a:solidFill>
                    <a:srgbClr val="1C1C1C"/>
                  </a:solidFill>
                  <a:latin typeface="Poppins"/>
                  <a:ea typeface="Poppins"/>
                  <a:cs typeface="Poppins"/>
                  <a:sym typeface="Poppins"/>
                </a:rPr>
                <a:t>que</a:t>
              </a:r>
              <a:r>
                <a:rPr lang="en-US" sz="1800" dirty="0">
                  <a:solidFill>
                    <a:srgbClr val="1C1C1C"/>
                  </a:solidFill>
                  <a:latin typeface="Poppins"/>
                  <a:ea typeface="Poppins"/>
                  <a:cs typeface="Poppins"/>
                  <a:sym typeface="Poppins"/>
                </a:rPr>
                <a:t> o humor </a:t>
              </a:r>
              <a:r>
                <a:rPr lang="en-US" sz="1800" dirty="0" err="1">
                  <a:solidFill>
                    <a:srgbClr val="1C1C1C"/>
                  </a:solidFill>
                  <a:latin typeface="Poppins"/>
                  <a:ea typeface="Poppins"/>
                  <a:cs typeface="Poppins"/>
                  <a:sym typeface="Poppins"/>
                </a:rPr>
                <a:t>também</a:t>
              </a:r>
              <a:r>
                <a:rPr lang="en-US" sz="1800" dirty="0">
                  <a:solidFill>
                    <a:srgbClr val="1C1C1C"/>
                  </a:solidFill>
                  <a:latin typeface="Poppins"/>
                  <a:ea typeface="Poppins"/>
                  <a:cs typeface="Poppins"/>
                  <a:sym typeface="Poppins"/>
                </a:rPr>
                <a:t> se </a:t>
              </a:r>
              <a:r>
                <a:rPr lang="en-US" sz="1800" dirty="0" err="1">
                  <a:solidFill>
                    <a:srgbClr val="1C1C1C"/>
                  </a:solidFill>
                  <a:latin typeface="Poppins"/>
                  <a:ea typeface="Poppins"/>
                  <a:cs typeface="Poppins"/>
                  <a:sym typeface="Poppins"/>
                </a:rPr>
                <a:t>constitui</a:t>
              </a:r>
              <a:r>
                <a:rPr lang="en-US" sz="1800" dirty="0">
                  <a:solidFill>
                    <a:srgbClr val="1C1C1C"/>
                  </a:solidFill>
                  <a:latin typeface="Poppins"/>
                  <a:ea typeface="Poppins"/>
                  <a:cs typeface="Poppins"/>
                  <a:sym typeface="Poppins"/>
                </a:rPr>
                <a:t> forma de </a:t>
              </a:r>
              <a:r>
                <a:rPr lang="en-US" sz="1800" dirty="0" err="1">
                  <a:solidFill>
                    <a:srgbClr val="1C1C1C"/>
                  </a:solidFill>
                  <a:latin typeface="Poppins"/>
                  <a:ea typeface="Poppins"/>
                  <a:cs typeface="Poppins"/>
                  <a:sym typeface="Poppins"/>
                </a:rPr>
                <a:t>exteriorização</a:t>
              </a:r>
              <a:r>
                <a:rPr lang="en-US" sz="1800" dirty="0">
                  <a:solidFill>
                    <a:srgbClr val="1C1C1C"/>
                  </a:solidFill>
                  <a:latin typeface="Poppins"/>
                  <a:ea typeface="Poppins"/>
                  <a:cs typeface="Poppins"/>
                  <a:sym typeface="Poppins"/>
                </a:rPr>
                <a:t> de </a:t>
              </a:r>
              <a:r>
                <a:rPr lang="en-US" sz="1800" dirty="0" err="1">
                  <a:solidFill>
                    <a:srgbClr val="1C1C1C"/>
                  </a:solidFill>
                  <a:latin typeface="Poppins"/>
                  <a:ea typeface="Poppins"/>
                  <a:cs typeface="Poppins"/>
                  <a:sym typeface="Poppins"/>
                </a:rPr>
                <a:t>atos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discriminatórios</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que</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perpetuam</a:t>
              </a:r>
              <a:r>
                <a:rPr lang="en-US" sz="1800" dirty="0">
                  <a:solidFill>
                    <a:srgbClr val="1C1C1C"/>
                  </a:solidFill>
                  <a:latin typeface="Poppins"/>
                  <a:ea typeface="Poppins"/>
                  <a:cs typeface="Poppins"/>
                  <a:sym typeface="Poppins"/>
                </a:rPr>
                <a:t> o </a:t>
              </a:r>
              <a:r>
                <a:rPr lang="en-US" sz="1800" dirty="0" err="1">
                  <a:solidFill>
                    <a:srgbClr val="1C1C1C"/>
                  </a:solidFill>
                  <a:latin typeface="Poppins"/>
                  <a:ea typeface="Poppins"/>
                  <a:cs typeface="Poppins"/>
                  <a:sym typeface="Poppins"/>
                </a:rPr>
                <a:t>preconceito</a:t>
              </a:r>
              <a:r>
                <a:rPr lang="en-US" sz="1800" dirty="0">
                  <a:solidFill>
                    <a:srgbClr val="1C1C1C"/>
                  </a:solidFill>
                  <a:latin typeface="Poppins"/>
                  <a:ea typeface="Poppins"/>
                  <a:cs typeface="Poppins"/>
                  <a:sym typeface="Poppins"/>
                </a:rPr>
                <a:t> e a </a:t>
              </a:r>
              <a:r>
                <a:rPr lang="en-US" sz="1800" dirty="0" err="1">
                  <a:solidFill>
                    <a:srgbClr val="1C1C1C"/>
                  </a:solidFill>
                  <a:latin typeface="Poppins"/>
                  <a:ea typeface="Poppins"/>
                  <a:cs typeface="Poppins"/>
                  <a:sym typeface="Poppins"/>
                </a:rPr>
                <a:t>homofobia</a:t>
              </a:r>
              <a:r>
                <a:rPr lang="en-US" sz="1800" dirty="0">
                  <a:solidFill>
                    <a:srgbClr val="1C1C1C"/>
                  </a:solidFill>
                  <a:latin typeface="Poppins"/>
                  <a:ea typeface="Poppins"/>
                  <a:cs typeface="Poppins"/>
                  <a:sym typeface="Poppins"/>
                </a:rPr>
                <a:t> </a:t>
              </a:r>
              <a:r>
                <a:rPr lang="en-US" sz="1800" dirty="0" err="1">
                  <a:solidFill>
                    <a:srgbClr val="1C1C1C"/>
                  </a:solidFill>
                  <a:latin typeface="Poppins"/>
                  <a:ea typeface="Poppins"/>
                  <a:cs typeface="Poppins"/>
                  <a:sym typeface="Poppins"/>
                </a:rPr>
                <a:t>estrutural</a:t>
              </a:r>
              <a:r>
                <a:rPr lang="en-US" sz="1800" dirty="0">
                  <a:solidFill>
                    <a:srgbClr val="1C1C1C"/>
                  </a:solidFill>
                  <a:latin typeface="Poppins"/>
                  <a:ea typeface="Poppins"/>
                  <a:cs typeface="Poppins"/>
                  <a:sym typeface="Poppins"/>
                </a:rPr>
                <a:t>.</a:t>
              </a:r>
            </a:p>
          </p:txBody>
        </p:sp>
      </p:grpSp>
      <p:grpSp>
        <p:nvGrpSpPr>
          <p:cNvPr id="23" name="Group 23"/>
          <p:cNvGrpSpPr/>
          <p:nvPr/>
        </p:nvGrpSpPr>
        <p:grpSpPr>
          <a:xfrm>
            <a:off x="4115996" y="4288092"/>
            <a:ext cx="15236666" cy="411802"/>
            <a:chOff x="0" y="0"/>
            <a:chExt cx="20315555" cy="549069"/>
          </a:xfrm>
        </p:grpSpPr>
        <p:sp>
          <p:nvSpPr>
            <p:cNvPr id="24" name="Freeform 24"/>
            <p:cNvSpPr/>
            <p:nvPr/>
          </p:nvSpPr>
          <p:spPr>
            <a:xfrm>
              <a:off x="0" y="0"/>
              <a:ext cx="20315552" cy="549066"/>
            </a:xfrm>
            <a:custGeom>
              <a:avLst/>
              <a:gdLst/>
              <a:ahLst/>
              <a:cxnLst/>
              <a:rect l="l" t="t" r="r" b="b"/>
              <a:pathLst>
                <a:path w="20315552" h="549066">
                  <a:moveTo>
                    <a:pt x="0" y="0"/>
                  </a:moveTo>
                  <a:lnTo>
                    <a:pt x="20315552" y="0"/>
                  </a:lnTo>
                  <a:lnTo>
                    <a:pt x="20315552" y="549066"/>
                  </a:lnTo>
                  <a:lnTo>
                    <a:pt x="0" y="549066"/>
                  </a:lnTo>
                  <a:close/>
                </a:path>
              </a:pathLst>
            </a:custGeom>
            <a:blipFill>
              <a:blip r:embed="rId2">
                <a:alphaModFix amt="0"/>
              </a:blip>
              <a:stretch>
                <a:fillRect t="-670949" b="-670950"/>
              </a:stretch>
            </a:blipFill>
          </p:spPr>
        </p:sp>
        <p:sp>
          <p:nvSpPr>
            <p:cNvPr id="25" name="TextBox 25"/>
            <p:cNvSpPr txBox="1"/>
            <p:nvPr/>
          </p:nvSpPr>
          <p:spPr>
            <a:xfrm>
              <a:off x="0" y="-19050"/>
              <a:ext cx="20315555" cy="568119"/>
            </a:xfrm>
            <a:prstGeom prst="rect">
              <a:avLst/>
            </a:prstGeom>
          </p:spPr>
          <p:txBody>
            <a:bodyPr lIns="0" tIns="0" rIns="0" bIns="0" rtlCol="0" anchor="ctr"/>
            <a:lstStyle/>
            <a:p>
              <a:pPr algn="l">
                <a:lnSpc>
                  <a:spcPts val="1920"/>
                </a:lnSpc>
              </a:pPr>
              <a:r>
                <a:rPr lang="en-US" sz="1600" i="1">
                  <a:solidFill>
                    <a:srgbClr val="6E6A66"/>
                  </a:solidFill>
                  <a:latin typeface="Poppins Italics"/>
                  <a:ea typeface="Poppins Italics"/>
                  <a:cs typeface="Poppins Italics"/>
                  <a:sym typeface="Poppins Italics"/>
                </a:rPr>
                <a:t>(TRT-4 - ROT: 00211968220225040401, Data de Julgamento: 12/07/2024, 2ª Turma)</a:t>
              </a:r>
            </a:p>
          </p:txBody>
        </p:sp>
      </p:grpSp>
      <p:grpSp>
        <p:nvGrpSpPr>
          <p:cNvPr id="26" name="Group 26"/>
          <p:cNvGrpSpPr/>
          <p:nvPr/>
        </p:nvGrpSpPr>
        <p:grpSpPr>
          <a:xfrm>
            <a:off x="13720898" y="8510240"/>
            <a:ext cx="3374703" cy="1043892"/>
            <a:chOff x="0" y="0"/>
            <a:chExt cx="4499604" cy="1391856"/>
          </a:xfrm>
        </p:grpSpPr>
        <p:grpSp>
          <p:nvGrpSpPr>
            <p:cNvPr id="27" name="Group 27"/>
            <p:cNvGrpSpPr/>
            <p:nvPr/>
          </p:nvGrpSpPr>
          <p:grpSpPr>
            <a:xfrm>
              <a:off x="0" y="0"/>
              <a:ext cx="4499604" cy="1391857"/>
              <a:chOff x="0" y="0"/>
              <a:chExt cx="4575569" cy="1415355"/>
            </a:xfrm>
          </p:grpSpPr>
          <p:sp>
            <p:nvSpPr>
              <p:cNvPr id="28" name="Freeform 28"/>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9" name="Group 29"/>
            <p:cNvGrpSpPr/>
            <p:nvPr/>
          </p:nvGrpSpPr>
          <p:grpSpPr>
            <a:xfrm>
              <a:off x="971928" y="0"/>
              <a:ext cx="2555748" cy="1391856"/>
              <a:chOff x="0" y="0"/>
              <a:chExt cx="2555748" cy="1391856"/>
            </a:xfrm>
          </p:grpSpPr>
          <p:sp>
            <p:nvSpPr>
              <p:cNvPr id="30" name="Freeform 30"/>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1" name="Group 31"/>
          <p:cNvGrpSpPr/>
          <p:nvPr/>
        </p:nvGrpSpPr>
        <p:grpSpPr>
          <a:xfrm>
            <a:off x="15078935" y="571334"/>
            <a:ext cx="2134379" cy="554254"/>
            <a:chOff x="0" y="0"/>
            <a:chExt cx="5307673" cy="1378293"/>
          </a:xfrm>
        </p:grpSpPr>
        <p:sp>
          <p:nvSpPr>
            <p:cNvPr id="32" name="Freeform 32"/>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grpSp>
        <p:nvGrpSpPr>
          <p:cNvPr id="33" name="Group 33"/>
          <p:cNvGrpSpPr/>
          <p:nvPr/>
        </p:nvGrpSpPr>
        <p:grpSpPr>
          <a:xfrm>
            <a:off x="1525667" y="4889010"/>
            <a:ext cx="2356842" cy="754971"/>
            <a:chOff x="0" y="0"/>
            <a:chExt cx="3142456" cy="1006627"/>
          </a:xfrm>
        </p:grpSpPr>
        <p:grpSp>
          <p:nvGrpSpPr>
            <p:cNvPr id="34" name="Group 34"/>
            <p:cNvGrpSpPr/>
            <p:nvPr/>
          </p:nvGrpSpPr>
          <p:grpSpPr>
            <a:xfrm>
              <a:off x="0" y="0"/>
              <a:ext cx="1006627" cy="1006627"/>
              <a:chOff x="0" y="0"/>
              <a:chExt cx="1006627" cy="1006627"/>
            </a:xfrm>
          </p:grpSpPr>
          <p:sp>
            <p:nvSpPr>
              <p:cNvPr id="35" name="Freeform 35"/>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36" name="Group 36"/>
            <p:cNvGrpSpPr/>
            <p:nvPr/>
          </p:nvGrpSpPr>
          <p:grpSpPr>
            <a:xfrm>
              <a:off x="241592" y="241592"/>
              <a:ext cx="523443" cy="523443"/>
              <a:chOff x="0" y="0"/>
              <a:chExt cx="523443" cy="523443"/>
            </a:xfrm>
          </p:grpSpPr>
          <p:sp>
            <p:nvSpPr>
              <p:cNvPr id="37" name="Freeform 37"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38" name="Group 38"/>
            <p:cNvGrpSpPr/>
            <p:nvPr/>
          </p:nvGrpSpPr>
          <p:grpSpPr>
            <a:xfrm>
              <a:off x="1281163" y="91516"/>
              <a:ext cx="1861293" cy="732092"/>
              <a:chOff x="0" y="0"/>
              <a:chExt cx="1861293" cy="732092"/>
            </a:xfrm>
          </p:grpSpPr>
          <p:sp>
            <p:nvSpPr>
              <p:cNvPr id="39" name="Freeform 39"/>
              <p:cNvSpPr/>
              <p:nvPr/>
            </p:nvSpPr>
            <p:spPr>
              <a:xfrm>
                <a:off x="0" y="0"/>
                <a:ext cx="1861292" cy="732092"/>
              </a:xfrm>
              <a:custGeom>
                <a:avLst/>
                <a:gdLst/>
                <a:ahLst/>
                <a:cxnLst/>
                <a:rect l="l" t="t" r="r" b="b"/>
                <a:pathLst>
                  <a:path w="1861292" h="732092">
                    <a:moveTo>
                      <a:pt x="0" y="0"/>
                    </a:moveTo>
                    <a:lnTo>
                      <a:pt x="1861292" y="0"/>
                    </a:lnTo>
                    <a:lnTo>
                      <a:pt x="1861292" y="732092"/>
                    </a:lnTo>
                    <a:lnTo>
                      <a:pt x="0" y="732092"/>
                    </a:lnTo>
                    <a:close/>
                  </a:path>
                </a:pathLst>
              </a:custGeom>
              <a:blipFill>
                <a:blip r:embed="rId2">
                  <a:alphaModFix amt="0"/>
                </a:blip>
                <a:stretch>
                  <a:fillRect t="-242275" r="-489987" b="-242275"/>
                </a:stretch>
              </a:blipFill>
            </p:spPr>
          </p:sp>
          <p:sp>
            <p:nvSpPr>
              <p:cNvPr id="40" name="TextBox 40"/>
              <p:cNvSpPr txBox="1"/>
              <p:nvPr/>
            </p:nvSpPr>
            <p:spPr>
              <a:xfrm>
                <a:off x="0" y="-19050"/>
                <a:ext cx="1861293" cy="751142"/>
              </a:xfrm>
              <a:prstGeom prst="rect">
                <a:avLst/>
              </a:prstGeom>
            </p:spPr>
            <p:txBody>
              <a:bodyPr lIns="0" tIns="0" rIns="0" bIns="0" rtlCol="0" anchor="ctr"/>
              <a:lstStyle/>
              <a:p>
                <a:pPr algn="l">
                  <a:lnSpc>
                    <a:spcPts val="2251"/>
                  </a:lnSpc>
                </a:pPr>
                <a:r>
                  <a:rPr lang="en-US" sz="1876" b="1" spc="225">
                    <a:solidFill>
                      <a:srgbClr val="A23251"/>
                    </a:solidFill>
                    <a:latin typeface="Poppins Bold"/>
                    <a:ea typeface="Poppins Bold"/>
                    <a:cs typeface="Poppins Bold"/>
                    <a:sym typeface="Poppins Bold"/>
                  </a:rPr>
                  <a:t>EMENTA</a:t>
                </a:r>
              </a:p>
            </p:txBody>
          </p:sp>
        </p:grpSp>
      </p:grpSp>
      <p:grpSp>
        <p:nvGrpSpPr>
          <p:cNvPr id="41" name="Group 41"/>
          <p:cNvGrpSpPr/>
          <p:nvPr/>
        </p:nvGrpSpPr>
        <p:grpSpPr>
          <a:xfrm>
            <a:off x="1509941" y="5834480"/>
            <a:ext cx="15236666" cy="2960916"/>
            <a:chOff x="0" y="0"/>
            <a:chExt cx="20315555" cy="3947888"/>
          </a:xfrm>
        </p:grpSpPr>
        <p:sp>
          <p:nvSpPr>
            <p:cNvPr id="42" name="Freeform 42"/>
            <p:cNvSpPr/>
            <p:nvPr/>
          </p:nvSpPr>
          <p:spPr>
            <a:xfrm>
              <a:off x="0" y="0"/>
              <a:ext cx="20315552" cy="3947883"/>
            </a:xfrm>
            <a:custGeom>
              <a:avLst/>
              <a:gdLst/>
              <a:ahLst/>
              <a:cxnLst/>
              <a:rect l="l" t="t" r="r" b="b"/>
              <a:pathLst>
                <a:path w="20315552" h="3947883">
                  <a:moveTo>
                    <a:pt x="0" y="0"/>
                  </a:moveTo>
                  <a:lnTo>
                    <a:pt x="20315552" y="0"/>
                  </a:lnTo>
                  <a:lnTo>
                    <a:pt x="20315552" y="3947883"/>
                  </a:lnTo>
                  <a:lnTo>
                    <a:pt x="0" y="3947883"/>
                  </a:lnTo>
                  <a:close/>
                </a:path>
              </a:pathLst>
            </a:custGeom>
            <a:blipFill>
              <a:blip r:embed="rId2">
                <a:alphaModFix amt="0"/>
              </a:blip>
              <a:stretch>
                <a:fillRect t="-45795" b="-54741"/>
              </a:stretch>
            </a:blipFill>
          </p:spPr>
        </p:sp>
        <p:sp>
          <p:nvSpPr>
            <p:cNvPr id="43" name="TextBox 43"/>
            <p:cNvSpPr txBox="1"/>
            <p:nvPr/>
          </p:nvSpPr>
          <p:spPr>
            <a:xfrm>
              <a:off x="0" y="-47625"/>
              <a:ext cx="20315555" cy="3995513"/>
            </a:xfrm>
            <a:prstGeom prst="rect">
              <a:avLst/>
            </a:prstGeom>
          </p:spPr>
          <p:txBody>
            <a:bodyPr lIns="0" tIns="0" rIns="0" bIns="0" rtlCol="0" anchor="ctr"/>
            <a:lstStyle/>
            <a:p>
              <a:pPr algn="just">
                <a:lnSpc>
                  <a:spcPts val="2492"/>
                </a:lnSpc>
              </a:pPr>
              <a:r>
                <a:rPr lang="en-US" sz="1800">
                  <a:solidFill>
                    <a:srgbClr val="1C1C1C"/>
                  </a:solidFill>
                  <a:latin typeface="Poppins"/>
                  <a:ea typeface="Poppins"/>
                  <a:cs typeface="Poppins"/>
                  <a:sym typeface="Poppins"/>
                </a:rPr>
                <a:t>DANO MORAL. ASSÉDIO MORAL. HOMOFOBIA NO AMBIENTE DE TRABALHO. DEVER DE GARANTIR UM MEIO AMBIENTE HÍGIDO . RESPONSABILIDADE DO EMPREGADOR.</a:t>
              </a:r>
              <a:r>
                <a:rPr lang="en-US" sz="1800" b="1">
                  <a:solidFill>
                    <a:srgbClr val="1C1C1C"/>
                  </a:solidFill>
                  <a:latin typeface="Poppins Bold"/>
                  <a:ea typeface="Poppins Bold"/>
                  <a:cs typeface="Poppins Bold"/>
                  <a:sym typeface="Poppins Bold"/>
                </a:rPr>
                <a:t> A responsabilidade civil do empregador por danos morais decorrentes de assédio no ambiente de trabalho é objetiva em relação aos atos de seus prepostos (art. 932, III, do Código Civil) e subjetiva no que tange à sua conduta omissiva em não garantir um meio ambiente de trabalho seguro e livre de discriminação (art. 7º, XXII, da Constituição Federal)</a:t>
              </a:r>
              <a:r>
                <a:rPr lang="en-US" sz="1800">
                  <a:solidFill>
                    <a:srgbClr val="1C1C1C"/>
                  </a:solidFill>
                  <a:latin typeface="Poppins"/>
                  <a:ea typeface="Poppins"/>
                  <a:cs typeface="Poppins"/>
                  <a:sym typeface="Poppins"/>
                </a:rPr>
                <a:t> . Comprovada a ocorrência de ofensas homofóbicas perpetradas por colega de trabalho e a ciência da empresa por meio de denúncia formal, a posterior dispensa do agressor, embora seja medida necessária, não elide a responsabilidade pela falha em proteger a integridade psíquica do empregado durante o período em que a conduta hostil perdurou. A tolerância, ainda que temporária, com o ato ilícito configura a omissão culposa e consolida o dano, justificando a reparação.</a:t>
              </a:r>
            </a:p>
          </p:txBody>
        </p:sp>
      </p:grpSp>
      <p:sp>
        <p:nvSpPr>
          <p:cNvPr id="44" name="TextBox 44"/>
          <p:cNvSpPr txBox="1"/>
          <p:nvPr/>
        </p:nvSpPr>
        <p:spPr>
          <a:xfrm>
            <a:off x="2856540" y="8453090"/>
            <a:ext cx="9725769" cy="257175"/>
          </a:xfrm>
          <a:prstGeom prst="rect">
            <a:avLst/>
          </a:prstGeom>
        </p:spPr>
        <p:txBody>
          <a:bodyPr lIns="0" tIns="0" rIns="0" bIns="0" rtlCol="0" anchor="t">
            <a:spAutoFit/>
          </a:bodyPr>
          <a:lstStyle/>
          <a:p>
            <a:pPr marL="0" lvl="0" indent="0" algn="l">
              <a:lnSpc>
                <a:spcPts val="1920"/>
              </a:lnSpc>
              <a:spcBef>
                <a:spcPct val="0"/>
              </a:spcBef>
            </a:pPr>
            <a:r>
              <a:rPr lang="en-US" sz="1600" i="1" u="none" strike="noStrike" dirty="0">
                <a:solidFill>
                  <a:srgbClr val="6E6A66"/>
                </a:solidFill>
                <a:latin typeface="Poppins Italics"/>
                <a:ea typeface="Poppins Italics"/>
                <a:cs typeface="Poppins Italics"/>
                <a:sym typeface="Poppins Italics"/>
              </a:rPr>
              <a:t>(TRT-2 - ROT: 10020340720245020034, Relator.: REGINA CELI VIEIRA FERRO, 15ª Turma - </a:t>
            </a:r>
            <a:r>
              <a:rPr lang="en-US" sz="1600" i="1" u="none" strike="noStrike" dirty="0" err="1">
                <a:solidFill>
                  <a:srgbClr val="6E6A66"/>
                </a:solidFill>
                <a:latin typeface="Poppins Italics"/>
                <a:ea typeface="Poppins Italics"/>
                <a:cs typeface="Poppins Italics"/>
                <a:sym typeface="Poppins Italics"/>
              </a:rPr>
              <a:t>Cadeira</a:t>
            </a:r>
            <a:r>
              <a:rPr lang="en-US" sz="1600" i="1" u="none" strike="noStrike" dirty="0">
                <a:solidFill>
                  <a:srgbClr val="6E6A66"/>
                </a:solidFill>
                <a:latin typeface="Poppins Italics"/>
                <a:ea typeface="Poppins Italics"/>
                <a:cs typeface="Poppins Italics"/>
                <a:sym typeface="Poppins Italics"/>
              </a:rPr>
              <a:t>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23251"/>
        </a:solidFill>
        <a:effectLst/>
      </p:bgPr>
    </p:bg>
    <p:spTree>
      <p:nvGrpSpPr>
        <p:cNvPr id="1" name=""/>
        <p:cNvGrpSpPr/>
        <p:nvPr/>
      </p:nvGrpSpPr>
      <p:grpSpPr>
        <a:xfrm>
          <a:off x="0" y="0"/>
          <a:ext cx="0" cy="0"/>
          <a:chOff x="0" y="0"/>
          <a:chExt cx="0" cy="0"/>
        </a:xfrm>
      </p:grpSpPr>
      <p:grpSp>
        <p:nvGrpSpPr>
          <p:cNvPr id="2" name="Group 2"/>
          <p:cNvGrpSpPr/>
          <p:nvPr/>
        </p:nvGrpSpPr>
        <p:grpSpPr>
          <a:xfrm>
            <a:off x="1235402" y="3637578"/>
            <a:ext cx="15785735" cy="1784474"/>
            <a:chOff x="0" y="0"/>
            <a:chExt cx="21047646" cy="2379299"/>
          </a:xfrm>
        </p:grpSpPr>
        <p:sp>
          <p:nvSpPr>
            <p:cNvPr id="3" name="Freeform 3"/>
            <p:cNvSpPr/>
            <p:nvPr/>
          </p:nvSpPr>
          <p:spPr>
            <a:xfrm>
              <a:off x="0" y="0"/>
              <a:ext cx="21047644" cy="2379303"/>
            </a:xfrm>
            <a:custGeom>
              <a:avLst/>
              <a:gdLst/>
              <a:ahLst/>
              <a:cxnLst/>
              <a:rect l="l" t="t" r="r" b="b"/>
              <a:pathLst>
                <a:path w="21047644" h="2379303">
                  <a:moveTo>
                    <a:pt x="0" y="0"/>
                  </a:moveTo>
                  <a:lnTo>
                    <a:pt x="21047644" y="0"/>
                  </a:lnTo>
                  <a:lnTo>
                    <a:pt x="21047644" y="2379303"/>
                  </a:lnTo>
                  <a:lnTo>
                    <a:pt x="0" y="2379303"/>
                  </a:lnTo>
                  <a:close/>
                </a:path>
              </a:pathLst>
            </a:custGeom>
            <a:blipFill>
              <a:blip r:embed="rId2">
                <a:alphaModFix amt="0"/>
              </a:blip>
              <a:stretch>
                <a:fillRect t="-122367" b="-122367"/>
              </a:stretch>
            </a:blipFill>
          </p:spPr>
        </p:sp>
        <p:sp>
          <p:nvSpPr>
            <p:cNvPr id="4" name="TextBox 4"/>
            <p:cNvSpPr txBox="1"/>
            <p:nvPr/>
          </p:nvSpPr>
          <p:spPr>
            <a:xfrm>
              <a:off x="0" y="-57150"/>
              <a:ext cx="21047646" cy="2436449"/>
            </a:xfrm>
            <a:prstGeom prst="rect">
              <a:avLst/>
            </a:prstGeom>
          </p:spPr>
          <p:txBody>
            <a:bodyPr lIns="0" tIns="0" rIns="0" bIns="0" rtlCol="0" anchor="ctr"/>
            <a:lstStyle/>
            <a:p>
              <a:pPr algn="ctr">
                <a:lnSpc>
                  <a:spcPts val="7926"/>
                </a:lnSpc>
              </a:pPr>
              <a:r>
                <a:rPr lang="en-US" sz="6605" b="1">
                  <a:solidFill>
                    <a:srgbClr val="FFFFFF"/>
                  </a:solidFill>
                  <a:latin typeface="Poppins Bold"/>
                  <a:ea typeface="Poppins Bold"/>
                  <a:cs typeface="Poppins Bold"/>
                  <a:sym typeface="Poppins Bold"/>
                </a:rPr>
                <a:t>Mas tudo é assédio moral?</a:t>
              </a:r>
            </a:p>
          </p:txBody>
        </p:sp>
      </p:grpSp>
      <p:grpSp>
        <p:nvGrpSpPr>
          <p:cNvPr id="5" name="Group 5"/>
          <p:cNvGrpSpPr/>
          <p:nvPr/>
        </p:nvGrpSpPr>
        <p:grpSpPr>
          <a:xfrm>
            <a:off x="3294412" y="5559323"/>
            <a:ext cx="11667715" cy="1436357"/>
            <a:chOff x="0" y="0"/>
            <a:chExt cx="15556954" cy="1915143"/>
          </a:xfrm>
        </p:grpSpPr>
        <p:sp>
          <p:nvSpPr>
            <p:cNvPr id="6" name="Freeform 6"/>
            <p:cNvSpPr/>
            <p:nvPr/>
          </p:nvSpPr>
          <p:spPr>
            <a:xfrm>
              <a:off x="0" y="0"/>
              <a:ext cx="15556954" cy="1915138"/>
            </a:xfrm>
            <a:custGeom>
              <a:avLst/>
              <a:gdLst/>
              <a:ahLst/>
              <a:cxnLst/>
              <a:rect l="l" t="t" r="r" b="b"/>
              <a:pathLst>
                <a:path w="15556954" h="1915138">
                  <a:moveTo>
                    <a:pt x="0" y="0"/>
                  </a:moveTo>
                  <a:lnTo>
                    <a:pt x="15556954" y="0"/>
                  </a:lnTo>
                  <a:lnTo>
                    <a:pt x="15556954" y="1915138"/>
                  </a:lnTo>
                  <a:lnTo>
                    <a:pt x="0" y="1915138"/>
                  </a:lnTo>
                  <a:close/>
                </a:path>
              </a:pathLst>
            </a:custGeom>
            <a:blipFill>
              <a:blip r:embed="rId2">
                <a:alphaModFix amt="0"/>
              </a:blip>
              <a:stretch>
                <a:fillRect t="-110496" b="-106063"/>
              </a:stretch>
            </a:blipFill>
          </p:spPr>
        </p:sp>
        <p:sp>
          <p:nvSpPr>
            <p:cNvPr id="7" name="TextBox 7"/>
            <p:cNvSpPr txBox="1"/>
            <p:nvPr/>
          </p:nvSpPr>
          <p:spPr>
            <a:xfrm>
              <a:off x="0" y="-66675"/>
              <a:ext cx="15556954" cy="1981818"/>
            </a:xfrm>
            <a:prstGeom prst="rect">
              <a:avLst/>
            </a:prstGeom>
          </p:spPr>
          <p:txBody>
            <a:bodyPr lIns="0" tIns="0" rIns="0" bIns="0" rtlCol="0" anchor="ctr"/>
            <a:lstStyle/>
            <a:p>
              <a:pPr algn="ctr">
                <a:lnSpc>
                  <a:spcPts val="3302"/>
                </a:lnSpc>
              </a:pPr>
              <a:r>
                <a:rPr lang="en-US" sz="2401" i="1">
                  <a:solidFill>
                    <a:srgbClr val="FBE3E3"/>
                  </a:solidFill>
                  <a:latin typeface="Poppins Italics"/>
                  <a:ea typeface="Poppins Italics"/>
                  <a:cs typeface="Poppins Italics"/>
                  <a:sym typeface="Poppins Italics"/>
                </a:rPr>
                <a:t>Não. A lei protege a dignidade do trabalhador — mas também reconhece o </a:t>
              </a:r>
              <a:r>
                <a:rPr lang="en-US" sz="2401" b="1" i="1">
                  <a:solidFill>
                    <a:srgbClr val="FBE3E3"/>
                  </a:solidFill>
                  <a:latin typeface="Poppins Bold Italics"/>
                  <a:ea typeface="Poppins Bold Italics"/>
                  <a:cs typeface="Poppins Bold Italics"/>
                  <a:sym typeface="Poppins Bold Italics"/>
                </a:rPr>
                <a:t>poder diretivo do empregador</a:t>
              </a:r>
              <a:r>
                <a:rPr lang="en-US" sz="2401" i="1">
                  <a:solidFill>
                    <a:srgbClr val="FBE3E3"/>
                  </a:solidFill>
                  <a:latin typeface="Poppins Italics"/>
                  <a:ea typeface="Poppins Italics"/>
                  <a:cs typeface="Poppins Italics"/>
                  <a:sym typeface="Poppins Italics"/>
                </a:rPr>
                <a:t>. A diferença está na frequência, na intenção e na forma da conduta.</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6134729" cy="1769353"/>
            <a:chOff x="0" y="0"/>
            <a:chExt cx="21512971" cy="2359138"/>
          </a:xfrm>
        </p:grpSpPr>
        <p:sp>
          <p:nvSpPr>
            <p:cNvPr id="3" name="Freeform 3"/>
            <p:cNvSpPr/>
            <p:nvPr/>
          </p:nvSpPr>
          <p:spPr>
            <a:xfrm>
              <a:off x="0" y="0"/>
              <a:ext cx="21512972" cy="2359143"/>
            </a:xfrm>
            <a:custGeom>
              <a:avLst/>
              <a:gdLst/>
              <a:ahLst/>
              <a:cxnLst/>
              <a:rect l="l" t="t" r="r" b="b"/>
              <a:pathLst>
                <a:path w="21512972" h="2359143">
                  <a:moveTo>
                    <a:pt x="0" y="0"/>
                  </a:moveTo>
                  <a:lnTo>
                    <a:pt x="21512972" y="0"/>
                  </a:lnTo>
                  <a:lnTo>
                    <a:pt x="21512972" y="2359143"/>
                  </a:lnTo>
                  <a:lnTo>
                    <a:pt x="0" y="2359143"/>
                  </a:lnTo>
                  <a:close/>
                </a:path>
              </a:pathLst>
            </a:custGeom>
            <a:blipFill>
              <a:blip r:embed="rId2">
                <a:alphaModFix amt="0"/>
              </a:blip>
              <a:stretch>
                <a:fillRect t="-134166" r="8118" b="-92351"/>
              </a:stretch>
            </a:blipFill>
          </p:spPr>
        </p:sp>
        <p:sp>
          <p:nvSpPr>
            <p:cNvPr id="4" name="TextBox 4"/>
            <p:cNvSpPr txBox="1"/>
            <p:nvPr/>
          </p:nvSpPr>
          <p:spPr>
            <a:xfrm>
              <a:off x="0" y="-19050"/>
              <a:ext cx="21512971" cy="2378188"/>
            </a:xfrm>
            <a:prstGeom prst="rect">
              <a:avLst/>
            </a:prstGeom>
          </p:spPr>
          <p:txBody>
            <a:bodyPr lIns="0" tIns="0" rIns="0" bIns="0" rtlCol="0" anchor="ctr"/>
            <a:lstStyle/>
            <a:p>
              <a:pPr algn="just">
                <a:lnSpc>
                  <a:spcPts val="5103"/>
                </a:lnSpc>
              </a:pPr>
              <a:r>
                <a:rPr lang="en-US" sz="4503" b="1">
                  <a:solidFill>
                    <a:srgbClr val="1C1C1C"/>
                  </a:solidFill>
                  <a:latin typeface="Poppins Bold"/>
                  <a:ea typeface="Poppins Bold"/>
                  <a:cs typeface="Poppins Bold"/>
                  <a:sym typeface="Poppins Bold"/>
                </a:rPr>
                <a:t>O que não é assédio moral - Poder Diretivo do Empregador </a:t>
              </a:r>
            </a:p>
          </p:txBody>
        </p:sp>
      </p:grpSp>
      <p:grpSp>
        <p:nvGrpSpPr>
          <p:cNvPr id="5" name="Group 5"/>
          <p:cNvGrpSpPr/>
          <p:nvPr/>
        </p:nvGrpSpPr>
        <p:grpSpPr>
          <a:xfrm>
            <a:off x="1028700" y="3073962"/>
            <a:ext cx="5257333" cy="4167864"/>
            <a:chOff x="0" y="0"/>
            <a:chExt cx="7009778" cy="5557152"/>
          </a:xfrm>
        </p:grpSpPr>
        <p:sp>
          <p:nvSpPr>
            <p:cNvPr id="6" name="Freeform 6"/>
            <p:cNvSpPr/>
            <p:nvPr/>
          </p:nvSpPr>
          <p:spPr>
            <a:xfrm>
              <a:off x="0" y="0"/>
              <a:ext cx="7009765" cy="5557119"/>
            </a:xfrm>
            <a:custGeom>
              <a:avLst/>
              <a:gdLst/>
              <a:ahLst/>
              <a:cxnLst/>
              <a:rect l="l" t="t" r="r" b="b"/>
              <a:pathLst>
                <a:path w="7009765" h="5557119">
                  <a:moveTo>
                    <a:pt x="0" y="130768"/>
                  </a:moveTo>
                  <a:cubicBezTo>
                    <a:pt x="0" y="58522"/>
                    <a:pt x="65532" y="0"/>
                    <a:pt x="146431" y="0"/>
                  </a:cubicBezTo>
                  <a:lnTo>
                    <a:pt x="6863334" y="0"/>
                  </a:lnTo>
                  <a:cubicBezTo>
                    <a:pt x="6944233" y="0"/>
                    <a:pt x="7009765" y="58522"/>
                    <a:pt x="7009765" y="130768"/>
                  </a:cubicBezTo>
                  <a:lnTo>
                    <a:pt x="7009765" y="5426351"/>
                  </a:lnTo>
                  <a:cubicBezTo>
                    <a:pt x="7009765" y="5498596"/>
                    <a:pt x="6944233" y="5557119"/>
                    <a:pt x="6863334" y="5557119"/>
                  </a:cubicBezTo>
                  <a:lnTo>
                    <a:pt x="146431" y="5557119"/>
                  </a:lnTo>
                  <a:cubicBezTo>
                    <a:pt x="65532" y="5557119"/>
                    <a:pt x="0" y="5498596"/>
                    <a:pt x="0" y="5426351"/>
                  </a:cubicBezTo>
                  <a:close/>
                </a:path>
              </a:pathLst>
            </a:custGeom>
            <a:solidFill>
              <a:srgbClr val="F7F4F1"/>
            </a:solidFill>
          </p:spPr>
        </p:sp>
      </p:grpSp>
      <p:grpSp>
        <p:nvGrpSpPr>
          <p:cNvPr id="7" name="Group 7"/>
          <p:cNvGrpSpPr/>
          <p:nvPr/>
        </p:nvGrpSpPr>
        <p:grpSpPr>
          <a:xfrm>
            <a:off x="1372676" y="3305631"/>
            <a:ext cx="892235" cy="892235"/>
            <a:chOff x="0" y="0"/>
            <a:chExt cx="1189647" cy="1189647"/>
          </a:xfrm>
        </p:grpSpPr>
        <p:sp>
          <p:nvSpPr>
            <p:cNvPr id="8" name="Freeform 8"/>
            <p:cNvSpPr/>
            <p:nvPr/>
          </p:nvSpPr>
          <p:spPr>
            <a:xfrm>
              <a:off x="0" y="0"/>
              <a:ext cx="1189609" cy="1189609"/>
            </a:xfrm>
            <a:custGeom>
              <a:avLst/>
              <a:gdLst/>
              <a:ahLst/>
              <a:cxnLst/>
              <a:rect l="l" t="t" r="r" b="b"/>
              <a:pathLst>
                <a:path w="1189609" h="1189609">
                  <a:moveTo>
                    <a:pt x="0" y="594868"/>
                  </a:moveTo>
                  <a:cubicBezTo>
                    <a:pt x="0" y="266319"/>
                    <a:pt x="266319" y="0"/>
                    <a:pt x="594868" y="0"/>
                  </a:cubicBezTo>
                  <a:cubicBezTo>
                    <a:pt x="923417" y="0"/>
                    <a:pt x="1189609" y="266319"/>
                    <a:pt x="1189609" y="594868"/>
                  </a:cubicBezTo>
                  <a:cubicBezTo>
                    <a:pt x="1189609" y="923417"/>
                    <a:pt x="923290" y="1189609"/>
                    <a:pt x="594868" y="1189609"/>
                  </a:cubicBezTo>
                  <a:cubicBezTo>
                    <a:pt x="266446" y="1189609"/>
                    <a:pt x="0" y="923290"/>
                    <a:pt x="0" y="594868"/>
                  </a:cubicBezTo>
                  <a:close/>
                </a:path>
              </a:pathLst>
            </a:custGeom>
            <a:solidFill>
              <a:srgbClr val="A23251"/>
            </a:solidFill>
          </p:spPr>
        </p:sp>
      </p:grpSp>
      <p:grpSp>
        <p:nvGrpSpPr>
          <p:cNvPr id="9" name="Group 9"/>
          <p:cNvGrpSpPr/>
          <p:nvPr/>
        </p:nvGrpSpPr>
        <p:grpSpPr>
          <a:xfrm>
            <a:off x="1604658" y="3537612"/>
            <a:ext cx="428273" cy="428273"/>
            <a:chOff x="0" y="0"/>
            <a:chExt cx="571030" cy="571030"/>
          </a:xfrm>
        </p:grpSpPr>
        <p:sp>
          <p:nvSpPr>
            <p:cNvPr id="10" name="Freeform 10" descr="icons/check_white.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3"/>
              <a:stretch>
                <a:fillRect r="-6" b="-6"/>
              </a:stretch>
            </a:blipFill>
          </p:spPr>
        </p:sp>
      </p:grpSp>
      <p:grpSp>
        <p:nvGrpSpPr>
          <p:cNvPr id="11" name="Group 11"/>
          <p:cNvGrpSpPr/>
          <p:nvPr/>
        </p:nvGrpSpPr>
        <p:grpSpPr>
          <a:xfrm>
            <a:off x="1372676" y="4472405"/>
            <a:ext cx="4433735" cy="1372672"/>
            <a:chOff x="0" y="0"/>
            <a:chExt cx="5911647" cy="1830230"/>
          </a:xfrm>
        </p:grpSpPr>
        <p:sp>
          <p:nvSpPr>
            <p:cNvPr id="12" name="Freeform 12"/>
            <p:cNvSpPr/>
            <p:nvPr/>
          </p:nvSpPr>
          <p:spPr>
            <a:xfrm>
              <a:off x="0" y="0"/>
              <a:ext cx="5911643" cy="1830225"/>
            </a:xfrm>
            <a:custGeom>
              <a:avLst/>
              <a:gdLst/>
              <a:ahLst/>
              <a:cxnLst/>
              <a:rect l="l" t="t" r="r" b="b"/>
              <a:pathLst>
                <a:path w="5911643" h="1830225">
                  <a:moveTo>
                    <a:pt x="0" y="0"/>
                  </a:moveTo>
                  <a:lnTo>
                    <a:pt x="5911643" y="0"/>
                  </a:lnTo>
                  <a:lnTo>
                    <a:pt x="5911643" y="1830225"/>
                  </a:lnTo>
                  <a:lnTo>
                    <a:pt x="0" y="1830225"/>
                  </a:lnTo>
                  <a:close/>
                </a:path>
              </a:pathLst>
            </a:custGeom>
            <a:blipFill>
              <a:blip r:embed="rId2">
                <a:alphaModFix amt="0"/>
              </a:blip>
              <a:stretch>
                <a:fillRect t="-12936" b="-12937"/>
              </a:stretch>
            </a:blipFill>
          </p:spPr>
        </p:sp>
        <p:sp>
          <p:nvSpPr>
            <p:cNvPr id="13" name="TextBox 13"/>
            <p:cNvSpPr txBox="1"/>
            <p:nvPr/>
          </p:nvSpPr>
          <p:spPr>
            <a:xfrm>
              <a:off x="0" y="-28575"/>
              <a:ext cx="5911647" cy="1858805"/>
            </a:xfrm>
            <a:prstGeom prst="rect">
              <a:avLst/>
            </a:prstGeom>
          </p:spPr>
          <p:txBody>
            <a:bodyPr lIns="0" tIns="0" rIns="0" bIns="0" rtlCol="0" anchor="ctr"/>
            <a:lstStyle/>
            <a:p>
              <a:pPr algn="l">
                <a:lnSpc>
                  <a:spcPts val="2941"/>
                </a:lnSpc>
              </a:pPr>
              <a:r>
                <a:rPr lang="en-US" sz="2400" b="1">
                  <a:solidFill>
                    <a:srgbClr val="1C1C1C"/>
                  </a:solidFill>
                  <a:latin typeface="Poppins Bold"/>
                  <a:ea typeface="Poppins Bold"/>
                  <a:cs typeface="Poppins Bold"/>
                  <a:sym typeface="Poppins Bold"/>
                </a:rPr>
                <a:t>Exigir o cumprimento de obrigações contratuais</a:t>
              </a:r>
            </a:p>
          </p:txBody>
        </p:sp>
      </p:grpSp>
      <p:grpSp>
        <p:nvGrpSpPr>
          <p:cNvPr id="14" name="Group 14"/>
          <p:cNvGrpSpPr/>
          <p:nvPr/>
        </p:nvGrpSpPr>
        <p:grpSpPr>
          <a:xfrm>
            <a:off x="1372676" y="5606947"/>
            <a:ext cx="4433735" cy="1509940"/>
            <a:chOff x="0" y="0"/>
            <a:chExt cx="5911647" cy="2013253"/>
          </a:xfrm>
        </p:grpSpPr>
        <p:sp>
          <p:nvSpPr>
            <p:cNvPr id="15" name="Freeform 15"/>
            <p:cNvSpPr/>
            <p:nvPr/>
          </p:nvSpPr>
          <p:spPr>
            <a:xfrm>
              <a:off x="0" y="0"/>
              <a:ext cx="5911643" cy="2013251"/>
            </a:xfrm>
            <a:custGeom>
              <a:avLst/>
              <a:gdLst/>
              <a:ahLst/>
              <a:cxnLst/>
              <a:rect l="l" t="t" r="r" b="b"/>
              <a:pathLst>
                <a:path w="5911643" h="2013251">
                  <a:moveTo>
                    <a:pt x="0" y="0"/>
                  </a:moveTo>
                  <a:lnTo>
                    <a:pt x="5911643" y="0"/>
                  </a:lnTo>
                  <a:lnTo>
                    <a:pt x="5911643" y="2013251"/>
                  </a:lnTo>
                  <a:lnTo>
                    <a:pt x="0" y="2013251"/>
                  </a:lnTo>
                  <a:close/>
                </a:path>
              </a:pathLst>
            </a:custGeom>
            <a:blipFill>
              <a:blip r:embed="rId2">
                <a:alphaModFix amt="0"/>
              </a:blip>
              <a:stretch>
                <a:fillRect t="-7215" b="-7215"/>
              </a:stretch>
            </a:blipFill>
          </p:spPr>
        </p:sp>
        <p:sp>
          <p:nvSpPr>
            <p:cNvPr id="16" name="TextBox 16"/>
            <p:cNvSpPr txBox="1"/>
            <p:nvPr/>
          </p:nvSpPr>
          <p:spPr>
            <a:xfrm>
              <a:off x="0" y="-38100"/>
              <a:ext cx="5911647" cy="2051353"/>
            </a:xfrm>
            <a:prstGeom prst="rect">
              <a:avLst/>
            </a:prstGeom>
          </p:spPr>
          <p:txBody>
            <a:bodyPr lIns="0" tIns="0" rIns="0" bIns="0" rtlCol="0" anchor="ctr"/>
            <a:lstStyle/>
            <a:p>
              <a:pPr algn="just">
                <a:lnSpc>
                  <a:spcPts val="3071"/>
                </a:lnSpc>
              </a:pPr>
              <a:r>
                <a:rPr lang="en-US" sz="2399">
                  <a:solidFill>
                    <a:srgbClr val="4A4642"/>
                  </a:solidFill>
                  <a:latin typeface="Poppins"/>
                  <a:ea typeface="Poppins"/>
                  <a:cs typeface="Poppins"/>
                  <a:sym typeface="Poppins"/>
                </a:rPr>
                <a:t>como eficiência e cumprimento de metas de trabalho.</a:t>
              </a:r>
            </a:p>
          </p:txBody>
        </p:sp>
      </p:grpSp>
      <p:grpSp>
        <p:nvGrpSpPr>
          <p:cNvPr id="17" name="Group 17"/>
          <p:cNvGrpSpPr/>
          <p:nvPr/>
        </p:nvGrpSpPr>
        <p:grpSpPr>
          <a:xfrm>
            <a:off x="6492745" y="3073962"/>
            <a:ext cx="5257333" cy="4167864"/>
            <a:chOff x="0" y="0"/>
            <a:chExt cx="7009778" cy="5557152"/>
          </a:xfrm>
        </p:grpSpPr>
        <p:sp>
          <p:nvSpPr>
            <p:cNvPr id="18" name="Freeform 18"/>
            <p:cNvSpPr/>
            <p:nvPr/>
          </p:nvSpPr>
          <p:spPr>
            <a:xfrm>
              <a:off x="0" y="0"/>
              <a:ext cx="7009765" cy="5557119"/>
            </a:xfrm>
            <a:custGeom>
              <a:avLst/>
              <a:gdLst/>
              <a:ahLst/>
              <a:cxnLst/>
              <a:rect l="l" t="t" r="r" b="b"/>
              <a:pathLst>
                <a:path w="7009765" h="5557119">
                  <a:moveTo>
                    <a:pt x="0" y="130768"/>
                  </a:moveTo>
                  <a:cubicBezTo>
                    <a:pt x="0" y="58522"/>
                    <a:pt x="65532" y="0"/>
                    <a:pt x="146431" y="0"/>
                  </a:cubicBezTo>
                  <a:lnTo>
                    <a:pt x="6863334" y="0"/>
                  </a:lnTo>
                  <a:cubicBezTo>
                    <a:pt x="6944233" y="0"/>
                    <a:pt x="7009765" y="58522"/>
                    <a:pt x="7009765" y="130768"/>
                  </a:cubicBezTo>
                  <a:lnTo>
                    <a:pt x="7009765" y="5426351"/>
                  </a:lnTo>
                  <a:cubicBezTo>
                    <a:pt x="7009765" y="5498596"/>
                    <a:pt x="6944233" y="5557119"/>
                    <a:pt x="6863334" y="5557119"/>
                  </a:cubicBezTo>
                  <a:lnTo>
                    <a:pt x="146431" y="5557119"/>
                  </a:lnTo>
                  <a:cubicBezTo>
                    <a:pt x="65532" y="5557119"/>
                    <a:pt x="0" y="5498596"/>
                    <a:pt x="0" y="5426351"/>
                  </a:cubicBezTo>
                  <a:close/>
                </a:path>
              </a:pathLst>
            </a:custGeom>
            <a:solidFill>
              <a:srgbClr val="F7F4F1"/>
            </a:solidFill>
          </p:spPr>
        </p:sp>
      </p:grpSp>
      <p:grpSp>
        <p:nvGrpSpPr>
          <p:cNvPr id="19" name="Group 19"/>
          <p:cNvGrpSpPr/>
          <p:nvPr/>
        </p:nvGrpSpPr>
        <p:grpSpPr>
          <a:xfrm>
            <a:off x="6904539" y="3485766"/>
            <a:ext cx="892235" cy="892235"/>
            <a:chOff x="0" y="0"/>
            <a:chExt cx="1189647" cy="1189647"/>
          </a:xfrm>
        </p:grpSpPr>
        <p:sp>
          <p:nvSpPr>
            <p:cNvPr id="20" name="Freeform 20"/>
            <p:cNvSpPr/>
            <p:nvPr/>
          </p:nvSpPr>
          <p:spPr>
            <a:xfrm>
              <a:off x="0" y="0"/>
              <a:ext cx="1189609" cy="1189609"/>
            </a:xfrm>
            <a:custGeom>
              <a:avLst/>
              <a:gdLst/>
              <a:ahLst/>
              <a:cxnLst/>
              <a:rect l="l" t="t" r="r" b="b"/>
              <a:pathLst>
                <a:path w="1189609" h="1189609">
                  <a:moveTo>
                    <a:pt x="0" y="594868"/>
                  </a:moveTo>
                  <a:cubicBezTo>
                    <a:pt x="0" y="266319"/>
                    <a:pt x="266319" y="0"/>
                    <a:pt x="594868" y="0"/>
                  </a:cubicBezTo>
                  <a:cubicBezTo>
                    <a:pt x="923417" y="0"/>
                    <a:pt x="1189609" y="266319"/>
                    <a:pt x="1189609" y="594868"/>
                  </a:cubicBezTo>
                  <a:cubicBezTo>
                    <a:pt x="1189609" y="923417"/>
                    <a:pt x="923290" y="1189609"/>
                    <a:pt x="594868" y="1189609"/>
                  </a:cubicBezTo>
                  <a:cubicBezTo>
                    <a:pt x="266446" y="1189609"/>
                    <a:pt x="0" y="923290"/>
                    <a:pt x="0" y="594868"/>
                  </a:cubicBezTo>
                  <a:close/>
                </a:path>
              </a:pathLst>
            </a:custGeom>
            <a:solidFill>
              <a:srgbClr val="A23251"/>
            </a:solidFill>
          </p:spPr>
        </p:sp>
      </p:grpSp>
      <p:grpSp>
        <p:nvGrpSpPr>
          <p:cNvPr id="21" name="Group 21"/>
          <p:cNvGrpSpPr/>
          <p:nvPr/>
        </p:nvGrpSpPr>
        <p:grpSpPr>
          <a:xfrm>
            <a:off x="7136521" y="3717747"/>
            <a:ext cx="428273" cy="428273"/>
            <a:chOff x="0" y="0"/>
            <a:chExt cx="571030" cy="571030"/>
          </a:xfrm>
        </p:grpSpPr>
        <p:sp>
          <p:nvSpPr>
            <p:cNvPr id="22" name="Freeform 22" descr="icons/check_white.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3"/>
              <a:stretch>
                <a:fillRect r="-6" b="-6"/>
              </a:stretch>
            </a:blipFill>
          </p:spPr>
        </p:sp>
      </p:grpSp>
      <p:grpSp>
        <p:nvGrpSpPr>
          <p:cNvPr id="23" name="Group 23"/>
          <p:cNvGrpSpPr/>
          <p:nvPr/>
        </p:nvGrpSpPr>
        <p:grpSpPr>
          <a:xfrm>
            <a:off x="6904539" y="4652540"/>
            <a:ext cx="4433735" cy="1372672"/>
            <a:chOff x="0" y="0"/>
            <a:chExt cx="5911647" cy="1830230"/>
          </a:xfrm>
        </p:grpSpPr>
        <p:sp>
          <p:nvSpPr>
            <p:cNvPr id="24" name="Freeform 24"/>
            <p:cNvSpPr/>
            <p:nvPr/>
          </p:nvSpPr>
          <p:spPr>
            <a:xfrm>
              <a:off x="0" y="0"/>
              <a:ext cx="5911643" cy="1830225"/>
            </a:xfrm>
            <a:custGeom>
              <a:avLst/>
              <a:gdLst/>
              <a:ahLst/>
              <a:cxnLst/>
              <a:rect l="l" t="t" r="r" b="b"/>
              <a:pathLst>
                <a:path w="5911643" h="1830225">
                  <a:moveTo>
                    <a:pt x="0" y="0"/>
                  </a:moveTo>
                  <a:lnTo>
                    <a:pt x="5911643" y="0"/>
                  </a:lnTo>
                  <a:lnTo>
                    <a:pt x="5911643" y="1830225"/>
                  </a:lnTo>
                  <a:lnTo>
                    <a:pt x="0" y="1830225"/>
                  </a:lnTo>
                  <a:close/>
                </a:path>
              </a:pathLst>
            </a:custGeom>
            <a:blipFill>
              <a:blip r:embed="rId2">
                <a:alphaModFix amt="0"/>
              </a:blip>
              <a:stretch>
                <a:fillRect t="-12936" b="-12937"/>
              </a:stretch>
            </a:blipFill>
          </p:spPr>
        </p:sp>
        <p:sp>
          <p:nvSpPr>
            <p:cNvPr id="25" name="TextBox 25"/>
            <p:cNvSpPr txBox="1"/>
            <p:nvPr/>
          </p:nvSpPr>
          <p:spPr>
            <a:xfrm>
              <a:off x="0" y="-28575"/>
              <a:ext cx="5911647" cy="1858805"/>
            </a:xfrm>
            <a:prstGeom prst="rect">
              <a:avLst/>
            </a:prstGeom>
          </p:spPr>
          <p:txBody>
            <a:bodyPr lIns="0" tIns="0" rIns="0" bIns="0" rtlCol="0" anchor="ctr"/>
            <a:lstStyle/>
            <a:p>
              <a:pPr marL="0" lvl="0" indent="0" algn="l">
                <a:lnSpc>
                  <a:spcPts val="2941"/>
                </a:lnSpc>
                <a:spcBef>
                  <a:spcPct val="0"/>
                </a:spcBef>
              </a:pPr>
              <a:r>
                <a:rPr lang="en-US" sz="2400" b="1" u="none" strike="noStrike">
                  <a:solidFill>
                    <a:srgbClr val="1C1C1C"/>
                  </a:solidFill>
                  <a:latin typeface="Poppins Bold"/>
                  <a:ea typeface="Poppins Bold"/>
                  <a:cs typeface="Poppins Bold"/>
                  <a:sym typeface="Poppins Bold"/>
                </a:rPr>
                <a:t>Solicitar a realização de horas extras</a:t>
              </a:r>
            </a:p>
          </p:txBody>
        </p:sp>
      </p:grpSp>
      <p:grpSp>
        <p:nvGrpSpPr>
          <p:cNvPr id="26" name="Group 26"/>
          <p:cNvGrpSpPr/>
          <p:nvPr/>
        </p:nvGrpSpPr>
        <p:grpSpPr>
          <a:xfrm>
            <a:off x="6904539" y="5644207"/>
            <a:ext cx="4433735" cy="1509940"/>
            <a:chOff x="0" y="0"/>
            <a:chExt cx="5911647" cy="2013253"/>
          </a:xfrm>
        </p:grpSpPr>
        <p:sp>
          <p:nvSpPr>
            <p:cNvPr id="27" name="Freeform 27"/>
            <p:cNvSpPr/>
            <p:nvPr/>
          </p:nvSpPr>
          <p:spPr>
            <a:xfrm>
              <a:off x="0" y="0"/>
              <a:ext cx="5911643" cy="2013251"/>
            </a:xfrm>
            <a:custGeom>
              <a:avLst/>
              <a:gdLst/>
              <a:ahLst/>
              <a:cxnLst/>
              <a:rect l="l" t="t" r="r" b="b"/>
              <a:pathLst>
                <a:path w="5911643" h="2013251">
                  <a:moveTo>
                    <a:pt x="0" y="0"/>
                  </a:moveTo>
                  <a:lnTo>
                    <a:pt x="5911643" y="0"/>
                  </a:lnTo>
                  <a:lnTo>
                    <a:pt x="5911643" y="2013251"/>
                  </a:lnTo>
                  <a:lnTo>
                    <a:pt x="0" y="2013251"/>
                  </a:lnTo>
                  <a:close/>
                </a:path>
              </a:pathLst>
            </a:custGeom>
            <a:blipFill>
              <a:blip r:embed="rId2">
                <a:alphaModFix amt="0"/>
              </a:blip>
              <a:stretch>
                <a:fillRect t="-7215" b="-7215"/>
              </a:stretch>
            </a:blipFill>
          </p:spPr>
        </p:sp>
        <p:sp>
          <p:nvSpPr>
            <p:cNvPr id="28" name="TextBox 28"/>
            <p:cNvSpPr txBox="1"/>
            <p:nvPr/>
          </p:nvSpPr>
          <p:spPr>
            <a:xfrm>
              <a:off x="0" y="-38100"/>
              <a:ext cx="5911647" cy="2051353"/>
            </a:xfrm>
            <a:prstGeom prst="rect">
              <a:avLst/>
            </a:prstGeom>
          </p:spPr>
          <p:txBody>
            <a:bodyPr lIns="0" tIns="0" rIns="0" bIns="0" rtlCol="0" anchor="ctr"/>
            <a:lstStyle/>
            <a:p>
              <a:pPr marL="0" lvl="0" indent="0" algn="just">
                <a:lnSpc>
                  <a:spcPts val="3071"/>
                </a:lnSpc>
                <a:spcBef>
                  <a:spcPct val="0"/>
                </a:spcBef>
              </a:pPr>
              <a:r>
                <a:rPr lang="en-US" sz="2399" u="none" strike="noStrike">
                  <a:solidFill>
                    <a:srgbClr val="4A4642"/>
                  </a:solidFill>
                  <a:latin typeface="Poppins"/>
                  <a:ea typeface="Poppins"/>
                  <a:cs typeface="Poppins"/>
                  <a:sym typeface="Poppins"/>
                </a:rPr>
                <a:t>quando decorrente de real necessidade de serviço.</a:t>
              </a:r>
            </a:p>
          </p:txBody>
        </p:sp>
      </p:grpSp>
      <p:grpSp>
        <p:nvGrpSpPr>
          <p:cNvPr id="29" name="Group 29"/>
          <p:cNvGrpSpPr/>
          <p:nvPr/>
        </p:nvGrpSpPr>
        <p:grpSpPr>
          <a:xfrm>
            <a:off x="12024608" y="3073962"/>
            <a:ext cx="5257333" cy="4167864"/>
            <a:chOff x="0" y="0"/>
            <a:chExt cx="7009778" cy="5557152"/>
          </a:xfrm>
        </p:grpSpPr>
        <p:sp>
          <p:nvSpPr>
            <p:cNvPr id="30" name="Freeform 30"/>
            <p:cNvSpPr/>
            <p:nvPr/>
          </p:nvSpPr>
          <p:spPr>
            <a:xfrm>
              <a:off x="0" y="0"/>
              <a:ext cx="7009765" cy="5557119"/>
            </a:xfrm>
            <a:custGeom>
              <a:avLst/>
              <a:gdLst/>
              <a:ahLst/>
              <a:cxnLst/>
              <a:rect l="l" t="t" r="r" b="b"/>
              <a:pathLst>
                <a:path w="7009765" h="5557119">
                  <a:moveTo>
                    <a:pt x="0" y="130768"/>
                  </a:moveTo>
                  <a:cubicBezTo>
                    <a:pt x="0" y="58522"/>
                    <a:pt x="65532" y="0"/>
                    <a:pt x="146431" y="0"/>
                  </a:cubicBezTo>
                  <a:lnTo>
                    <a:pt x="6863334" y="0"/>
                  </a:lnTo>
                  <a:cubicBezTo>
                    <a:pt x="6944233" y="0"/>
                    <a:pt x="7009765" y="58522"/>
                    <a:pt x="7009765" y="130768"/>
                  </a:cubicBezTo>
                  <a:lnTo>
                    <a:pt x="7009765" y="5426351"/>
                  </a:lnTo>
                  <a:cubicBezTo>
                    <a:pt x="7009765" y="5498596"/>
                    <a:pt x="6944233" y="5557119"/>
                    <a:pt x="6863334" y="5557119"/>
                  </a:cubicBezTo>
                  <a:lnTo>
                    <a:pt x="146431" y="5557119"/>
                  </a:lnTo>
                  <a:cubicBezTo>
                    <a:pt x="65532" y="5557119"/>
                    <a:pt x="0" y="5498596"/>
                    <a:pt x="0" y="5426351"/>
                  </a:cubicBezTo>
                  <a:close/>
                </a:path>
              </a:pathLst>
            </a:custGeom>
            <a:solidFill>
              <a:srgbClr val="F7F4F1"/>
            </a:solidFill>
          </p:spPr>
        </p:sp>
      </p:grpSp>
      <p:grpSp>
        <p:nvGrpSpPr>
          <p:cNvPr id="31" name="Group 31"/>
          <p:cNvGrpSpPr/>
          <p:nvPr/>
        </p:nvGrpSpPr>
        <p:grpSpPr>
          <a:xfrm>
            <a:off x="12436412" y="3485766"/>
            <a:ext cx="892235" cy="892235"/>
            <a:chOff x="0" y="0"/>
            <a:chExt cx="1189647" cy="1189647"/>
          </a:xfrm>
        </p:grpSpPr>
        <p:sp>
          <p:nvSpPr>
            <p:cNvPr id="32" name="Freeform 32"/>
            <p:cNvSpPr/>
            <p:nvPr/>
          </p:nvSpPr>
          <p:spPr>
            <a:xfrm>
              <a:off x="0" y="0"/>
              <a:ext cx="1189609" cy="1189609"/>
            </a:xfrm>
            <a:custGeom>
              <a:avLst/>
              <a:gdLst/>
              <a:ahLst/>
              <a:cxnLst/>
              <a:rect l="l" t="t" r="r" b="b"/>
              <a:pathLst>
                <a:path w="1189609" h="1189609">
                  <a:moveTo>
                    <a:pt x="0" y="594868"/>
                  </a:moveTo>
                  <a:cubicBezTo>
                    <a:pt x="0" y="266319"/>
                    <a:pt x="266319" y="0"/>
                    <a:pt x="594868" y="0"/>
                  </a:cubicBezTo>
                  <a:cubicBezTo>
                    <a:pt x="923417" y="0"/>
                    <a:pt x="1189609" y="266319"/>
                    <a:pt x="1189609" y="594868"/>
                  </a:cubicBezTo>
                  <a:cubicBezTo>
                    <a:pt x="1189609" y="923417"/>
                    <a:pt x="923290" y="1189609"/>
                    <a:pt x="594868" y="1189609"/>
                  </a:cubicBezTo>
                  <a:cubicBezTo>
                    <a:pt x="266446" y="1189609"/>
                    <a:pt x="0" y="923290"/>
                    <a:pt x="0" y="594868"/>
                  </a:cubicBezTo>
                  <a:close/>
                </a:path>
              </a:pathLst>
            </a:custGeom>
            <a:solidFill>
              <a:srgbClr val="A23251"/>
            </a:solidFill>
          </p:spPr>
        </p:sp>
      </p:grpSp>
      <p:grpSp>
        <p:nvGrpSpPr>
          <p:cNvPr id="33" name="Group 33"/>
          <p:cNvGrpSpPr/>
          <p:nvPr/>
        </p:nvGrpSpPr>
        <p:grpSpPr>
          <a:xfrm>
            <a:off x="12668393" y="3717747"/>
            <a:ext cx="428273" cy="428273"/>
            <a:chOff x="0" y="0"/>
            <a:chExt cx="571030" cy="571030"/>
          </a:xfrm>
        </p:grpSpPr>
        <p:sp>
          <p:nvSpPr>
            <p:cNvPr id="34" name="Freeform 34" descr="icons/check_white.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3"/>
              <a:stretch>
                <a:fillRect r="-6" b="-6"/>
              </a:stretch>
            </a:blipFill>
          </p:spPr>
        </p:sp>
      </p:grpSp>
      <p:grpSp>
        <p:nvGrpSpPr>
          <p:cNvPr id="35" name="Group 35"/>
          <p:cNvGrpSpPr/>
          <p:nvPr/>
        </p:nvGrpSpPr>
        <p:grpSpPr>
          <a:xfrm>
            <a:off x="12436412" y="4652540"/>
            <a:ext cx="4433735" cy="1372672"/>
            <a:chOff x="0" y="0"/>
            <a:chExt cx="5911647" cy="1830230"/>
          </a:xfrm>
        </p:grpSpPr>
        <p:sp>
          <p:nvSpPr>
            <p:cNvPr id="36" name="Freeform 36"/>
            <p:cNvSpPr/>
            <p:nvPr/>
          </p:nvSpPr>
          <p:spPr>
            <a:xfrm>
              <a:off x="0" y="0"/>
              <a:ext cx="5911643" cy="1830225"/>
            </a:xfrm>
            <a:custGeom>
              <a:avLst/>
              <a:gdLst/>
              <a:ahLst/>
              <a:cxnLst/>
              <a:rect l="l" t="t" r="r" b="b"/>
              <a:pathLst>
                <a:path w="5911643" h="1830225">
                  <a:moveTo>
                    <a:pt x="0" y="0"/>
                  </a:moveTo>
                  <a:lnTo>
                    <a:pt x="5911643" y="0"/>
                  </a:lnTo>
                  <a:lnTo>
                    <a:pt x="5911643" y="1830225"/>
                  </a:lnTo>
                  <a:lnTo>
                    <a:pt x="0" y="1830225"/>
                  </a:lnTo>
                  <a:close/>
                </a:path>
              </a:pathLst>
            </a:custGeom>
            <a:blipFill>
              <a:blip r:embed="rId2">
                <a:alphaModFix amt="0"/>
              </a:blip>
              <a:stretch>
                <a:fillRect t="-12936" b="-12937"/>
              </a:stretch>
            </a:blipFill>
          </p:spPr>
        </p:sp>
        <p:sp>
          <p:nvSpPr>
            <p:cNvPr id="37" name="TextBox 37"/>
            <p:cNvSpPr txBox="1"/>
            <p:nvPr/>
          </p:nvSpPr>
          <p:spPr>
            <a:xfrm>
              <a:off x="0" y="-28575"/>
              <a:ext cx="5911647" cy="1858805"/>
            </a:xfrm>
            <a:prstGeom prst="rect">
              <a:avLst/>
            </a:prstGeom>
          </p:spPr>
          <p:txBody>
            <a:bodyPr lIns="0" tIns="0" rIns="0" bIns="0" rtlCol="0" anchor="ctr"/>
            <a:lstStyle/>
            <a:p>
              <a:pPr marL="0" lvl="0" indent="0" algn="l">
                <a:lnSpc>
                  <a:spcPts val="2941"/>
                </a:lnSpc>
                <a:spcBef>
                  <a:spcPct val="0"/>
                </a:spcBef>
              </a:pPr>
              <a:r>
                <a:rPr lang="en-US" sz="2400" b="1" u="none" strike="noStrike">
                  <a:solidFill>
                    <a:srgbClr val="1C1C1C"/>
                  </a:solidFill>
                  <a:latin typeface="Poppins Bold"/>
                  <a:ea typeface="Poppins Bold"/>
                  <a:cs typeface="Poppins Bold"/>
                  <a:sym typeface="Poppins Bold"/>
                </a:rPr>
                <a:t>Utilizar mecanismos tecnológicos de controle</a:t>
              </a:r>
            </a:p>
          </p:txBody>
        </p:sp>
      </p:grpSp>
      <p:grpSp>
        <p:nvGrpSpPr>
          <p:cNvPr id="38" name="Group 38"/>
          <p:cNvGrpSpPr/>
          <p:nvPr/>
        </p:nvGrpSpPr>
        <p:grpSpPr>
          <a:xfrm>
            <a:off x="12436412" y="5663257"/>
            <a:ext cx="4433735" cy="1509940"/>
            <a:chOff x="0" y="0"/>
            <a:chExt cx="5911647" cy="2013253"/>
          </a:xfrm>
        </p:grpSpPr>
        <p:sp>
          <p:nvSpPr>
            <p:cNvPr id="39" name="Freeform 39"/>
            <p:cNvSpPr/>
            <p:nvPr/>
          </p:nvSpPr>
          <p:spPr>
            <a:xfrm>
              <a:off x="0" y="0"/>
              <a:ext cx="5911643" cy="2013251"/>
            </a:xfrm>
            <a:custGeom>
              <a:avLst/>
              <a:gdLst/>
              <a:ahLst/>
              <a:cxnLst/>
              <a:rect l="l" t="t" r="r" b="b"/>
              <a:pathLst>
                <a:path w="5911643" h="2013251">
                  <a:moveTo>
                    <a:pt x="0" y="0"/>
                  </a:moveTo>
                  <a:lnTo>
                    <a:pt x="5911643" y="0"/>
                  </a:lnTo>
                  <a:lnTo>
                    <a:pt x="5911643" y="2013251"/>
                  </a:lnTo>
                  <a:lnTo>
                    <a:pt x="0" y="2013251"/>
                  </a:lnTo>
                  <a:close/>
                </a:path>
              </a:pathLst>
            </a:custGeom>
            <a:blipFill>
              <a:blip r:embed="rId2">
                <a:alphaModFix amt="0"/>
              </a:blip>
              <a:stretch>
                <a:fillRect t="-7215" b="-7215"/>
              </a:stretch>
            </a:blipFill>
          </p:spPr>
        </p:sp>
        <p:sp>
          <p:nvSpPr>
            <p:cNvPr id="40" name="TextBox 40"/>
            <p:cNvSpPr txBox="1"/>
            <p:nvPr/>
          </p:nvSpPr>
          <p:spPr>
            <a:xfrm>
              <a:off x="0" y="-38100"/>
              <a:ext cx="5911647" cy="2051353"/>
            </a:xfrm>
            <a:prstGeom prst="rect">
              <a:avLst/>
            </a:prstGeom>
          </p:spPr>
          <p:txBody>
            <a:bodyPr lIns="0" tIns="0" rIns="0" bIns="0" rtlCol="0" anchor="ctr"/>
            <a:lstStyle/>
            <a:p>
              <a:pPr marL="0" lvl="0" indent="0" algn="just">
                <a:lnSpc>
                  <a:spcPts val="3071"/>
                </a:lnSpc>
                <a:spcBef>
                  <a:spcPct val="0"/>
                </a:spcBef>
              </a:pPr>
              <a:r>
                <a:rPr lang="en-US" sz="2399" u="none" strike="noStrike">
                  <a:solidFill>
                    <a:srgbClr val="4A4642"/>
                  </a:solidFill>
                  <a:latin typeface="Poppins"/>
                  <a:ea typeface="Poppins"/>
                  <a:cs typeface="Poppins"/>
                  <a:sym typeface="Poppins"/>
                </a:rPr>
                <a:t>como o registro de ponto eletrônico.</a:t>
              </a:r>
            </a:p>
          </p:txBody>
        </p:sp>
      </p:grpSp>
      <p:grpSp>
        <p:nvGrpSpPr>
          <p:cNvPr id="41" name="Group 41"/>
          <p:cNvGrpSpPr/>
          <p:nvPr/>
        </p:nvGrpSpPr>
        <p:grpSpPr>
          <a:xfrm>
            <a:off x="13720898" y="8510240"/>
            <a:ext cx="3374703" cy="1043892"/>
            <a:chOff x="0" y="0"/>
            <a:chExt cx="4499604" cy="1391856"/>
          </a:xfrm>
        </p:grpSpPr>
        <p:grpSp>
          <p:nvGrpSpPr>
            <p:cNvPr id="42" name="Group 42"/>
            <p:cNvGrpSpPr/>
            <p:nvPr/>
          </p:nvGrpSpPr>
          <p:grpSpPr>
            <a:xfrm>
              <a:off x="0" y="0"/>
              <a:ext cx="4499604" cy="1391857"/>
              <a:chOff x="0" y="0"/>
              <a:chExt cx="4575569" cy="1415355"/>
            </a:xfrm>
          </p:grpSpPr>
          <p:sp>
            <p:nvSpPr>
              <p:cNvPr id="43" name="Freeform 43"/>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44" name="Group 44"/>
            <p:cNvGrpSpPr/>
            <p:nvPr/>
          </p:nvGrpSpPr>
          <p:grpSpPr>
            <a:xfrm>
              <a:off x="971928" y="0"/>
              <a:ext cx="2555748" cy="1391856"/>
              <a:chOff x="0" y="0"/>
              <a:chExt cx="2555748" cy="1391856"/>
            </a:xfrm>
          </p:grpSpPr>
          <p:sp>
            <p:nvSpPr>
              <p:cNvPr id="45" name="Freeform 45"/>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46" name="Group 46"/>
          <p:cNvGrpSpPr/>
          <p:nvPr/>
        </p:nvGrpSpPr>
        <p:grpSpPr>
          <a:xfrm>
            <a:off x="15078935" y="571334"/>
            <a:ext cx="2134379" cy="554254"/>
            <a:chOff x="0" y="0"/>
            <a:chExt cx="5307673" cy="1378293"/>
          </a:xfrm>
        </p:grpSpPr>
        <p:sp>
          <p:nvSpPr>
            <p:cNvPr id="47" name="Freeform 47"/>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grpSp>
        <p:nvGrpSpPr>
          <p:cNvPr id="48" name="Group 48"/>
          <p:cNvGrpSpPr/>
          <p:nvPr/>
        </p:nvGrpSpPr>
        <p:grpSpPr>
          <a:xfrm>
            <a:off x="1272639" y="7518051"/>
            <a:ext cx="15511196" cy="1294219"/>
            <a:chOff x="0" y="0"/>
            <a:chExt cx="20681594" cy="1725625"/>
          </a:xfrm>
        </p:grpSpPr>
        <p:sp>
          <p:nvSpPr>
            <p:cNvPr id="49" name="Freeform 49"/>
            <p:cNvSpPr/>
            <p:nvPr/>
          </p:nvSpPr>
          <p:spPr>
            <a:xfrm>
              <a:off x="0" y="0"/>
              <a:ext cx="20681598" cy="1725631"/>
            </a:xfrm>
            <a:custGeom>
              <a:avLst/>
              <a:gdLst/>
              <a:ahLst/>
              <a:cxnLst/>
              <a:rect l="l" t="t" r="r" b="b"/>
              <a:pathLst>
                <a:path w="20681598" h="1725631">
                  <a:moveTo>
                    <a:pt x="0" y="0"/>
                  </a:moveTo>
                  <a:lnTo>
                    <a:pt x="20681598" y="0"/>
                  </a:lnTo>
                  <a:lnTo>
                    <a:pt x="20681598" y="1725631"/>
                  </a:lnTo>
                  <a:lnTo>
                    <a:pt x="0" y="1725631"/>
                  </a:lnTo>
                  <a:close/>
                </a:path>
              </a:pathLst>
            </a:custGeom>
            <a:blipFill>
              <a:blip r:embed="rId2">
                <a:alphaModFix amt="0"/>
              </a:blip>
              <a:stretch>
                <a:fillRect t="-193754" b="-173300"/>
              </a:stretch>
            </a:blipFill>
          </p:spPr>
        </p:sp>
        <p:sp>
          <p:nvSpPr>
            <p:cNvPr id="50" name="TextBox 50"/>
            <p:cNvSpPr txBox="1"/>
            <p:nvPr/>
          </p:nvSpPr>
          <p:spPr>
            <a:xfrm>
              <a:off x="0" y="-19050"/>
              <a:ext cx="20681594" cy="1744675"/>
            </a:xfrm>
            <a:prstGeom prst="rect">
              <a:avLst/>
            </a:prstGeom>
          </p:spPr>
          <p:txBody>
            <a:bodyPr lIns="0" tIns="0" rIns="0" bIns="0" rtlCol="0" anchor="ctr"/>
            <a:lstStyle/>
            <a:p>
              <a:pPr algn="l">
                <a:lnSpc>
                  <a:spcPts val="2879"/>
                </a:lnSpc>
              </a:pPr>
              <a:r>
                <a:rPr lang="en-US" sz="2400" b="1">
                  <a:solidFill>
                    <a:srgbClr val="4A4642"/>
                  </a:solidFill>
                  <a:latin typeface="Poppins Bold"/>
                  <a:ea typeface="Poppins Bold"/>
                  <a:cs typeface="Poppins Bold"/>
                  <a:sym typeface="Poppins Bold"/>
                </a:rPr>
                <a:t>   Art. 2º - Considera-se empregador a empresa, individual ou coletiva, que, assumindo os riscos da atividade econômica, admite, assalaria e dirige a prestação pessoal de serviço.</a:t>
              </a:r>
            </a:p>
            <a:p>
              <a:pPr algn="l">
                <a:lnSpc>
                  <a:spcPts val="2760"/>
                </a:lnSpc>
              </a:pPr>
              <a:endParaRPr lang="en-US" sz="2400" b="1">
                <a:solidFill>
                  <a:srgbClr val="4A4642"/>
                </a:solidFill>
                <a:latin typeface="Poppins Bold"/>
                <a:ea typeface="Poppins Bold"/>
                <a:cs typeface="Poppins Bold"/>
                <a:sym typeface="Poppins Bold"/>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O que não é assédio moral</a:t>
              </a:r>
            </a:p>
          </p:txBody>
        </p:sp>
      </p:grpSp>
      <p:grpSp>
        <p:nvGrpSpPr>
          <p:cNvPr id="5" name="Group 5"/>
          <p:cNvGrpSpPr/>
          <p:nvPr/>
        </p:nvGrpSpPr>
        <p:grpSpPr>
          <a:xfrm>
            <a:off x="960872" y="2422222"/>
            <a:ext cx="754971" cy="754971"/>
            <a:chOff x="0" y="0"/>
            <a:chExt cx="1006627" cy="1006627"/>
          </a:xfrm>
        </p:grpSpPr>
        <p:sp>
          <p:nvSpPr>
            <p:cNvPr id="6" name="Freeform 6"/>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7" name="Group 7"/>
          <p:cNvGrpSpPr/>
          <p:nvPr/>
        </p:nvGrpSpPr>
        <p:grpSpPr>
          <a:xfrm>
            <a:off x="1149610" y="2610960"/>
            <a:ext cx="377485" cy="377485"/>
            <a:chOff x="0" y="0"/>
            <a:chExt cx="503314" cy="503314"/>
          </a:xfrm>
        </p:grpSpPr>
        <p:sp>
          <p:nvSpPr>
            <p:cNvPr id="8" name="Freeform 8" descr="icons/check_white.png"/>
            <p:cNvSpPr/>
            <p:nvPr/>
          </p:nvSpPr>
          <p:spPr>
            <a:xfrm>
              <a:off x="0" y="0"/>
              <a:ext cx="503301" cy="503301"/>
            </a:xfrm>
            <a:custGeom>
              <a:avLst/>
              <a:gdLst/>
              <a:ahLst/>
              <a:cxnLst/>
              <a:rect l="l" t="t" r="r" b="b"/>
              <a:pathLst>
                <a:path w="503301" h="503301">
                  <a:moveTo>
                    <a:pt x="0" y="0"/>
                  </a:moveTo>
                  <a:lnTo>
                    <a:pt x="503301" y="0"/>
                  </a:lnTo>
                  <a:lnTo>
                    <a:pt x="503301" y="503301"/>
                  </a:lnTo>
                  <a:lnTo>
                    <a:pt x="0" y="503301"/>
                  </a:lnTo>
                  <a:lnTo>
                    <a:pt x="0" y="0"/>
                  </a:lnTo>
                  <a:close/>
                </a:path>
              </a:pathLst>
            </a:custGeom>
            <a:blipFill>
              <a:blip r:embed="rId3"/>
              <a:stretch>
                <a:fillRect r="-2" b="-2"/>
              </a:stretch>
            </a:blipFill>
          </p:spPr>
        </p:sp>
      </p:grpSp>
      <p:grpSp>
        <p:nvGrpSpPr>
          <p:cNvPr id="9" name="Group 9"/>
          <p:cNvGrpSpPr/>
          <p:nvPr/>
        </p:nvGrpSpPr>
        <p:grpSpPr>
          <a:xfrm>
            <a:off x="2059010" y="2312408"/>
            <a:ext cx="14687598" cy="1029504"/>
            <a:chOff x="0" y="0"/>
            <a:chExt cx="19583464" cy="1372672"/>
          </a:xfrm>
        </p:grpSpPr>
        <p:sp>
          <p:nvSpPr>
            <p:cNvPr id="10" name="Freeform 10"/>
            <p:cNvSpPr/>
            <p:nvPr/>
          </p:nvSpPr>
          <p:spPr>
            <a:xfrm>
              <a:off x="0" y="0"/>
              <a:ext cx="19583460" cy="1372678"/>
            </a:xfrm>
            <a:custGeom>
              <a:avLst/>
              <a:gdLst/>
              <a:ahLst/>
              <a:cxnLst/>
              <a:rect l="l" t="t" r="r" b="b"/>
              <a:pathLst>
                <a:path w="19583460" h="1372678">
                  <a:moveTo>
                    <a:pt x="0" y="0"/>
                  </a:moveTo>
                  <a:lnTo>
                    <a:pt x="19583460" y="0"/>
                  </a:lnTo>
                  <a:lnTo>
                    <a:pt x="19583460" y="1372678"/>
                  </a:lnTo>
                  <a:lnTo>
                    <a:pt x="0" y="1372678"/>
                  </a:lnTo>
                  <a:close/>
                </a:path>
              </a:pathLst>
            </a:custGeom>
            <a:blipFill>
              <a:blip r:embed="rId2">
                <a:alphaModFix amt="0"/>
              </a:blip>
              <a:stretch>
                <a:fillRect t="-227985" b="-227985"/>
              </a:stretch>
            </a:blipFill>
          </p:spPr>
        </p:sp>
        <p:sp>
          <p:nvSpPr>
            <p:cNvPr id="11" name="TextBox 11"/>
            <p:cNvSpPr txBox="1"/>
            <p:nvPr/>
          </p:nvSpPr>
          <p:spPr>
            <a:xfrm>
              <a:off x="0" y="-19050"/>
              <a:ext cx="19583464" cy="1391722"/>
            </a:xfrm>
            <a:prstGeom prst="rect">
              <a:avLst/>
            </a:prstGeom>
          </p:spPr>
          <p:txBody>
            <a:bodyPr lIns="0" tIns="0" rIns="0" bIns="0" rtlCol="0" anchor="ctr"/>
            <a:lstStyle/>
            <a:p>
              <a:pPr algn="l">
                <a:lnSpc>
                  <a:spcPts val="2852"/>
                </a:lnSpc>
              </a:pPr>
              <a:r>
                <a:rPr lang="en-US" sz="2401">
                  <a:solidFill>
                    <a:srgbClr val="1C1C1C"/>
                  </a:solidFill>
                  <a:latin typeface="Poppins"/>
                  <a:ea typeface="Poppins"/>
                  <a:cs typeface="Poppins"/>
                  <a:sym typeface="Poppins"/>
                </a:rPr>
                <a:t>Emitir ordens para o cumprimento de obrigações</a:t>
              </a:r>
            </a:p>
          </p:txBody>
        </p:sp>
      </p:grpSp>
      <p:grpSp>
        <p:nvGrpSpPr>
          <p:cNvPr id="12" name="Group 12"/>
          <p:cNvGrpSpPr/>
          <p:nvPr/>
        </p:nvGrpSpPr>
        <p:grpSpPr>
          <a:xfrm>
            <a:off x="960872" y="3640536"/>
            <a:ext cx="754971" cy="754971"/>
            <a:chOff x="0" y="0"/>
            <a:chExt cx="1006627" cy="1006627"/>
          </a:xfrm>
        </p:grpSpPr>
        <p:sp>
          <p:nvSpPr>
            <p:cNvPr id="13" name="Freeform 13"/>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4" name="Group 14"/>
          <p:cNvGrpSpPr/>
          <p:nvPr/>
        </p:nvGrpSpPr>
        <p:grpSpPr>
          <a:xfrm>
            <a:off x="1149610" y="3829274"/>
            <a:ext cx="377485" cy="377485"/>
            <a:chOff x="0" y="0"/>
            <a:chExt cx="503314" cy="503314"/>
          </a:xfrm>
        </p:grpSpPr>
        <p:sp>
          <p:nvSpPr>
            <p:cNvPr id="15" name="Freeform 15" descr="icons/check_white.png"/>
            <p:cNvSpPr/>
            <p:nvPr/>
          </p:nvSpPr>
          <p:spPr>
            <a:xfrm>
              <a:off x="0" y="0"/>
              <a:ext cx="503301" cy="503301"/>
            </a:xfrm>
            <a:custGeom>
              <a:avLst/>
              <a:gdLst/>
              <a:ahLst/>
              <a:cxnLst/>
              <a:rect l="l" t="t" r="r" b="b"/>
              <a:pathLst>
                <a:path w="503301" h="503301">
                  <a:moveTo>
                    <a:pt x="0" y="0"/>
                  </a:moveTo>
                  <a:lnTo>
                    <a:pt x="503301" y="0"/>
                  </a:lnTo>
                  <a:lnTo>
                    <a:pt x="503301" y="503301"/>
                  </a:lnTo>
                  <a:lnTo>
                    <a:pt x="0" y="503301"/>
                  </a:lnTo>
                  <a:lnTo>
                    <a:pt x="0" y="0"/>
                  </a:lnTo>
                  <a:close/>
                </a:path>
              </a:pathLst>
            </a:custGeom>
            <a:blipFill>
              <a:blip r:embed="rId3"/>
              <a:stretch>
                <a:fillRect r="-2" b="-2"/>
              </a:stretch>
            </a:blipFill>
          </p:spPr>
        </p:sp>
      </p:grpSp>
      <p:grpSp>
        <p:nvGrpSpPr>
          <p:cNvPr id="16" name="Group 16"/>
          <p:cNvGrpSpPr/>
          <p:nvPr/>
        </p:nvGrpSpPr>
        <p:grpSpPr>
          <a:xfrm>
            <a:off x="2059010" y="3599087"/>
            <a:ext cx="14687598" cy="1029504"/>
            <a:chOff x="0" y="0"/>
            <a:chExt cx="19583464" cy="1372672"/>
          </a:xfrm>
        </p:grpSpPr>
        <p:sp>
          <p:nvSpPr>
            <p:cNvPr id="17" name="Freeform 17"/>
            <p:cNvSpPr/>
            <p:nvPr/>
          </p:nvSpPr>
          <p:spPr>
            <a:xfrm>
              <a:off x="0" y="0"/>
              <a:ext cx="19583460" cy="1372678"/>
            </a:xfrm>
            <a:custGeom>
              <a:avLst/>
              <a:gdLst/>
              <a:ahLst/>
              <a:cxnLst/>
              <a:rect l="l" t="t" r="r" b="b"/>
              <a:pathLst>
                <a:path w="19583460" h="1372678">
                  <a:moveTo>
                    <a:pt x="0" y="0"/>
                  </a:moveTo>
                  <a:lnTo>
                    <a:pt x="19583460" y="0"/>
                  </a:lnTo>
                  <a:lnTo>
                    <a:pt x="19583460" y="1372678"/>
                  </a:lnTo>
                  <a:lnTo>
                    <a:pt x="0" y="1372678"/>
                  </a:lnTo>
                  <a:close/>
                </a:path>
              </a:pathLst>
            </a:custGeom>
            <a:blipFill>
              <a:blip r:embed="rId2">
                <a:alphaModFix amt="0"/>
              </a:blip>
              <a:stretch>
                <a:fillRect t="-227985" b="-227985"/>
              </a:stretch>
            </a:blipFill>
          </p:spPr>
        </p:sp>
        <p:sp>
          <p:nvSpPr>
            <p:cNvPr id="18" name="TextBox 18"/>
            <p:cNvSpPr txBox="1"/>
            <p:nvPr/>
          </p:nvSpPr>
          <p:spPr>
            <a:xfrm>
              <a:off x="0" y="-19050"/>
              <a:ext cx="19583464" cy="1391722"/>
            </a:xfrm>
            <a:prstGeom prst="rect">
              <a:avLst/>
            </a:prstGeom>
          </p:spPr>
          <p:txBody>
            <a:bodyPr lIns="0" tIns="0" rIns="0" bIns="0" rtlCol="0" anchor="ctr"/>
            <a:lstStyle/>
            <a:p>
              <a:pPr algn="l">
                <a:lnSpc>
                  <a:spcPts val="2852"/>
                </a:lnSpc>
              </a:pPr>
              <a:r>
                <a:rPr lang="en-US" sz="2401">
                  <a:solidFill>
                    <a:srgbClr val="1C1C1C"/>
                  </a:solidFill>
                  <a:latin typeface="Poppins"/>
                  <a:ea typeface="Poppins"/>
                  <a:cs typeface="Poppins"/>
                  <a:sym typeface="Poppins"/>
                </a:rPr>
                <a:t>Discutir sobre um projeto ou atividade de trabalho</a:t>
              </a:r>
            </a:p>
          </p:txBody>
        </p:sp>
      </p:grpSp>
      <p:grpSp>
        <p:nvGrpSpPr>
          <p:cNvPr id="19" name="Group 19"/>
          <p:cNvGrpSpPr/>
          <p:nvPr/>
        </p:nvGrpSpPr>
        <p:grpSpPr>
          <a:xfrm>
            <a:off x="960872" y="4890805"/>
            <a:ext cx="754971" cy="754971"/>
            <a:chOff x="0" y="0"/>
            <a:chExt cx="1006627" cy="1006627"/>
          </a:xfrm>
        </p:grpSpPr>
        <p:sp>
          <p:nvSpPr>
            <p:cNvPr id="20" name="Freeform 20"/>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21" name="Group 21"/>
          <p:cNvGrpSpPr/>
          <p:nvPr/>
        </p:nvGrpSpPr>
        <p:grpSpPr>
          <a:xfrm>
            <a:off x="1149610" y="5079543"/>
            <a:ext cx="377485" cy="377485"/>
            <a:chOff x="0" y="0"/>
            <a:chExt cx="503314" cy="503314"/>
          </a:xfrm>
        </p:grpSpPr>
        <p:sp>
          <p:nvSpPr>
            <p:cNvPr id="22" name="Freeform 22" descr="icons/check_white.png"/>
            <p:cNvSpPr/>
            <p:nvPr/>
          </p:nvSpPr>
          <p:spPr>
            <a:xfrm>
              <a:off x="0" y="0"/>
              <a:ext cx="503301" cy="503301"/>
            </a:xfrm>
            <a:custGeom>
              <a:avLst/>
              <a:gdLst/>
              <a:ahLst/>
              <a:cxnLst/>
              <a:rect l="l" t="t" r="r" b="b"/>
              <a:pathLst>
                <a:path w="503301" h="503301">
                  <a:moveTo>
                    <a:pt x="0" y="0"/>
                  </a:moveTo>
                  <a:lnTo>
                    <a:pt x="503301" y="0"/>
                  </a:lnTo>
                  <a:lnTo>
                    <a:pt x="503301" y="503301"/>
                  </a:lnTo>
                  <a:lnTo>
                    <a:pt x="0" y="503301"/>
                  </a:lnTo>
                  <a:lnTo>
                    <a:pt x="0" y="0"/>
                  </a:lnTo>
                  <a:close/>
                </a:path>
              </a:pathLst>
            </a:custGeom>
            <a:blipFill>
              <a:blip r:embed="rId3"/>
              <a:stretch>
                <a:fillRect r="-2" b="-2"/>
              </a:stretch>
            </a:blipFill>
          </p:spPr>
        </p:sp>
      </p:grpSp>
      <p:grpSp>
        <p:nvGrpSpPr>
          <p:cNvPr id="23" name="Group 23"/>
          <p:cNvGrpSpPr/>
          <p:nvPr/>
        </p:nvGrpSpPr>
        <p:grpSpPr>
          <a:xfrm>
            <a:off x="2059010" y="4780992"/>
            <a:ext cx="14687598" cy="1029504"/>
            <a:chOff x="0" y="0"/>
            <a:chExt cx="19583464" cy="1372672"/>
          </a:xfrm>
        </p:grpSpPr>
        <p:sp>
          <p:nvSpPr>
            <p:cNvPr id="24" name="Freeform 24"/>
            <p:cNvSpPr/>
            <p:nvPr/>
          </p:nvSpPr>
          <p:spPr>
            <a:xfrm>
              <a:off x="0" y="0"/>
              <a:ext cx="19583460" cy="1372678"/>
            </a:xfrm>
            <a:custGeom>
              <a:avLst/>
              <a:gdLst/>
              <a:ahLst/>
              <a:cxnLst/>
              <a:rect l="l" t="t" r="r" b="b"/>
              <a:pathLst>
                <a:path w="19583460" h="1372678">
                  <a:moveTo>
                    <a:pt x="0" y="0"/>
                  </a:moveTo>
                  <a:lnTo>
                    <a:pt x="19583460" y="0"/>
                  </a:lnTo>
                  <a:lnTo>
                    <a:pt x="19583460" y="1372678"/>
                  </a:lnTo>
                  <a:lnTo>
                    <a:pt x="0" y="1372678"/>
                  </a:lnTo>
                  <a:close/>
                </a:path>
              </a:pathLst>
            </a:custGeom>
            <a:blipFill>
              <a:blip r:embed="rId2">
                <a:alphaModFix amt="0"/>
              </a:blip>
              <a:stretch>
                <a:fillRect t="-227985" b="-227985"/>
              </a:stretch>
            </a:blipFill>
          </p:spPr>
        </p:sp>
        <p:sp>
          <p:nvSpPr>
            <p:cNvPr id="25" name="TextBox 25"/>
            <p:cNvSpPr txBox="1"/>
            <p:nvPr/>
          </p:nvSpPr>
          <p:spPr>
            <a:xfrm>
              <a:off x="0" y="-19050"/>
              <a:ext cx="19583464" cy="1391722"/>
            </a:xfrm>
            <a:prstGeom prst="rect">
              <a:avLst/>
            </a:prstGeom>
          </p:spPr>
          <p:txBody>
            <a:bodyPr lIns="0" tIns="0" rIns="0" bIns="0" rtlCol="0" anchor="ctr"/>
            <a:lstStyle/>
            <a:p>
              <a:pPr algn="l">
                <a:lnSpc>
                  <a:spcPts val="2852"/>
                </a:lnSpc>
              </a:pPr>
              <a:r>
                <a:rPr lang="en-US" sz="2401">
                  <a:solidFill>
                    <a:srgbClr val="1C1C1C"/>
                  </a:solidFill>
                  <a:latin typeface="Poppins"/>
                  <a:ea typeface="Poppins"/>
                  <a:cs typeface="Poppins"/>
                  <a:sym typeface="Poppins"/>
                </a:rPr>
                <a:t>Aplicar medidas disciplinares proporcionais — advertência, suspensão ou justa causa</a:t>
              </a:r>
            </a:p>
          </p:txBody>
        </p:sp>
      </p:grpSp>
      <p:grpSp>
        <p:nvGrpSpPr>
          <p:cNvPr id="26" name="Group 26"/>
          <p:cNvGrpSpPr/>
          <p:nvPr/>
        </p:nvGrpSpPr>
        <p:grpSpPr>
          <a:xfrm>
            <a:off x="924496" y="7335406"/>
            <a:ext cx="16334804" cy="1184359"/>
            <a:chOff x="0" y="0"/>
            <a:chExt cx="21779738" cy="1579145"/>
          </a:xfrm>
        </p:grpSpPr>
        <p:grpSp>
          <p:nvGrpSpPr>
            <p:cNvPr id="27" name="Group 27"/>
            <p:cNvGrpSpPr/>
            <p:nvPr/>
          </p:nvGrpSpPr>
          <p:grpSpPr>
            <a:xfrm>
              <a:off x="0" y="0"/>
              <a:ext cx="21779738" cy="1579145"/>
              <a:chOff x="0" y="0"/>
              <a:chExt cx="21779738" cy="1579145"/>
            </a:xfrm>
          </p:grpSpPr>
          <p:sp>
            <p:nvSpPr>
              <p:cNvPr id="28" name="Freeform 28"/>
              <p:cNvSpPr/>
              <p:nvPr/>
            </p:nvSpPr>
            <p:spPr>
              <a:xfrm>
                <a:off x="0" y="0"/>
                <a:ext cx="21779739" cy="1579221"/>
              </a:xfrm>
              <a:custGeom>
                <a:avLst/>
                <a:gdLst/>
                <a:ahLst/>
                <a:cxnLst/>
                <a:rect l="l" t="t" r="r" b="b"/>
                <a:pathLst>
                  <a:path w="21779739" h="1579221">
                    <a:moveTo>
                      <a:pt x="0" y="168457"/>
                    </a:moveTo>
                    <a:cubicBezTo>
                      <a:pt x="0" y="75389"/>
                      <a:pt x="65532" y="0"/>
                      <a:pt x="146431" y="0"/>
                    </a:cubicBezTo>
                    <a:lnTo>
                      <a:pt x="21633307" y="0"/>
                    </a:lnTo>
                    <a:cubicBezTo>
                      <a:pt x="21714206" y="0"/>
                      <a:pt x="21779739" y="75389"/>
                      <a:pt x="21779739" y="168457"/>
                    </a:cubicBezTo>
                    <a:lnTo>
                      <a:pt x="21779739" y="1410776"/>
                    </a:lnTo>
                    <a:cubicBezTo>
                      <a:pt x="21779739" y="1503843"/>
                      <a:pt x="21714206" y="1579221"/>
                      <a:pt x="21633307" y="1579221"/>
                    </a:cubicBezTo>
                    <a:lnTo>
                      <a:pt x="146431" y="1579221"/>
                    </a:lnTo>
                    <a:cubicBezTo>
                      <a:pt x="65532" y="1579087"/>
                      <a:pt x="0" y="1503697"/>
                      <a:pt x="0" y="1410776"/>
                    </a:cubicBezTo>
                    <a:close/>
                  </a:path>
                </a:pathLst>
              </a:custGeom>
              <a:solidFill>
                <a:srgbClr val="F7F4F1"/>
              </a:solidFill>
            </p:spPr>
          </p:sp>
        </p:grpSp>
        <p:grpSp>
          <p:nvGrpSpPr>
            <p:cNvPr id="29" name="Group 29"/>
            <p:cNvGrpSpPr/>
            <p:nvPr/>
          </p:nvGrpSpPr>
          <p:grpSpPr>
            <a:xfrm>
              <a:off x="549072" y="103236"/>
              <a:ext cx="20681594" cy="1372672"/>
              <a:chOff x="0" y="0"/>
              <a:chExt cx="20681594" cy="1372672"/>
            </a:xfrm>
          </p:grpSpPr>
          <p:sp>
            <p:nvSpPr>
              <p:cNvPr id="30" name="Freeform 30"/>
              <p:cNvSpPr/>
              <p:nvPr/>
            </p:nvSpPr>
            <p:spPr>
              <a:xfrm>
                <a:off x="0" y="0"/>
                <a:ext cx="20681598" cy="1372678"/>
              </a:xfrm>
              <a:custGeom>
                <a:avLst/>
                <a:gdLst/>
                <a:ahLst/>
                <a:cxnLst/>
                <a:rect l="l" t="t" r="r" b="b"/>
                <a:pathLst>
                  <a:path w="20681598" h="1372678">
                    <a:moveTo>
                      <a:pt x="0" y="0"/>
                    </a:moveTo>
                    <a:lnTo>
                      <a:pt x="20681598" y="0"/>
                    </a:lnTo>
                    <a:lnTo>
                      <a:pt x="20681598" y="1372678"/>
                    </a:lnTo>
                    <a:lnTo>
                      <a:pt x="0" y="1372678"/>
                    </a:lnTo>
                    <a:close/>
                  </a:path>
                </a:pathLst>
              </a:custGeom>
              <a:blipFill>
                <a:blip r:embed="rId2">
                  <a:alphaModFix amt="0"/>
                </a:blip>
                <a:stretch>
                  <a:fillRect t="-243573" b="-243572"/>
                </a:stretch>
              </a:blipFill>
            </p:spPr>
          </p:sp>
          <p:sp>
            <p:nvSpPr>
              <p:cNvPr id="31" name="TextBox 31"/>
              <p:cNvSpPr txBox="1"/>
              <p:nvPr/>
            </p:nvSpPr>
            <p:spPr>
              <a:xfrm>
                <a:off x="0" y="-19050"/>
                <a:ext cx="20681594" cy="1391722"/>
              </a:xfrm>
              <a:prstGeom prst="rect">
                <a:avLst/>
              </a:prstGeom>
            </p:spPr>
            <p:txBody>
              <a:bodyPr lIns="0" tIns="0" rIns="0" bIns="0" rtlCol="0" anchor="ctr"/>
              <a:lstStyle/>
              <a:p>
                <a:pPr algn="l">
                  <a:lnSpc>
                    <a:spcPts val="2879"/>
                  </a:lnSpc>
                </a:pPr>
                <a:r>
                  <a:rPr lang="en-US" sz="2400" b="1" i="1">
                    <a:solidFill>
                      <a:srgbClr val="4A4642"/>
                    </a:solidFill>
                    <a:latin typeface="Poppins Bold Italics"/>
                    <a:ea typeface="Poppins Bold Italics"/>
                    <a:cs typeface="Poppins Bold Italics"/>
                    <a:sym typeface="Poppins Bold Italics"/>
                  </a:rPr>
                  <a:t>O exercício regular do poder diretivo — desde que proporcional e sem excesso — não caracteriza assédio moral.</a:t>
                </a:r>
              </a:p>
            </p:txBody>
          </p:sp>
        </p:grpSp>
      </p:grpSp>
      <p:grpSp>
        <p:nvGrpSpPr>
          <p:cNvPr id="32" name="Group 32"/>
          <p:cNvGrpSpPr/>
          <p:nvPr/>
        </p:nvGrpSpPr>
        <p:grpSpPr>
          <a:xfrm>
            <a:off x="13720898" y="8510240"/>
            <a:ext cx="3374703" cy="1043892"/>
            <a:chOff x="0" y="0"/>
            <a:chExt cx="4499604" cy="1391856"/>
          </a:xfrm>
        </p:grpSpPr>
        <p:grpSp>
          <p:nvGrpSpPr>
            <p:cNvPr id="33" name="Group 33"/>
            <p:cNvGrpSpPr/>
            <p:nvPr/>
          </p:nvGrpSpPr>
          <p:grpSpPr>
            <a:xfrm>
              <a:off x="0" y="0"/>
              <a:ext cx="4499604" cy="1391857"/>
              <a:chOff x="0" y="0"/>
              <a:chExt cx="4575569" cy="1415355"/>
            </a:xfrm>
          </p:grpSpPr>
          <p:sp>
            <p:nvSpPr>
              <p:cNvPr id="34" name="Freeform 34"/>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35" name="Group 35"/>
            <p:cNvGrpSpPr/>
            <p:nvPr/>
          </p:nvGrpSpPr>
          <p:grpSpPr>
            <a:xfrm>
              <a:off x="971928" y="0"/>
              <a:ext cx="2555748" cy="1391856"/>
              <a:chOff x="0" y="0"/>
              <a:chExt cx="2555748" cy="1391856"/>
            </a:xfrm>
          </p:grpSpPr>
          <p:sp>
            <p:nvSpPr>
              <p:cNvPr id="36" name="Freeform 36"/>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7" name="Group 37"/>
          <p:cNvGrpSpPr/>
          <p:nvPr/>
        </p:nvGrpSpPr>
        <p:grpSpPr>
          <a:xfrm>
            <a:off x="15078935" y="571334"/>
            <a:ext cx="2134379" cy="554254"/>
            <a:chOff x="0" y="0"/>
            <a:chExt cx="5307673" cy="1378293"/>
          </a:xfrm>
        </p:grpSpPr>
        <p:sp>
          <p:nvSpPr>
            <p:cNvPr id="38" name="Freeform 38"/>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grpSp>
        <p:nvGrpSpPr>
          <p:cNvPr id="39" name="Group 39"/>
          <p:cNvGrpSpPr/>
          <p:nvPr/>
        </p:nvGrpSpPr>
        <p:grpSpPr>
          <a:xfrm>
            <a:off x="1028700" y="6122351"/>
            <a:ext cx="754971" cy="754971"/>
            <a:chOff x="0" y="0"/>
            <a:chExt cx="1006627" cy="1006627"/>
          </a:xfrm>
        </p:grpSpPr>
        <p:grpSp>
          <p:nvGrpSpPr>
            <p:cNvPr id="40" name="Group 40"/>
            <p:cNvGrpSpPr/>
            <p:nvPr/>
          </p:nvGrpSpPr>
          <p:grpSpPr>
            <a:xfrm>
              <a:off x="0" y="0"/>
              <a:ext cx="1006627" cy="1006627"/>
              <a:chOff x="0" y="0"/>
              <a:chExt cx="1006627" cy="1006627"/>
            </a:xfrm>
          </p:grpSpPr>
          <p:sp>
            <p:nvSpPr>
              <p:cNvPr id="41" name="Freeform 41"/>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42" name="Group 42"/>
            <p:cNvGrpSpPr/>
            <p:nvPr/>
          </p:nvGrpSpPr>
          <p:grpSpPr>
            <a:xfrm>
              <a:off x="251650" y="251651"/>
              <a:ext cx="503314" cy="503314"/>
              <a:chOff x="0" y="0"/>
              <a:chExt cx="503314" cy="503314"/>
            </a:xfrm>
          </p:grpSpPr>
          <p:sp>
            <p:nvSpPr>
              <p:cNvPr id="43" name="Freeform 43" descr="icons/check_white.png"/>
              <p:cNvSpPr/>
              <p:nvPr/>
            </p:nvSpPr>
            <p:spPr>
              <a:xfrm>
                <a:off x="0" y="0"/>
                <a:ext cx="503301" cy="503301"/>
              </a:xfrm>
              <a:custGeom>
                <a:avLst/>
                <a:gdLst/>
                <a:ahLst/>
                <a:cxnLst/>
                <a:rect l="l" t="t" r="r" b="b"/>
                <a:pathLst>
                  <a:path w="503301" h="503301">
                    <a:moveTo>
                      <a:pt x="0" y="0"/>
                    </a:moveTo>
                    <a:lnTo>
                      <a:pt x="503301" y="0"/>
                    </a:lnTo>
                    <a:lnTo>
                      <a:pt x="503301" y="503301"/>
                    </a:lnTo>
                    <a:lnTo>
                      <a:pt x="0" y="503301"/>
                    </a:lnTo>
                    <a:lnTo>
                      <a:pt x="0" y="0"/>
                    </a:lnTo>
                    <a:close/>
                  </a:path>
                </a:pathLst>
              </a:custGeom>
              <a:blipFill>
                <a:blip r:embed="rId3"/>
                <a:stretch>
                  <a:fillRect r="-2" b="-2"/>
                </a:stretch>
              </a:blipFill>
            </p:spPr>
          </p:sp>
        </p:grpSp>
      </p:grpSp>
      <p:grpSp>
        <p:nvGrpSpPr>
          <p:cNvPr id="44" name="Group 44"/>
          <p:cNvGrpSpPr/>
          <p:nvPr/>
        </p:nvGrpSpPr>
        <p:grpSpPr>
          <a:xfrm>
            <a:off x="2059010" y="6013304"/>
            <a:ext cx="14687598" cy="1322102"/>
            <a:chOff x="0" y="0"/>
            <a:chExt cx="19583464" cy="1762803"/>
          </a:xfrm>
        </p:grpSpPr>
        <p:sp>
          <p:nvSpPr>
            <p:cNvPr id="45" name="Freeform 45"/>
            <p:cNvSpPr/>
            <p:nvPr/>
          </p:nvSpPr>
          <p:spPr>
            <a:xfrm>
              <a:off x="0" y="0"/>
              <a:ext cx="19583460" cy="1762808"/>
            </a:xfrm>
            <a:custGeom>
              <a:avLst/>
              <a:gdLst/>
              <a:ahLst/>
              <a:cxnLst/>
              <a:rect l="l" t="t" r="r" b="b"/>
              <a:pathLst>
                <a:path w="19583460" h="1762808">
                  <a:moveTo>
                    <a:pt x="0" y="0"/>
                  </a:moveTo>
                  <a:lnTo>
                    <a:pt x="19583460" y="0"/>
                  </a:lnTo>
                  <a:lnTo>
                    <a:pt x="19583460" y="1762808"/>
                  </a:lnTo>
                  <a:lnTo>
                    <a:pt x="0" y="1762808"/>
                  </a:lnTo>
                  <a:close/>
                </a:path>
              </a:pathLst>
            </a:custGeom>
            <a:blipFill>
              <a:blip r:embed="rId2">
                <a:alphaModFix amt="0"/>
              </a:blip>
              <a:stretch>
                <a:fillRect t="-177529" b="-155398"/>
              </a:stretch>
            </a:blipFill>
          </p:spPr>
        </p:sp>
        <p:sp>
          <p:nvSpPr>
            <p:cNvPr id="46" name="TextBox 46"/>
            <p:cNvSpPr txBox="1"/>
            <p:nvPr/>
          </p:nvSpPr>
          <p:spPr>
            <a:xfrm>
              <a:off x="0" y="-19050"/>
              <a:ext cx="19583464" cy="1781853"/>
            </a:xfrm>
            <a:prstGeom prst="rect">
              <a:avLst/>
            </a:prstGeom>
          </p:spPr>
          <p:txBody>
            <a:bodyPr lIns="0" tIns="0" rIns="0" bIns="0" rtlCol="0" anchor="ctr"/>
            <a:lstStyle/>
            <a:p>
              <a:pPr algn="l">
                <a:lnSpc>
                  <a:spcPts val="2852"/>
                </a:lnSpc>
              </a:pPr>
              <a:r>
                <a:rPr lang="en-US" sz="2401">
                  <a:solidFill>
                    <a:srgbClr val="1C1C1C"/>
                  </a:solidFill>
                  <a:latin typeface="Poppins"/>
                  <a:ea typeface="Poppins"/>
                  <a:cs typeface="Poppins"/>
                  <a:sym typeface="Poppins"/>
                </a:rPr>
                <a:t>Desavenças, argumentações mais emocionadas, desentendimentos pontuais, que não se repetem, e não se tornam um padrão de natureza persecutória ou de humilhação, e são resolvidos assim que passado o momento mais acalorado.</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COMO OS TRIBUNAIS ENTENDEM</a:t>
              </a:r>
            </a:p>
          </p:txBody>
        </p:sp>
      </p:grpSp>
      <p:grpSp>
        <p:nvGrpSpPr>
          <p:cNvPr id="5" name="Group 5"/>
          <p:cNvGrpSpPr/>
          <p:nvPr/>
        </p:nvGrpSpPr>
        <p:grpSpPr>
          <a:xfrm>
            <a:off x="960872" y="112558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Cobrança de resultados não configura assédio</a:t>
              </a:r>
            </a:p>
          </p:txBody>
        </p:sp>
      </p:grpSp>
      <p:grpSp>
        <p:nvGrpSpPr>
          <p:cNvPr id="8" name="Group 8"/>
          <p:cNvGrpSpPr/>
          <p:nvPr/>
        </p:nvGrpSpPr>
        <p:grpSpPr>
          <a:xfrm>
            <a:off x="960872" y="2566902"/>
            <a:ext cx="7892863" cy="5412393"/>
            <a:chOff x="0" y="0"/>
            <a:chExt cx="10523817" cy="7216525"/>
          </a:xfrm>
        </p:grpSpPr>
        <p:sp>
          <p:nvSpPr>
            <p:cNvPr id="9" name="Freeform 9"/>
            <p:cNvSpPr/>
            <p:nvPr/>
          </p:nvSpPr>
          <p:spPr>
            <a:xfrm>
              <a:off x="0" y="0"/>
              <a:ext cx="10523855" cy="7216563"/>
            </a:xfrm>
            <a:custGeom>
              <a:avLst/>
              <a:gdLst/>
              <a:ahLst/>
              <a:cxnLst/>
              <a:rect l="l" t="t" r="r" b="b"/>
              <a:pathLst>
                <a:path w="10523855" h="7216563">
                  <a:moveTo>
                    <a:pt x="0" y="172350"/>
                  </a:moveTo>
                  <a:cubicBezTo>
                    <a:pt x="0" y="77131"/>
                    <a:pt x="65532" y="0"/>
                    <a:pt x="146431" y="0"/>
                  </a:cubicBezTo>
                  <a:lnTo>
                    <a:pt x="10377424" y="0"/>
                  </a:lnTo>
                  <a:cubicBezTo>
                    <a:pt x="10458323" y="0"/>
                    <a:pt x="10523855" y="77131"/>
                    <a:pt x="10523855" y="172350"/>
                  </a:cubicBezTo>
                  <a:lnTo>
                    <a:pt x="10523855" y="7044220"/>
                  </a:lnTo>
                  <a:cubicBezTo>
                    <a:pt x="10523855" y="7139438"/>
                    <a:pt x="10458323" y="7216563"/>
                    <a:pt x="10377424" y="7216563"/>
                  </a:cubicBezTo>
                  <a:lnTo>
                    <a:pt x="146431" y="7216563"/>
                  </a:lnTo>
                  <a:cubicBezTo>
                    <a:pt x="65532" y="7216563"/>
                    <a:pt x="0" y="7139438"/>
                    <a:pt x="0" y="7044220"/>
                  </a:cubicBezTo>
                  <a:close/>
                </a:path>
              </a:pathLst>
            </a:custGeom>
            <a:solidFill>
              <a:srgbClr val="F7F4F1"/>
            </a:solidFill>
          </p:spPr>
        </p:sp>
      </p:grpSp>
      <p:grpSp>
        <p:nvGrpSpPr>
          <p:cNvPr id="10" name="Group 10"/>
          <p:cNvGrpSpPr/>
          <p:nvPr/>
        </p:nvGrpSpPr>
        <p:grpSpPr>
          <a:xfrm>
            <a:off x="1372676" y="2951245"/>
            <a:ext cx="2745343" cy="494167"/>
            <a:chOff x="0" y="0"/>
            <a:chExt cx="3660458" cy="658889"/>
          </a:xfrm>
        </p:grpSpPr>
        <p:sp>
          <p:nvSpPr>
            <p:cNvPr id="11" name="Freeform 11"/>
            <p:cNvSpPr/>
            <p:nvPr/>
          </p:nvSpPr>
          <p:spPr>
            <a:xfrm>
              <a:off x="0" y="0"/>
              <a:ext cx="3660394" cy="658876"/>
            </a:xfrm>
            <a:custGeom>
              <a:avLst/>
              <a:gdLst/>
              <a:ahLst/>
              <a:cxnLst/>
              <a:rect l="l" t="t" r="r" b="b"/>
              <a:pathLst>
                <a:path w="3660394" h="658876">
                  <a:moveTo>
                    <a:pt x="0" y="329438"/>
                  </a:moveTo>
                  <a:cubicBezTo>
                    <a:pt x="0" y="147447"/>
                    <a:pt x="147447" y="0"/>
                    <a:pt x="329438" y="0"/>
                  </a:cubicBezTo>
                  <a:lnTo>
                    <a:pt x="3330956" y="0"/>
                  </a:lnTo>
                  <a:cubicBezTo>
                    <a:pt x="3512947" y="0"/>
                    <a:pt x="3660394" y="147447"/>
                    <a:pt x="3660394" y="329438"/>
                  </a:cubicBezTo>
                  <a:cubicBezTo>
                    <a:pt x="3660394" y="511429"/>
                    <a:pt x="3512947" y="658876"/>
                    <a:pt x="3330956" y="658876"/>
                  </a:cubicBezTo>
                  <a:lnTo>
                    <a:pt x="329438" y="658876"/>
                  </a:lnTo>
                  <a:cubicBezTo>
                    <a:pt x="147447" y="658876"/>
                    <a:pt x="0" y="511429"/>
                    <a:pt x="0" y="329438"/>
                  </a:cubicBezTo>
                  <a:close/>
                </a:path>
              </a:pathLst>
            </a:custGeom>
            <a:solidFill>
              <a:srgbClr val="A23251"/>
            </a:solidFill>
          </p:spPr>
        </p:sp>
      </p:grpSp>
      <p:grpSp>
        <p:nvGrpSpPr>
          <p:cNvPr id="12" name="Group 12"/>
          <p:cNvGrpSpPr/>
          <p:nvPr/>
        </p:nvGrpSpPr>
        <p:grpSpPr>
          <a:xfrm>
            <a:off x="1372676" y="2951245"/>
            <a:ext cx="2745343" cy="494162"/>
            <a:chOff x="0" y="0"/>
            <a:chExt cx="3660458" cy="658883"/>
          </a:xfrm>
        </p:grpSpPr>
        <p:sp>
          <p:nvSpPr>
            <p:cNvPr id="13" name="Freeform 13"/>
            <p:cNvSpPr/>
            <p:nvPr/>
          </p:nvSpPr>
          <p:spPr>
            <a:xfrm>
              <a:off x="0" y="0"/>
              <a:ext cx="3660460" cy="658877"/>
            </a:xfrm>
            <a:custGeom>
              <a:avLst/>
              <a:gdLst/>
              <a:ahLst/>
              <a:cxnLst/>
              <a:rect l="l" t="t" r="r" b="b"/>
              <a:pathLst>
                <a:path w="3660460" h="658877">
                  <a:moveTo>
                    <a:pt x="0" y="0"/>
                  </a:moveTo>
                  <a:lnTo>
                    <a:pt x="3660460" y="0"/>
                  </a:lnTo>
                  <a:lnTo>
                    <a:pt x="3660460" y="658877"/>
                  </a:lnTo>
                  <a:lnTo>
                    <a:pt x="0" y="658877"/>
                  </a:lnTo>
                  <a:close/>
                </a:path>
              </a:pathLst>
            </a:custGeom>
            <a:blipFill>
              <a:blip r:embed="rId2">
                <a:alphaModFix amt="0"/>
              </a:blip>
              <a:stretch>
                <a:fillRect t="-58250" b="-58252"/>
              </a:stretch>
            </a:blipFill>
          </p:spPr>
        </p:sp>
        <p:sp>
          <p:nvSpPr>
            <p:cNvPr id="14" name="TextBox 14"/>
            <p:cNvSpPr txBox="1"/>
            <p:nvPr/>
          </p:nvSpPr>
          <p:spPr>
            <a:xfrm>
              <a:off x="0" y="-19050"/>
              <a:ext cx="3660458" cy="677933"/>
            </a:xfrm>
            <a:prstGeom prst="rect">
              <a:avLst/>
            </a:prstGeom>
          </p:spPr>
          <p:txBody>
            <a:bodyPr lIns="0" tIns="0" rIns="0" bIns="0" rtlCol="0" anchor="ctr"/>
            <a:lstStyle/>
            <a:p>
              <a:pPr marL="0" lvl="0" indent="0" algn="ctr">
                <a:lnSpc>
                  <a:spcPts val="2161"/>
                </a:lnSpc>
                <a:spcBef>
                  <a:spcPct val="0"/>
                </a:spcBef>
              </a:pPr>
              <a:r>
                <a:rPr lang="en-US" sz="1801" b="1" u="none" strike="noStrike">
                  <a:solidFill>
                    <a:srgbClr val="FFFFFF"/>
                  </a:solidFill>
                  <a:latin typeface="Poppins Bold"/>
                  <a:ea typeface="Poppins Bold"/>
                  <a:cs typeface="Poppins Bold"/>
                  <a:sym typeface="Poppins Bold"/>
                </a:rPr>
                <a:t>NÃO CONFIGURADO</a:t>
              </a:r>
            </a:p>
          </p:txBody>
        </p:sp>
      </p:grpSp>
      <p:grpSp>
        <p:nvGrpSpPr>
          <p:cNvPr id="15" name="Group 15"/>
          <p:cNvGrpSpPr/>
          <p:nvPr/>
        </p:nvGrpSpPr>
        <p:grpSpPr>
          <a:xfrm>
            <a:off x="1372676" y="3665039"/>
            <a:ext cx="7069264" cy="2896108"/>
            <a:chOff x="0" y="0"/>
            <a:chExt cx="9425686" cy="3861478"/>
          </a:xfrm>
        </p:grpSpPr>
        <p:sp>
          <p:nvSpPr>
            <p:cNvPr id="16" name="Freeform 16"/>
            <p:cNvSpPr/>
            <p:nvPr/>
          </p:nvSpPr>
          <p:spPr>
            <a:xfrm>
              <a:off x="0" y="0"/>
              <a:ext cx="9425684" cy="3861481"/>
            </a:xfrm>
            <a:custGeom>
              <a:avLst/>
              <a:gdLst/>
              <a:ahLst/>
              <a:cxnLst/>
              <a:rect l="l" t="t" r="r" b="b"/>
              <a:pathLst>
                <a:path w="9425684" h="3861481">
                  <a:moveTo>
                    <a:pt x="0" y="0"/>
                  </a:moveTo>
                  <a:lnTo>
                    <a:pt x="9425684" y="0"/>
                  </a:lnTo>
                  <a:lnTo>
                    <a:pt x="9425684" y="3861481"/>
                  </a:lnTo>
                  <a:lnTo>
                    <a:pt x="0" y="3861481"/>
                  </a:lnTo>
                  <a:close/>
                </a:path>
              </a:pathLst>
            </a:custGeom>
            <a:blipFill>
              <a:blip r:embed="rId2">
                <a:alphaModFix amt="0"/>
              </a:blip>
              <a:stretch>
                <a:fillRect t="-3719" b="8595"/>
              </a:stretch>
            </a:blipFill>
          </p:spPr>
        </p:sp>
        <p:sp>
          <p:nvSpPr>
            <p:cNvPr id="17" name="TextBox 17"/>
            <p:cNvSpPr txBox="1"/>
            <p:nvPr/>
          </p:nvSpPr>
          <p:spPr>
            <a:xfrm>
              <a:off x="0" y="-57150"/>
              <a:ext cx="9425686" cy="3918628"/>
            </a:xfrm>
            <a:prstGeom prst="rect">
              <a:avLst/>
            </a:prstGeom>
          </p:spPr>
          <p:txBody>
            <a:bodyPr lIns="0" tIns="0" rIns="0" bIns="0" rtlCol="0" anchor="ctr"/>
            <a:lstStyle/>
            <a:p>
              <a:pPr algn="just">
                <a:lnSpc>
                  <a:spcPts val="2720"/>
                </a:lnSpc>
              </a:pPr>
              <a:r>
                <a:rPr lang="en-US" sz="2000" dirty="0">
                  <a:solidFill>
                    <a:srgbClr val="1C1C1C"/>
                  </a:solidFill>
                  <a:latin typeface="Poppins"/>
                  <a:ea typeface="Poppins"/>
                  <a:cs typeface="Poppins"/>
                  <a:sym typeface="Poppins"/>
                </a:rPr>
                <a:t>Para a </a:t>
              </a:r>
              <a:r>
                <a:rPr lang="en-US" sz="2000" dirty="0" err="1">
                  <a:solidFill>
                    <a:srgbClr val="1C1C1C"/>
                  </a:solidFill>
                  <a:latin typeface="Poppins"/>
                  <a:ea typeface="Poppins"/>
                  <a:cs typeface="Poppins"/>
                  <a:sym typeface="Poppins"/>
                </a:rPr>
                <a:t>configuração</a:t>
              </a:r>
              <a:r>
                <a:rPr lang="en-US" sz="2000" dirty="0">
                  <a:solidFill>
                    <a:srgbClr val="1C1C1C"/>
                  </a:solidFill>
                  <a:latin typeface="Poppins"/>
                  <a:ea typeface="Poppins"/>
                  <a:cs typeface="Poppins"/>
                  <a:sym typeface="Poppins"/>
                </a:rPr>
                <a:t> do </a:t>
              </a:r>
              <a:r>
                <a:rPr lang="en-US" sz="2000" dirty="0" err="1">
                  <a:solidFill>
                    <a:srgbClr val="1C1C1C"/>
                  </a:solidFill>
                  <a:latin typeface="Poppins"/>
                  <a:ea typeface="Poppins"/>
                  <a:cs typeface="Poppins"/>
                  <a:sym typeface="Poppins"/>
                </a:rPr>
                <a:t>assédio</a:t>
              </a:r>
              <a:r>
                <a:rPr lang="en-US" sz="2000" dirty="0">
                  <a:solidFill>
                    <a:srgbClr val="1C1C1C"/>
                  </a:solidFill>
                  <a:latin typeface="Poppins"/>
                  <a:ea typeface="Poppins"/>
                  <a:cs typeface="Poppins"/>
                  <a:sym typeface="Poppins"/>
                </a:rPr>
                <a:t> moral </a:t>
              </a:r>
              <a:r>
                <a:rPr lang="en-US" sz="2000" dirty="0" err="1">
                  <a:solidFill>
                    <a:srgbClr val="1C1C1C"/>
                  </a:solidFill>
                  <a:latin typeface="Poppins"/>
                  <a:ea typeface="Poppins"/>
                  <a:cs typeface="Poppins"/>
                  <a:sym typeface="Poppins"/>
                </a:rPr>
                <a:t>exige</a:t>
              </a:r>
              <a:r>
                <a:rPr lang="en-US" sz="2000" dirty="0">
                  <a:solidFill>
                    <a:srgbClr val="1C1C1C"/>
                  </a:solidFill>
                  <a:latin typeface="Poppins"/>
                  <a:ea typeface="Poppins"/>
                  <a:cs typeface="Poppins"/>
                  <a:sym typeface="Poppins"/>
                </a:rPr>
                <a:t>-se </a:t>
              </a:r>
              <a:r>
                <a:rPr lang="en-US" sz="2000" dirty="0" err="1">
                  <a:solidFill>
                    <a:srgbClr val="1C1C1C"/>
                  </a:solidFill>
                  <a:highlight>
                    <a:srgbClr val="FFFF00"/>
                  </a:highlight>
                  <a:latin typeface="Poppins"/>
                  <a:ea typeface="Poppins"/>
                  <a:cs typeface="Poppins"/>
                  <a:sym typeface="Poppins"/>
                </a:rPr>
                <a:t>conduta</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continuada</a:t>
              </a:r>
              <a:r>
                <a:rPr lang="en-US" sz="2000" dirty="0">
                  <a:solidFill>
                    <a:srgbClr val="1C1C1C"/>
                  </a:solidFill>
                  <a:latin typeface="Poppins"/>
                  <a:ea typeface="Poppins"/>
                  <a:cs typeface="Poppins"/>
                  <a:sym typeface="Poppins"/>
                </a:rPr>
                <a:t> </a:t>
              </a:r>
              <a:r>
                <a:rPr lang="en-US" sz="2000" dirty="0" err="1">
                  <a:solidFill>
                    <a:srgbClr val="1C1C1C"/>
                  </a:solidFill>
                  <a:latin typeface="Poppins"/>
                  <a:ea typeface="Poppins"/>
                  <a:cs typeface="Poppins"/>
                  <a:sym typeface="Poppins"/>
                </a:rPr>
                <a:t>em</a:t>
              </a:r>
              <a:r>
                <a:rPr lang="en-US" sz="2000" dirty="0">
                  <a:solidFill>
                    <a:srgbClr val="1C1C1C"/>
                  </a:solidFill>
                  <a:latin typeface="Poppins"/>
                  <a:ea typeface="Poppins"/>
                  <a:cs typeface="Poppins"/>
                  <a:sym typeface="Poppins"/>
                </a:rPr>
                <a:t> face do </a:t>
              </a:r>
              <a:r>
                <a:rPr lang="en-US" sz="2000" dirty="0" err="1">
                  <a:solidFill>
                    <a:srgbClr val="1C1C1C"/>
                  </a:solidFill>
                  <a:latin typeface="Poppins"/>
                  <a:ea typeface="Poppins"/>
                  <a:cs typeface="Poppins"/>
                  <a:sym typeface="Poppins"/>
                </a:rPr>
                <a:t>trabalhador</a:t>
              </a:r>
              <a:r>
                <a:rPr lang="en-US" sz="2000" dirty="0">
                  <a:solidFill>
                    <a:srgbClr val="1C1C1C"/>
                  </a:solidFill>
                  <a:latin typeface="Poppins"/>
                  <a:ea typeface="Poppins"/>
                  <a:cs typeface="Poppins"/>
                  <a:sym typeface="Poppins"/>
                </a:rPr>
                <a:t>, </a:t>
              </a:r>
              <a:r>
                <a:rPr lang="en-US" sz="2000" dirty="0" err="1">
                  <a:solidFill>
                    <a:srgbClr val="1C1C1C"/>
                  </a:solidFill>
                  <a:latin typeface="Poppins"/>
                  <a:ea typeface="Poppins"/>
                  <a:cs typeface="Poppins"/>
                  <a:sym typeface="Poppins"/>
                </a:rPr>
                <a:t>não</a:t>
              </a:r>
              <a:r>
                <a:rPr lang="en-US" sz="2000" dirty="0">
                  <a:solidFill>
                    <a:srgbClr val="1C1C1C"/>
                  </a:solidFill>
                  <a:latin typeface="Poppins"/>
                  <a:ea typeface="Poppins"/>
                  <a:cs typeface="Poppins"/>
                  <a:sym typeface="Poppins"/>
                </a:rPr>
                <a:t> </a:t>
              </a:r>
              <a:r>
                <a:rPr lang="en-US" sz="2000" dirty="0" err="1">
                  <a:solidFill>
                    <a:srgbClr val="1C1C1C"/>
                  </a:solidFill>
                  <a:latin typeface="Poppins"/>
                  <a:ea typeface="Poppins"/>
                  <a:cs typeface="Poppins"/>
                  <a:sym typeface="Poppins"/>
                </a:rPr>
                <a:t>podendo</a:t>
              </a:r>
              <a:r>
                <a:rPr lang="en-US" sz="2000" dirty="0">
                  <a:solidFill>
                    <a:srgbClr val="1C1C1C"/>
                  </a:solidFill>
                  <a:latin typeface="Poppins"/>
                  <a:ea typeface="Poppins"/>
                  <a:cs typeface="Poppins"/>
                  <a:sym typeface="Poppins"/>
                </a:rPr>
                <a:t> ser </a:t>
              </a:r>
              <a:r>
                <a:rPr lang="en-US" sz="2000" dirty="0" err="1">
                  <a:solidFill>
                    <a:srgbClr val="1C1C1C"/>
                  </a:solidFill>
                  <a:latin typeface="Poppins"/>
                  <a:ea typeface="Poppins"/>
                  <a:cs typeface="Poppins"/>
                  <a:sym typeface="Poppins"/>
                </a:rPr>
                <a:t>confundida</a:t>
              </a:r>
              <a:r>
                <a:rPr lang="en-US" sz="2000" dirty="0">
                  <a:solidFill>
                    <a:srgbClr val="1C1C1C"/>
                  </a:solidFill>
                  <a:latin typeface="Poppins"/>
                  <a:ea typeface="Poppins"/>
                  <a:cs typeface="Poppins"/>
                  <a:sym typeface="Poppins"/>
                </a:rPr>
                <a:t> com </a:t>
              </a:r>
              <a:r>
                <a:rPr lang="en-US" sz="2000" dirty="0" err="1">
                  <a:solidFill>
                    <a:srgbClr val="1C1C1C"/>
                  </a:solidFill>
                  <a:latin typeface="Poppins"/>
                  <a:ea typeface="Poppins"/>
                  <a:cs typeface="Poppins"/>
                  <a:sym typeface="Poppins"/>
                </a:rPr>
                <a:t>evento</a:t>
              </a:r>
              <a:r>
                <a:rPr lang="en-US" sz="2000" dirty="0">
                  <a:solidFill>
                    <a:srgbClr val="1C1C1C"/>
                  </a:solidFill>
                  <a:latin typeface="Poppins"/>
                  <a:ea typeface="Poppins"/>
                  <a:cs typeface="Poppins"/>
                  <a:sym typeface="Poppins"/>
                </a:rPr>
                <a:t> </a:t>
              </a:r>
              <a:r>
                <a:rPr lang="en-US" sz="2000" dirty="0" err="1">
                  <a:solidFill>
                    <a:srgbClr val="1C1C1C"/>
                  </a:solidFill>
                  <a:latin typeface="Poppins"/>
                  <a:ea typeface="Poppins"/>
                  <a:cs typeface="Poppins"/>
                  <a:sym typeface="Poppins"/>
                </a:rPr>
                <a:t>isolado</a:t>
              </a:r>
              <a:r>
                <a:rPr lang="en-US" sz="2000" dirty="0">
                  <a:solidFill>
                    <a:srgbClr val="1C1C1C"/>
                  </a:solidFill>
                  <a:latin typeface="Poppins"/>
                  <a:ea typeface="Poppins"/>
                  <a:cs typeface="Poppins"/>
                  <a:sym typeface="Poppins"/>
                </a:rPr>
                <a:t>. </a:t>
              </a:r>
              <a:r>
                <a:rPr lang="en-US" sz="2000" dirty="0">
                  <a:solidFill>
                    <a:srgbClr val="1C1C1C"/>
                  </a:solidFill>
                  <a:highlight>
                    <a:srgbClr val="FFFF00"/>
                  </a:highlight>
                  <a:latin typeface="Poppins"/>
                  <a:ea typeface="Poppins"/>
                  <a:cs typeface="Poppins"/>
                  <a:sym typeface="Poppins"/>
                </a:rPr>
                <a:t>O simples </a:t>
              </a:r>
              <a:r>
                <a:rPr lang="en-US" sz="2000" dirty="0" err="1">
                  <a:solidFill>
                    <a:srgbClr val="1C1C1C"/>
                  </a:solidFill>
                  <a:highlight>
                    <a:srgbClr val="FFFF00"/>
                  </a:highlight>
                  <a:latin typeface="Poppins"/>
                  <a:ea typeface="Poppins"/>
                  <a:cs typeface="Poppins"/>
                  <a:sym typeface="Poppins"/>
                </a:rPr>
                <a:t>fato</a:t>
              </a:r>
              <a:r>
                <a:rPr lang="en-US" sz="2000" dirty="0">
                  <a:solidFill>
                    <a:srgbClr val="1C1C1C"/>
                  </a:solidFill>
                  <a:highlight>
                    <a:srgbClr val="FFFF00"/>
                  </a:highlight>
                  <a:latin typeface="Poppins"/>
                  <a:ea typeface="Poppins"/>
                  <a:cs typeface="Poppins"/>
                  <a:sym typeface="Poppins"/>
                </a:rPr>
                <a:t> de o </a:t>
              </a:r>
              <a:r>
                <a:rPr lang="en-US" sz="2000" dirty="0" err="1">
                  <a:solidFill>
                    <a:srgbClr val="1C1C1C"/>
                  </a:solidFill>
                  <a:highlight>
                    <a:srgbClr val="FFFF00"/>
                  </a:highlight>
                  <a:latin typeface="Poppins"/>
                  <a:ea typeface="Poppins"/>
                  <a:cs typeface="Poppins"/>
                  <a:sym typeface="Poppins"/>
                </a:rPr>
                <a:t>empregador</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pedir</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agilidade</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na</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prestação</a:t>
              </a:r>
              <a:r>
                <a:rPr lang="en-US" sz="2000" dirty="0">
                  <a:solidFill>
                    <a:srgbClr val="1C1C1C"/>
                  </a:solidFill>
                  <a:highlight>
                    <a:srgbClr val="FFFF00"/>
                  </a:highlight>
                  <a:latin typeface="Poppins"/>
                  <a:ea typeface="Poppins"/>
                  <a:cs typeface="Poppins"/>
                  <a:sym typeface="Poppins"/>
                </a:rPr>
                <a:t> dos </a:t>
              </a:r>
              <a:r>
                <a:rPr lang="en-US" sz="2000" dirty="0" err="1">
                  <a:solidFill>
                    <a:srgbClr val="1C1C1C"/>
                  </a:solidFill>
                  <a:highlight>
                    <a:srgbClr val="FFFF00"/>
                  </a:highlight>
                  <a:latin typeface="Poppins"/>
                  <a:ea typeface="Poppins"/>
                  <a:cs typeface="Poppins"/>
                  <a:sym typeface="Poppins"/>
                </a:rPr>
                <a:t>serviços</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sem</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evidência</a:t>
              </a:r>
              <a:r>
                <a:rPr lang="en-US" sz="2000" dirty="0">
                  <a:solidFill>
                    <a:srgbClr val="1C1C1C"/>
                  </a:solidFill>
                  <a:highlight>
                    <a:srgbClr val="FFFF00"/>
                  </a:highlight>
                  <a:latin typeface="Poppins"/>
                  <a:ea typeface="Poppins"/>
                  <a:cs typeface="Poppins"/>
                  <a:sym typeface="Poppins"/>
                </a:rPr>
                <a:t> de </a:t>
              </a:r>
              <a:r>
                <a:rPr lang="en-US" sz="2000" dirty="0" err="1">
                  <a:solidFill>
                    <a:srgbClr val="1C1C1C"/>
                  </a:solidFill>
                  <a:highlight>
                    <a:srgbClr val="FFFF00"/>
                  </a:highlight>
                  <a:latin typeface="Poppins"/>
                  <a:ea typeface="Poppins"/>
                  <a:cs typeface="Poppins"/>
                  <a:sym typeface="Poppins"/>
                </a:rPr>
                <a:t>insultos</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ou</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ofensas</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não</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configura</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assédio</a:t>
              </a:r>
              <a:r>
                <a:rPr lang="en-US" sz="2000" dirty="0">
                  <a:solidFill>
                    <a:srgbClr val="1C1C1C"/>
                  </a:solidFill>
                  <a:highlight>
                    <a:srgbClr val="FFFF00"/>
                  </a:highlight>
                  <a:latin typeface="Poppins"/>
                  <a:ea typeface="Poppins"/>
                  <a:cs typeface="Poppins"/>
                  <a:sym typeface="Poppins"/>
                </a:rPr>
                <a:t> moral, </a:t>
              </a:r>
              <a:r>
                <a:rPr lang="en-US" sz="2000" dirty="0" err="1">
                  <a:solidFill>
                    <a:srgbClr val="1C1C1C"/>
                  </a:solidFill>
                  <a:highlight>
                    <a:srgbClr val="FFFF00"/>
                  </a:highlight>
                  <a:latin typeface="Poppins"/>
                  <a:ea typeface="Poppins"/>
                  <a:cs typeface="Poppins"/>
                  <a:sym typeface="Poppins"/>
                </a:rPr>
                <a:t>sendo</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lícita</a:t>
              </a:r>
              <a:r>
                <a:rPr lang="en-US" sz="2000" dirty="0">
                  <a:solidFill>
                    <a:srgbClr val="1C1C1C"/>
                  </a:solidFill>
                  <a:highlight>
                    <a:srgbClr val="FFFF00"/>
                  </a:highlight>
                  <a:latin typeface="Poppins"/>
                  <a:ea typeface="Poppins"/>
                  <a:cs typeface="Poppins"/>
                  <a:sym typeface="Poppins"/>
                </a:rPr>
                <a:t> a </a:t>
              </a:r>
              <a:r>
                <a:rPr lang="en-US" sz="2000" dirty="0" err="1">
                  <a:solidFill>
                    <a:srgbClr val="1C1C1C"/>
                  </a:solidFill>
                  <a:highlight>
                    <a:srgbClr val="FFFF00"/>
                  </a:highlight>
                  <a:latin typeface="Poppins"/>
                  <a:ea typeface="Poppins"/>
                  <a:cs typeface="Poppins"/>
                  <a:sym typeface="Poppins"/>
                </a:rPr>
                <a:t>cobrança</a:t>
              </a:r>
              <a:r>
                <a:rPr lang="en-US" sz="2000" dirty="0">
                  <a:solidFill>
                    <a:srgbClr val="1C1C1C"/>
                  </a:solidFill>
                  <a:highlight>
                    <a:srgbClr val="FFFF00"/>
                  </a:highlight>
                  <a:latin typeface="Poppins"/>
                  <a:ea typeface="Poppins"/>
                  <a:cs typeface="Poppins"/>
                  <a:sym typeface="Poppins"/>
                </a:rPr>
                <a:t> de </a:t>
              </a:r>
              <a:r>
                <a:rPr lang="en-US" sz="2000" dirty="0" err="1">
                  <a:solidFill>
                    <a:srgbClr val="1C1C1C"/>
                  </a:solidFill>
                  <a:highlight>
                    <a:srgbClr val="FFFF00"/>
                  </a:highlight>
                  <a:latin typeface="Poppins"/>
                  <a:ea typeface="Poppins"/>
                  <a:cs typeface="Poppins"/>
                  <a:sym typeface="Poppins"/>
                </a:rPr>
                <a:t>resultados</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quando</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não</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demonstrado</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abuso</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ou</a:t>
              </a:r>
              <a:r>
                <a:rPr lang="en-US" sz="2000" dirty="0">
                  <a:solidFill>
                    <a:srgbClr val="1C1C1C"/>
                  </a:solidFill>
                  <a:highlight>
                    <a:srgbClr val="FFFF00"/>
                  </a:highlight>
                  <a:latin typeface="Poppins"/>
                  <a:ea typeface="Poppins"/>
                  <a:cs typeface="Poppins"/>
                  <a:sym typeface="Poppins"/>
                </a:rPr>
                <a:t> </a:t>
              </a:r>
              <a:r>
                <a:rPr lang="en-US" sz="2000" dirty="0" err="1">
                  <a:solidFill>
                    <a:srgbClr val="1C1C1C"/>
                  </a:solidFill>
                  <a:highlight>
                    <a:srgbClr val="FFFF00"/>
                  </a:highlight>
                  <a:latin typeface="Poppins"/>
                  <a:ea typeface="Poppins"/>
                  <a:cs typeface="Poppins"/>
                  <a:sym typeface="Poppins"/>
                </a:rPr>
                <a:t>excesso</a:t>
              </a:r>
              <a:r>
                <a:rPr lang="en-US" sz="2000" dirty="0">
                  <a:solidFill>
                    <a:srgbClr val="1C1C1C"/>
                  </a:solidFill>
                  <a:highlight>
                    <a:srgbClr val="FFFF00"/>
                  </a:highlight>
                  <a:latin typeface="Poppins"/>
                  <a:ea typeface="Poppins"/>
                  <a:cs typeface="Poppins"/>
                  <a:sym typeface="Poppins"/>
                </a:rPr>
                <a:t>.</a:t>
              </a:r>
            </a:p>
          </p:txBody>
        </p:sp>
      </p:grpSp>
      <p:grpSp>
        <p:nvGrpSpPr>
          <p:cNvPr id="18" name="Group 18"/>
          <p:cNvGrpSpPr/>
          <p:nvPr/>
        </p:nvGrpSpPr>
        <p:grpSpPr>
          <a:xfrm>
            <a:off x="1372676" y="6770638"/>
            <a:ext cx="7069264" cy="707594"/>
            <a:chOff x="0" y="0"/>
            <a:chExt cx="9425686" cy="943459"/>
          </a:xfrm>
        </p:grpSpPr>
        <p:sp>
          <p:nvSpPr>
            <p:cNvPr id="19" name="Freeform 19"/>
            <p:cNvSpPr/>
            <p:nvPr/>
          </p:nvSpPr>
          <p:spPr>
            <a:xfrm>
              <a:off x="0" y="0"/>
              <a:ext cx="9425684" cy="943462"/>
            </a:xfrm>
            <a:custGeom>
              <a:avLst/>
              <a:gdLst/>
              <a:ahLst/>
              <a:cxnLst/>
              <a:rect l="l" t="t" r="r" b="b"/>
              <a:pathLst>
                <a:path w="9425684" h="943462">
                  <a:moveTo>
                    <a:pt x="0" y="0"/>
                  </a:moveTo>
                  <a:lnTo>
                    <a:pt x="9425684" y="0"/>
                  </a:lnTo>
                  <a:lnTo>
                    <a:pt x="9425684" y="943462"/>
                  </a:lnTo>
                  <a:lnTo>
                    <a:pt x="0" y="943462"/>
                  </a:lnTo>
                  <a:close/>
                </a:path>
              </a:pathLst>
            </a:custGeom>
            <a:blipFill>
              <a:blip r:embed="rId2">
                <a:alphaModFix amt="0"/>
              </a:blip>
              <a:stretch>
                <a:fillRect t="-146168" b="-143163"/>
              </a:stretch>
            </a:blipFill>
          </p:spPr>
        </p:sp>
        <p:sp>
          <p:nvSpPr>
            <p:cNvPr id="20" name="TextBox 20"/>
            <p:cNvSpPr txBox="1"/>
            <p:nvPr/>
          </p:nvSpPr>
          <p:spPr>
            <a:xfrm>
              <a:off x="0" y="-19050"/>
              <a:ext cx="9425686" cy="962509"/>
            </a:xfrm>
            <a:prstGeom prst="rect">
              <a:avLst/>
            </a:prstGeom>
          </p:spPr>
          <p:txBody>
            <a:bodyPr lIns="0" tIns="0" rIns="0" bIns="0" rtlCol="0" anchor="ctr"/>
            <a:lstStyle/>
            <a:p>
              <a:pPr algn="l">
                <a:lnSpc>
                  <a:spcPts val="2160"/>
                </a:lnSpc>
              </a:pPr>
              <a:r>
                <a:rPr lang="en-US" sz="1800" i="1">
                  <a:solidFill>
                    <a:srgbClr val="6E6A66"/>
                  </a:solidFill>
                  <a:latin typeface="Poppins Italics"/>
                  <a:ea typeface="Poppins Italics"/>
                  <a:cs typeface="Poppins Italics"/>
                  <a:sym typeface="Poppins Italics"/>
                </a:rPr>
                <a:t>TRT-9 · RORSum 0001130-66.2023.5.09.0673 · Rel.ª Cláudia Cristina Pereira · 2ª Turma · 09.07.2024</a:t>
              </a:r>
            </a:p>
          </p:txBody>
        </p:sp>
      </p:grpSp>
      <p:grpSp>
        <p:nvGrpSpPr>
          <p:cNvPr id="21" name="Group 21"/>
          <p:cNvGrpSpPr/>
          <p:nvPr/>
        </p:nvGrpSpPr>
        <p:grpSpPr>
          <a:xfrm>
            <a:off x="9402804" y="2566902"/>
            <a:ext cx="7892863" cy="5412393"/>
            <a:chOff x="0" y="0"/>
            <a:chExt cx="10523817" cy="7216525"/>
          </a:xfrm>
        </p:grpSpPr>
        <p:sp>
          <p:nvSpPr>
            <p:cNvPr id="22" name="Freeform 22"/>
            <p:cNvSpPr/>
            <p:nvPr/>
          </p:nvSpPr>
          <p:spPr>
            <a:xfrm>
              <a:off x="0" y="0"/>
              <a:ext cx="10523855" cy="7216563"/>
            </a:xfrm>
            <a:custGeom>
              <a:avLst/>
              <a:gdLst/>
              <a:ahLst/>
              <a:cxnLst/>
              <a:rect l="l" t="t" r="r" b="b"/>
              <a:pathLst>
                <a:path w="10523855" h="7216563">
                  <a:moveTo>
                    <a:pt x="0" y="172350"/>
                  </a:moveTo>
                  <a:cubicBezTo>
                    <a:pt x="0" y="77131"/>
                    <a:pt x="65532" y="0"/>
                    <a:pt x="146431" y="0"/>
                  </a:cubicBezTo>
                  <a:lnTo>
                    <a:pt x="10377424" y="0"/>
                  </a:lnTo>
                  <a:cubicBezTo>
                    <a:pt x="10458323" y="0"/>
                    <a:pt x="10523855" y="77131"/>
                    <a:pt x="10523855" y="172350"/>
                  </a:cubicBezTo>
                  <a:lnTo>
                    <a:pt x="10523855" y="7044220"/>
                  </a:lnTo>
                  <a:cubicBezTo>
                    <a:pt x="10523855" y="7139438"/>
                    <a:pt x="10458323" y="7216563"/>
                    <a:pt x="10377424" y="7216563"/>
                  </a:cubicBezTo>
                  <a:lnTo>
                    <a:pt x="146431" y="7216563"/>
                  </a:lnTo>
                  <a:cubicBezTo>
                    <a:pt x="65532" y="7216563"/>
                    <a:pt x="0" y="7139438"/>
                    <a:pt x="0" y="7044220"/>
                  </a:cubicBezTo>
                  <a:close/>
                </a:path>
              </a:pathLst>
            </a:custGeom>
            <a:solidFill>
              <a:srgbClr val="F7F4F1"/>
            </a:solidFill>
          </p:spPr>
        </p:sp>
      </p:grpSp>
      <p:grpSp>
        <p:nvGrpSpPr>
          <p:cNvPr id="23" name="Group 23"/>
          <p:cNvGrpSpPr/>
          <p:nvPr/>
        </p:nvGrpSpPr>
        <p:grpSpPr>
          <a:xfrm>
            <a:off x="9814608" y="2951245"/>
            <a:ext cx="2745343" cy="494167"/>
            <a:chOff x="0" y="0"/>
            <a:chExt cx="3660458" cy="658889"/>
          </a:xfrm>
        </p:grpSpPr>
        <p:sp>
          <p:nvSpPr>
            <p:cNvPr id="24" name="Freeform 24"/>
            <p:cNvSpPr/>
            <p:nvPr/>
          </p:nvSpPr>
          <p:spPr>
            <a:xfrm>
              <a:off x="0" y="0"/>
              <a:ext cx="3660394" cy="658876"/>
            </a:xfrm>
            <a:custGeom>
              <a:avLst/>
              <a:gdLst/>
              <a:ahLst/>
              <a:cxnLst/>
              <a:rect l="l" t="t" r="r" b="b"/>
              <a:pathLst>
                <a:path w="3660394" h="658876">
                  <a:moveTo>
                    <a:pt x="0" y="329438"/>
                  </a:moveTo>
                  <a:cubicBezTo>
                    <a:pt x="0" y="147447"/>
                    <a:pt x="147447" y="0"/>
                    <a:pt x="329438" y="0"/>
                  </a:cubicBezTo>
                  <a:lnTo>
                    <a:pt x="3330956" y="0"/>
                  </a:lnTo>
                  <a:cubicBezTo>
                    <a:pt x="3512947" y="0"/>
                    <a:pt x="3660394" y="147447"/>
                    <a:pt x="3660394" y="329438"/>
                  </a:cubicBezTo>
                  <a:cubicBezTo>
                    <a:pt x="3660394" y="511429"/>
                    <a:pt x="3512947" y="658876"/>
                    <a:pt x="3330956" y="658876"/>
                  </a:cubicBezTo>
                  <a:lnTo>
                    <a:pt x="329438" y="658876"/>
                  </a:lnTo>
                  <a:cubicBezTo>
                    <a:pt x="147447" y="658876"/>
                    <a:pt x="0" y="511429"/>
                    <a:pt x="0" y="329438"/>
                  </a:cubicBezTo>
                  <a:close/>
                </a:path>
              </a:pathLst>
            </a:custGeom>
            <a:solidFill>
              <a:srgbClr val="A23251"/>
            </a:solidFill>
          </p:spPr>
        </p:sp>
      </p:grpSp>
      <p:grpSp>
        <p:nvGrpSpPr>
          <p:cNvPr id="25" name="Group 25"/>
          <p:cNvGrpSpPr/>
          <p:nvPr/>
        </p:nvGrpSpPr>
        <p:grpSpPr>
          <a:xfrm>
            <a:off x="9814608" y="2951245"/>
            <a:ext cx="2745343" cy="494162"/>
            <a:chOff x="0" y="0"/>
            <a:chExt cx="3660458" cy="658883"/>
          </a:xfrm>
        </p:grpSpPr>
        <p:sp>
          <p:nvSpPr>
            <p:cNvPr id="26" name="Freeform 26"/>
            <p:cNvSpPr/>
            <p:nvPr/>
          </p:nvSpPr>
          <p:spPr>
            <a:xfrm>
              <a:off x="0" y="0"/>
              <a:ext cx="3660460" cy="658877"/>
            </a:xfrm>
            <a:custGeom>
              <a:avLst/>
              <a:gdLst/>
              <a:ahLst/>
              <a:cxnLst/>
              <a:rect l="l" t="t" r="r" b="b"/>
              <a:pathLst>
                <a:path w="3660460" h="658877">
                  <a:moveTo>
                    <a:pt x="0" y="0"/>
                  </a:moveTo>
                  <a:lnTo>
                    <a:pt x="3660460" y="0"/>
                  </a:lnTo>
                  <a:lnTo>
                    <a:pt x="3660460" y="658877"/>
                  </a:lnTo>
                  <a:lnTo>
                    <a:pt x="0" y="658877"/>
                  </a:lnTo>
                  <a:close/>
                </a:path>
              </a:pathLst>
            </a:custGeom>
            <a:blipFill>
              <a:blip r:embed="rId2">
                <a:alphaModFix amt="0"/>
              </a:blip>
              <a:stretch>
                <a:fillRect t="-58250" b="-58252"/>
              </a:stretch>
            </a:blipFill>
          </p:spPr>
        </p:sp>
        <p:sp>
          <p:nvSpPr>
            <p:cNvPr id="27" name="TextBox 27"/>
            <p:cNvSpPr txBox="1"/>
            <p:nvPr/>
          </p:nvSpPr>
          <p:spPr>
            <a:xfrm>
              <a:off x="0" y="-19050"/>
              <a:ext cx="3660458" cy="677933"/>
            </a:xfrm>
            <a:prstGeom prst="rect">
              <a:avLst/>
            </a:prstGeom>
          </p:spPr>
          <p:txBody>
            <a:bodyPr lIns="0" tIns="0" rIns="0" bIns="0" rtlCol="0" anchor="ctr"/>
            <a:lstStyle/>
            <a:p>
              <a:pPr algn="ctr">
                <a:lnSpc>
                  <a:spcPts val="2161"/>
                </a:lnSpc>
              </a:pPr>
              <a:r>
                <a:rPr lang="en-US" sz="1801" b="1">
                  <a:solidFill>
                    <a:srgbClr val="FFFFFF"/>
                  </a:solidFill>
                  <a:latin typeface="Poppins Bold"/>
                  <a:ea typeface="Poppins Bold"/>
                  <a:cs typeface="Poppins Bold"/>
                  <a:sym typeface="Poppins Bold"/>
                </a:rPr>
                <a:t>NÃO CONFIGURADO</a:t>
              </a:r>
            </a:p>
          </p:txBody>
        </p:sp>
      </p:grpSp>
      <p:grpSp>
        <p:nvGrpSpPr>
          <p:cNvPr id="28" name="Group 28"/>
          <p:cNvGrpSpPr/>
          <p:nvPr/>
        </p:nvGrpSpPr>
        <p:grpSpPr>
          <a:xfrm>
            <a:off x="9814608" y="3665039"/>
            <a:ext cx="7069264" cy="2539444"/>
            <a:chOff x="0" y="0"/>
            <a:chExt cx="9425686" cy="3385925"/>
          </a:xfrm>
        </p:grpSpPr>
        <p:sp>
          <p:nvSpPr>
            <p:cNvPr id="29" name="Freeform 29"/>
            <p:cNvSpPr/>
            <p:nvPr/>
          </p:nvSpPr>
          <p:spPr>
            <a:xfrm>
              <a:off x="0" y="0"/>
              <a:ext cx="9425684" cy="3385929"/>
            </a:xfrm>
            <a:custGeom>
              <a:avLst/>
              <a:gdLst/>
              <a:ahLst/>
              <a:cxnLst/>
              <a:rect l="l" t="t" r="r" b="b"/>
              <a:pathLst>
                <a:path w="9425684" h="3385929">
                  <a:moveTo>
                    <a:pt x="0" y="0"/>
                  </a:moveTo>
                  <a:lnTo>
                    <a:pt x="9425684" y="0"/>
                  </a:lnTo>
                  <a:lnTo>
                    <a:pt x="9425684" y="3385929"/>
                  </a:lnTo>
                  <a:lnTo>
                    <a:pt x="0" y="3385929"/>
                  </a:lnTo>
                  <a:close/>
                </a:path>
              </a:pathLst>
            </a:custGeom>
            <a:blipFill>
              <a:blip r:embed="rId2">
                <a:alphaModFix amt="0"/>
              </a:blip>
              <a:stretch>
                <a:fillRect t="-4242" b="-4241"/>
              </a:stretch>
            </a:blipFill>
          </p:spPr>
        </p:sp>
        <p:sp>
          <p:nvSpPr>
            <p:cNvPr id="30" name="TextBox 30"/>
            <p:cNvSpPr txBox="1"/>
            <p:nvPr/>
          </p:nvSpPr>
          <p:spPr>
            <a:xfrm>
              <a:off x="0" y="-57150"/>
              <a:ext cx="9425686" cy="3443075"/>
            </a:xfrm>
            <a:prstGeom prst="rect">
              <a:avLst/>
            </a:prstGeom>
          </p:spPr>
          <p:txBody>
            <a:bodyPr lIns="0" tIns="0" rIns="0" bIns="0" rtlCol="0" anchor="ctr"/>
            <a:lstStyle/>
            <a:p>
              <a:pPr marL="0" lvl="0" indent="0" algn="just">
                <a:lnSpc>
                  <a:spcPts val="2720"/>
                </a:lnSpc>
                <a:spcBef>
                  <a:spcPct val="0"/>
                </a:spcBef>
              </a:pPr>
              <a:r>
                <a:rPr lang="en-US" sz="2000" u="none" strike="noStrike" dirty="0" err="1">
                  <a:solidFill>
                    <a:srgbClr val="1C1C1C"/>
                  </a:solidFill>
                  <a:highlight>
                    <a:srgbClr val="FFFF00"/>
                  </a:highlight>
                  <a:latin typeface="Poppins"/>
                  <a:ea typeface="Poppins"/>
                  <a:cs typeface="Poppins"/>
                  <a:sym typeface="Poppins"/>
                </a:rPr>
                <a:t>Não</a:t>
              </a:r>
              <a:r>
                <a:rPr lang="en-US" sz="2000" u="none" strike="noStrike" dirty="0">
                  <a:solidFill>
                    <a:srgbClr val="1C1C1C"/>
                  </a:solidFill>
                  <a:highlight>
                    <a:srgbClr val="FFFF00"/>
                  </a:highlight>
                  <a:latin typeface="Poppins"/>
                  <a:ea typeface="Poppins"/>
                  <a:cs typeface="Poppins"/>
                  <a:sym typeface="Poppins"/>
                </a:rPr>
                <a:t> </a:t>
              </a:r>
              <a:r>
                <a:rPr lang="en-US" sz="2000" u="none" strike="noStrike" dirty="0" err="1">
                  <a:solidFill>
                    <a:srgbClr val="1C1C1C"/>
                  </a:solidFill>
                  <a:highlight>
                    <a:srgbClr val="FFFF00"/>
                  </a:highlight>
                  <a:latin typeface="Poppins"/>
                  <a:ea typeface="Poppins"/>
                  <a:cs typeface="Poppins"/>
                  <a:sym typeface="Poppins"/>
                </a:rPr>
                <a:t>configura</a:t>
              </a:r>
              <a:r>
                <a:rPr lang="en-US" sz="2000" u="none" strike="noStrike" dirty="0">
                  <a:solidFill>
                    <a:srgbClr val="1C1C1C"/>
                  </a:solidFill>
                  <a:highlight>
                    <a:srgbClr val="FFFF00"/>
                  </a:highlight>
                  <a:latin typeface="Poppins"/>
                  <a:ea typeface="Poppins"/>
                  <a:cs typeface="Poppins"/>
                  <a:sym typeface="Poppins"/>
                </a:rPr>
                <a:t> </a:t>
              </a:r>
              <a:r>
                <a:rPr lang="en-US" sz="2000" u="none" strike="noStrike" dirty="0" err="1">
                  <a:solidFill>
                    <a:srgbClr val="1C1C1C"/>
                  </a:solidFill>
                  <a:highlight>
                    <a:srgbClr val="FFFF00"/>
                  </a:highlight>
                  <a:latin typeface="Poppins"/>
                  <a:ea typeface="Poppins"/>
                  <a:cs typeface="Poppins"/>
                  <a:sym typeface="Poppins"/>
                </a:rPr>
                <a:t>assédio</a:t>
              </a:r>
              <a:r>
                <a:rPr lang="en-US" sz="2000" u="none" strike="noStrike" dirty="0">
                  <a:solidFill>
                    <a:srgbClr val="1C1C1C"/>
                  </a:solidFill>
                  <a:highlight>
                    <a:srgbClr val="FFFF00"/>
                  </a:highlight>
                  <a:latin typeface="Poppins"/>
                  <a:ea typeface="Poppins"/>
                  <a:cs typeface="Poppins"/>
                  <a:sym typeface="Poppins"/>
                </a:rPr>
                <a:t> moral a </a:t>
              </a:r>
              <a:r>
                <a:rPr lang="en-US" sz="2000" u="none" strike="noStrike" dirty="0" err="1">
                  <a:solidFill>
                    <a:srgbClr val="1C1C1C"/>
                  </a:solidFill>
                  <a:highlight>
                    <a:srgbClr val="FFFF00"/>
                  </a:highlight>
                  <a:latin typeface="Poppins"/>
                  <a:ea typeface="Poppins"/>
                  <a:cs typeface="Poppins"/>
                  <a:sym typeface="Poppins"/>
                </a:rPr>
                <a:t>cobrança</a:t>
              </a:r>
              <a:r>
                <a:rPr lang="en-US" sz="2000" u="none" strike="noStrike" dirty="0">
                  <a:solidFill>
                    <a:srgbClr val="1C1C1C"/>
                  </a:solidFill>
                  <a:highlight>
                    <a:srgbClr val="FFFF00"/>
                  </a:highlight>
                  <a:latin typeface="Poppins"/>
                  <a:ea typeface="Poppins"/>
                  <a:cs typeface="Poppins"/>
                  <a:sym typeface="Poppins"/>
                </a:rPr>
                <a:t> de </a:t>
              </a:r>
              <a:r>
                <a:rPr lang="en-US" sz="2000" u="none" strike="noStrike" dirty="0" err="1">
                  <a:solidFill>
                    <a:srgbClr val="1C1C1C"/>
                  </a:solidFill>
                  <a:highlight>
                    <a:srgbClr val="FFFF00"/>
                  </a:highlight>
                  <a:latin typeface="Poppins"/>
                  <a:ea typeface="Poppins"/>
                  <a:cs typeface="Poppins"/>
                  <a:sym typeface="Poppins"/>
                </a:rPr>
                <a:t>metas</a:t>
              </a:r>
              <a:r>
                <a:rPr lang="en-US" sz="2000" u="none" strike="noStrike" dirty="0">
                  <a:solidFill>
                    <a:srgbClr val="1C1C1C"/>
                  </a:solidFill>
                  <a:highlight>
                    <a:srgbClr val="FFFF00"/>
                  </a:highlight>
                  <a:latin typeface="Poppins"/>
                  <a:ea typeface="Poppins"/>
                  <a:cs typeface="Poppins"/>
                  <a:sym typeface="Poppins"/>
                </a:rPr>
                <a:t> e </a:t>
              </a:r>
              <a:r>
                <a:rPr lang="en-US" sz="2000" u="none" strike="noStrike" dirty="0" err="1">
                  <a:solidFill>
                    <a:srgbClr val="1C1C1C"/>
                  </a:solidFill>
                  <a:highlight>
                    <a:srgbClr val="FFFF00"/>
                  </a:highlight>
                  <a:latin typeface="Poppins"/>
                  <a:ea typeface="Poppins"/>
                  <a:cs typeface="Poppins"/>
                  <a:sym typeface="Poppins"/>
                </a:rPr>
                <a:t>resultados</a:t>
              </a:r>
              <a:r>
                <a:rPr lang="en-US" sz="2000" u="none" strike="noStrike" dirty="0">
                  <a:solidFill>
                    <a:srgbClr val="1C1C1C"/>
                  </a:solidFill>
                  <a:highlight>
                    <a:srgbClr val="FFFF00"/>
                  </a:highlight>
                  <a:latin typeface="Poppins"/>
                  <a:ea typeface="Poppins"/>
                  <a:cs typeface="Poppins"/>
                  <a:sym typeface="Poppins"/>
                </a:rPr>
                <a:t> </a:t>
              </a:r>
              <a:r>
                <a:rPr lang="en-US" sz="2000" u="none" strike="noStrike" dirty="0" err="1">
                  <a:solidFill>
                    <a:srgbClr val="1C1C1C"/>
                  </a:solidFill>
                  <a:highlight>
                    <a:srgbClr val="FFFF00"/>
                  </a:highlight>
                  <a:latin typeface="Poppins"/>
                  <a:ea typeface="Poppins"/>
                  <a:cs typeface="Poppins"/>
                  <a:sym typeface="Poppins"/>
                </a:rPr>
                <a:t>estritamente</a:t>
              </a:r>
              <a:r>
                <a:rPr lang="en-US" sz="2000" u="none" strike="noStrike" dirty="0">
                  <a:solidFill>
                    <a:srgbClr val="1C1C1C"/>
                  </a:solidFill>
                  <a:highlight>
                    <a:srgbClr val="FFFF00"/>
                  </a:highlight>
                  <a:latin typeface="Poppins"/>
                  <a:ea typeface="Poppins"/>
                  <a:cs typeface="Poppins"/>
                  <a:sym typeface="Poppins"/>
                </a:rPr>
                <a:t> </a:t>
              </a:r>
              <a:r>
                <a:rPr lang="en-US" sz="2000" u="none" strike="noStrike" dirty="0" err="1">
                  <a:solidFill>
                    <a:srgbClr val="1C1C1C"/>
                  </a:solidFill>
                  <a:highlight>
                    <a:srgbClr val="FFFF00"/>
                  </a:highlight>
                  <a:latin typeface="Poppins"/>
                  <a:ea typeface="Poppins"/>
                  <a:cs typeface="Poppins"/>
                  <a:sym typeface="Poppins"/>
                </a:rPr>
                <a:t>dentro</a:t>
              </a:r>
              <a:r>
                <a:rPr lang="en-US" sz="2000" u="none" strike="noStrike" dirty="0">
                  <a:solidFill>
                    <a:srgbClr val="1C1C1C"/>
                  </a:solidFill>
                  <a:highlight>
                    <a:srgbClr val="FFFF00"/>
                  </a:highlight>
                  <a:latin typeface="Poppins"/>
                  <a:ea typeface="Poppins"/>
                  <a:cs typeface="Poppins"/>
                  <a:sym typeface="Poppins"/>
                </a:rPr>
                <a:t> do </a:t>
              </a:r>
              <a:r>
                <a:rPr lang="en-US" sz="2000" u="none" strike="noStrike" dirty="0" err="1">
                  <a:solidFill>
                    <a:srgbClr val="1C1C1C"/>
                  </a:solidFill>
                  <a:highlight>
                    <a:srgbClr val="FFFF00"/>
                  </a:highlight>
                  <a:latin typeface="Poppins"/>
                  <a:ea typeface="Poppins"/>
                  <a:cs typeface="Poppins"/>
                  <a:sym typeface="Poppins"/>
                </a:rPr>
                <a:t>poder</a:t>
              </a:r>
              <a:r>
                <a:rPr lang="en-US" sz="2000" u="none" strike="noStrike" dirty="0">
                  <a:solidFill>
                    <a:srgbClr val="1C1C1C"/>
                  </a:solidFill>
                  <a:highlight>
                    <a:srgbClr val="FFFF00"/>
                  </a:highlight>
                  <a:latin typeface="Poppins"/>
                  <a:ea typeface="Poppins"/>
                  <a:cs typeface="Poppins"/>
                  <a:sym typeface="Poppins"/>
                </a:rPr>
                <a:t> </a:t>
              </a:r>
              <a:r>
                <a:rPr lang="en-US" sz="2000" u="none" strike="noStrike" dirty="0" err="1">
                  <a:solidFill>
                    <a:srgbClr val="1C1C1C"/>
                  </a:solidFill>
                  <a:highlight>
                    <a:srgbClr val="FFFF00"/>
                  </a:highlight>
                  <a:latin typeface="Poppins"/>
                  <a:ea typeface="Poppins"/>
                  <a:cs typeface="Poppins"/>
                  <a:sym typeface="Poppins"/>
                </a:rPr>
                <a:t>diretivo</a:t>
              </a:r>
              <a:r>
                <a:rPr lang="en-US" sz="2000" u="none" strike="noStrike" dirty="0">
                  <a:solidFill>
                    <a:srgbClr val="1C1C1C"/>
                  </a:solidFill>
                  <a:highlight>
                    <a:srgbClr val="FFFF00"/>
                  </a:highlight>
                  <a:latin typeface="Poppins"/>
                  <a:ea typeface="Poppins"/>
                  <a:cs typeface="Poppins"/>
                  <a:sym typeface="Poppins"/>
                </a:rPr>
                <a:t> do </a:t>
              </a:r>
              <a:r>
                <a:rPr lang="en-US" sz="2000" u="none" strike="noStrike" dirty="0" err="1">
                  <a:solidFill>
                    <a:srgbClr val="1C1C1C"/>
                  </a:solidFill>
                  <a:highlight>
                    <a:srgbClr val="FFFF00"/>
                  </a:highlight>
                  <a:latin typeface="Poppins"/>
                  <a:ea typeface="Poppins"/>
                  <a:cs typeface="Poppins"/>
                  <a:sym typeface="Poppins"/>
                </a:rPr>
                <a:t>empregador</a:t>
              </a:r>
              <a:r>
                <a:rPr lang="en-US" sz="2000" u="none" strike="noStrike" dirty="0">
                  <a:solidFill>
                    <a:srgbClr val="1C1C1C"/>
                  </a:solidFill>
                  <a:highlight>
                    <a:srgbClr val="FFFF00"/>
                  </a:highlight>
                  <a:latin typeface="Poppins"/>
                  <a:ea typeface="Poppins"/>
                  <a:cs typeface="Poppins"/>
                  <a:sym typeface="Poppins"/>
                </a:rPr>
                <a:t>,</a:t>
              </a:r>
              <a:r>
                <a:rPr lang="en-US" sz="2000" u="none" strike="noStrike" dirty="0">
                  <a:solidFill>
                    <a:srgbClr val="1C1C1C"/>
                  </a:solidFill>
                  <a:latin typeface="Poppins"/>
                  <a:ea typeface="Poppins"/>
                  <a:cs typeface="Poppins"/>
                  <a:sym typeface="Poppins"/>
                </a:rPr>
                <a:t> no </a:t>
              </a:r>
              <a:r>
                <a:rPr lang="en-US" sz="2000" u="none" strike="noStrike" dirty="0" err="1">
                  <a:solidFill>
                    <a:srgbClr val="1C1C1C"/>
                  </a:solidFill>
                  <a:latin typeface="Poppins"/>
                  <a:ea typeface="Poppins"/>
                  <a:cs typeface="Poppins"/>
                  <a:sym typeface="Poppins"/>
                </a:rPr>
                <a:t>exercício</a:t>
              </a:r>
              <a:r>
                <a:rPr lang="en-US" sz="2000" u="none" strike="noStrike" dirty="0">
                  <a:solidFill>
                    <a:srgbClr val="1C1C1C"/>
                  </a:solidFill>
                  <a:latin typeface="Poppins"/>
                  <a:ea typeface="Poppins"/>
                  <a:cs typeface="Poppins"/>
                  <a:sym typeface="Poppins"/>
                </a:rPr>
                <a:t> regular da </a:t>
              </a:r>
              <a:r>
                <a:rPr lang="en-US" sz="2000" u="none" strike="noStrike" dirty="0" err="1">
                  <a:solidFill>
                    <a:srgbClr val="1C1C1C"/>
                  </a:solidFill>
                  <a:latin typeface="Poppins"/>
                  <a:ea typeface="Poppins"/>
                  <a:cs typeface="Poppins"/>
                  <a:sym typeface="Poppins"/>
                </a:rPr>
                <a:t>organização</a:t>
              </a:r>
              <a:r>
                <a:rPr lang="en-US" sz="2000" u="none" strike="noStrike" dirty="0">
                  <a:solidFill>
                    <a:srgbClr val="1C1C1C"/>
                  </a:solidFill>
                  <a:latin typeface="Poppins"/>
                  <a:ea typeface="Poppins"/>
                  <a:cs typeface="Poppins"/>
                  <a:sym typeface="Poppins"/>
                </a:rPr>
                <a:t> e do </a:t>
              </a:r>
              <a:r>
                <a:rPr lang="en-US" sz="2000" u="none" strike="noStrike" dirty="0" err="1">
                  <a:solidFill>
                    <a:srgbClr val="1C1C1C"/>
                  </a:solidFill>
                  <a:latin typeface="Poppins"/>
                  <a:ea typeface="Poppins"/>
                  <a:cs typeface="Poppins"/>
                  <a:sym typeface="Poppins"/>
                </a:rPr>
                <a:t>gerenciamento</a:t>
              </a:r>
              <a:r>
                <a:rPr lang="en-US" sz="2000" u="none" strike="noStrike" dirty="0">
                  <a:solidFill>
                    <a:srgbClr val="1C1C1C"/>
                  </a:solidFill>
                  <a:latin typeface="Poppins"/>
                  <a:ea typeface="Poppins"/>
                  <a:cs typeface="Poppins"/>
                  <a:sym typeface="Poppins"/>
                </a:rPr>
                <a:t> das </a:t>
              </a:r>
              <a:r>
                <a:rPr lang="en-US" sz="2000" u="none" strike="noStrike" dirty="0" err="1">
                  <a:solidFill>
                    <a:srgbClr val="1C1C1C"/>
                  </a:solidFill>
                  <a:latin typeface="Poppins"/>
                  <a:ea typeface="Poppins"/>
                  <a:cs typeface="Poppins"/>
                  <a:sym typeface="Poppins"/>
                </a:rPr>
                <a:t>atividades</a:t>
              </a:r>
              <a:r>
                <a:rPr lang="en-US" sz="2000" u="none" strike="noStrike" dirty="0">
                  <a:solidFill>
                    <a:srgbClr val="1C1C1C"/>
                  </a:solidFill>
                  <a:latin typeface="Poppins"/>
                  <a:ea typeface="Poppins"/>
                  <a:cs typeface="Poppins"/>
                  <a:sym typeface="Poppins"/>
                </a:rPr>
                <a:t> dos </a:t>
              </a:r>
              <a:r>
                <a:rPr lang="en-US" sz="2000" u="none" strike="noStrike" dirty="0" err="1">
                  <a:solidFill>
                    <a:srgbClr val="1C1C1C"/>
                  </a:solidFill>
                  <a:latin typeface="Poppins"/>
                  <a:ea typeface="Poppins"/>
                  <a:cs typeface="Poppins"/>
                  <a:sym typeface="Poppins"/>
                </a:rPr>
                <a:t>empregados</a:t>
              </a:r>
              <a:r>
                <a:rPr lang="en-US" sz="2000" u="none" strike="noStrike" dirty="0">
                  <a:solidFill>
                    <a:srgbClr val="1C1C1C"/>
                  </a:solidFill>
                  <a:latin typeface="Poppins"/>
                  <a:ea typeface="Poppins"/>
                  <a:cs typeface="Poppins"/>
                  <a:sym typeface="Poppins"/>
                </a:rPr>
                <a:t>.</a:t>
              </a:r>
            </a:p>
          </p:txBody>
        </p:sp>
      </p:grpSp>
      <p:grpSp>
        <p:nvGrpSpPr>
          <p:cNvPr id="31" name="Group 31"/>
          <p:cNvGrpSpPr/>
          <p:nvPr/>
        </p:nvGrpSpPr>
        <p:grpSpPr>
          <a:xfrm>
            <a:off x="9814608" y="6341745"/>
            <a:ext cx="7069264" cy="707594"/>
            <a:chOff x="0" y="0"/>
            <a:chExt cx="9425686" cy="943459"/>
          </a:xfrm>
        </p:grpSpPr>
        <p:sp>
          <p:nvSpPr>
            <p:cNvPr id="32" name="Freeform 32"/>
            <p:cNvSpPr/>
            <p:nvPr/>
          </p:nvSpPr>
          <p:spPr>
            <a:xfrm>
              <a:off x="0" y="0"/>
              <a:ext cx="9425684" cy="943462"/>
            </a:xfrm>
            <a:custGeom>
              <a:avLst/>
              <a:gdLst/>
              <a:ahLst/>
              <a:cxnLst/>
              <a:rect l="l" t="t" r="r" b="b"/>
              <a:pathLst>
                <a:path w="9425684" h="943462">
                  <a:moveTo>
                    <a:pt x="0" y="0"/>
                  </a:moveTo>
                  <a:lnTo>
                    <a:pt x="9425684" y="0"/>
                  </a:lnTo>
                  <a:lnTo>
                    <a:pt x="9425684" y="943462"/>
                  </a:lnTo>
                  <a:lnTo>
                    <a:pt x="0" y="943462"/>
                  </a:lnTo>
                  <a:close/>
                </a:path>
              </a:pathLst>
            </a:custGeom>
            <a:blipFill>
              <a:blip r:embed="rId2">
                <a:alphaModFix amt="0"/>
              </a:blip>
              <a:stretch>
                <a:fillRect t="-146168" b="-143163"/>
              </a:stretch>
            </a:blipFill>
          </p:spPr>
        </p:sp>
        <p:sp>
          <p:nvSpPr>
            <p:cNvPr id="33" name="TextBox 33"/>
            <p:cNvSpPr txBox="1"/>
            <p:nvPr/>
          </p:nvSpPr>
          <p:spPr>
            <a:xfrm>
              <a:off x="0" y="-19050"/>
              <a:ext cx="9425686" cy="962509"/>
            </a:xfrm>
            <a:prstGeom prst="rect">
              <a:avLst/>
            </a:prstGeom>
          </p:spPr>
          <p:txBody>
            <a:bodyPr lIns="0" tIns="0" rIns="0" bIns="0" rtlCol="0" anchor="ctr"/>
            <a:lstStyle/>
            <a:p>
              <a:pPr marL="0" lvl="0" indent="0" algn="l">
                <a:lnSpc>
                  <a:spcPts val="2160"/>
                </a:lnSpc>
                <a:spcBef>
                  <a:spcPct val="0"/>
                </a:spcBef>
              </a:pPr>
              <a:r>
                <a:rPr lang="en-US" sz="1800" i="1" u="none" strike="noStrike">
                  <a:solidFill>
                    <a:srgbClr val="6E6A66"/>
                  </a:solidFill>
                  <a:latin typeface="Poppins Italics"/>
                  <a:ea typeface="Poppins Italics"/>
                  <a:cs typeface="Poppins Italics"/>
                  <a:sym typeface="Poppins Italics"/>
                </a:rPr>
                <a:t>TRT-4 · ROT 0020509-08.2022.5.04.0304 · Rel.ª Vania Maria Cunha Mattos · 11ª Turma · 10.08.2023</a:t>
              </a:r>
            </a:p>
          </p:txBody>
        </p:sp>
      </p:grpSp>
      <p:grpSp>
        <p:nvGrpSpPr>
          <p:cNvPr id="34" name="Group 34"/>
          <p:cNvGrpSpPr/>
          <p:nvPr/>
        </p:nvGrpSpPr>
        <p:grpSpPr>
          <a:xfrm>
            <a:off x="13720898" y="8510240"/>
            <a:ext cx="3374703" cy="1043892"/>
            <a:chOff x="0" y="0"/>
            <a:chExt cx="4499604" cy="1391856"/>
          </a:xfrm>
        </p:grpSpPr>
        <p:grpSp>
          <p:nvGrpSpPr>
            <p:cNvPr id="35" name="Group 35"/>
            <p:cNvGrpSpPr/>
            <p:nvPr/>
          </p:nvGrpSpPr>
          <p:grpSpPr>
            <a:xfrm>
              <a:off x="0" y="0"/>
              <a:ext cx="4499604" cy="1391857"/>
              <a:chOff x="0" y="0"/>
              <a:chExt cx="4575569" cy="1415355"/>
            </a:xfrm>
          </p:grpSpPr>
          <p:sp>
            <p:nvSpPr>
              <p:cNvPr id="36" name="Freeform 36"/>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37" name="Group 37"/>
            <p:cNvGrpSpPr/>
            <p:nvPr/>
          </p:nvGrpSpPr>
          <p:grpSpPr>
            <a:xfrm>
              <a:off x="971928" y="0"/>
              <a:ext cx="2555748" cy="1391856"/>
              <a:chOff x="0" y="0"/>
              <a:chExt cx="2555748" cy="1391856"/>
            </a:xfrm>
          </p:grpSpPr>
          <p:sp>
            <p:nvSpPr>
              <p:cNvPr id="38" name="Freeform 38"/>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3"/>
                <a:stretch>
                  <a:fillRect t="-208" b="-204"/>
                </a:stretch>
              </a:blipFill>
            </p:spPr>
          </p:sp>
        </p:grpSp>
      </p:grpSp>
      <p:grpSp>
        <p:nvGrpSpPr>
          <p:cNvPr id="39" name="Group 39"/>
          <p:cNvGrpSpPr/>
          <p:nvPr/>
        </p:nvGrpSpPr>
        <p:grpSpPr>
          <a:xfrm>
            <a:off x="15078935" y="571334"/>
            <a:ext cx="2134379" cy="554254"/>
            <a:chOff x="0" y="0"/>
            <a:chExt cx="5307673" cy="1378293"/>
          </a:xfrm>
        </p:grpSpPr>
        <p:sp>
          <p:nvSpPr>
            <p:cNvPr id="40" name="Freeform 40"/>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4"/>
              <a:stretch>
                <a:fillRect t="-10477" b="-10477"/>
              </a:stretch>
            </a:blip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O que é assédio </a:t>
              </a:r>
              <a:r>
                <a:rPr lang="en-US" sz="4503" b="1">
                  <a:solidFill>
                    <a:srgbClr val="A23251"/>
                  </a:solidFill>
                  <a:latin typeface="Poppins Bold"/>
                  <a:ea typeface="Poppins Bold"/>
                  <a:cs typeface="Poppins Bold"/>
                  <a:sym typeface="Poppins Bold"/>
                </a:rPr>
                <a:t>sexual</a:t>
              </a:r>
              <a:r>
                <a:rPr lang="en-US" sz="4503" b="1">
                  <a:solidFill>
                    <a:srgbClr val="1C1C1C"/>
                  </a:solidFill>
                  <a:latin typeface="Poppins Bold"/>
                  <a:ea typeface="Poppins Bold"/>
                  <a:cs typeface="Poppins Bold"/>
                  <a:sym typeface="Poppins Bold"/>
                </a:rPr>
                <a:t>?</a:t>
              </a:r>
            </a:p>
          </p:txBody>
        </p:sp>
      </p:grpSp>
      <p:grpSp>
        <p:nvGrpSpPr>
          <p:cNvPr id="5" name="Group 5"/>
          <p:cNvGrpSpPr/>
          <p:nvPr/>
        </p:nvGrpSpPr>
        <p:grpSpPr>
          <a:xfrm>
            <a:off x="960872" y="2981539"/>
            <a:ext cx="9608706" cy="4323921"/>
            <a:chOff x="0" y="0"/>
            <a:chExt cx="12811608" cy="5765228"/>
          </a:xfrm>
        </p:grpSpPr>
        <p:sp>
          <p:nvSpPr>
            <p:cNvPr id="6" name="Freeform 6"/>
            <p:cNvSpPr/>
            <p:nvPr/>
          </p:nvSpPr>
          <p:spPr>
            <a:xfrm>
              <a:off x="0" y="0"/>
              <a:ext cx="12811633" cy="5765165"/>
            </a:xfrm>
            <a:custGeom>
              <a:avLst/>
              <a:gdLst/>
              <a:ahLst/>
              <a:cxnLst/>
              <a:rect l="l" t="t" r="r" b="b"/>
              <a:pathLst>
                <a:path w="12811633" h="5765165">
                  <a:moveTo>
                    <a:pt x="0" y="146431"/>
                  </a:moveTo>
                  <a:cubicBezTo>
                    <a:pt x="0" y="65532"/>
                    <a:pt x="65532" y="0"/>
                    <a:pt x="146431" y="0"/>
                  </a:cubicBezTo>
                  <a:lnTo>
                    <a:pt x="12665202" y="0"/>
                  </a:lnTo>
                  <a:cubicBezTo>
                    <a:pt x="12746101" y="0"/>
                    <a:pt x="12811633" y="65532"/>
                    <a:pt x="12811633" y="146431"/>
                  </a:cubicBezTo>
                  <a:lnTo>
                    <a:pt x="12811633" y="5618734"/>
                  </a:lnTo>
                  <a:cubicBezTo>
                    <a:pt x="12811633" y="5699633"/>
                    <a:pt x="12746101" y="5765165"/>
                    <a:pt x="12665202" y="5765165"/>
                  </a:cubicBezTo>
                  <a:lnTo>
                    <a:pt x="146431" y="5765165"/>
                  </a:lnTo>
                  <a:cubicBezTo>
                    <a:pt x="65532" y="5765165"/>
                    <a:pt x="0" y="5699633"/>
                    <a:pt x="0" y="5618734"/>
                  </a:cubicBezTo>
                  <a:close/>
                </a:path>
              </a:pathLst>
            </a:custGeom>
            <a:solidFill>
              <a:srgbClr val="F7F4F1"/>
            </a:solidFill>
          </p:spPr>
        </p:sp>
      </p:grpSp>
      <p:grpSp>
        <p:nvGrpSpPr>
          <p:cNvPr id="7" name="Group 7"/>
          <p:cNvGrpSpPr/>
          <p:nvPr/>
        </p:nvGrpSpPr>
        <p:grpSpPr>
          <a:xfrm>
            <a:off x="1441304" y="3461971"/>
            <a:ext cx="960872" cy="960872"/>
            <a:chOff x="0" y="0"/>
            <a:chExt cx="1281163" cy="1281163"/>
          </a:xfrm>
        </p:grpSpPr>
        <p:sp>
          <p:nvSpPr>
            <p:cNvPr id="8" name="Freeform 8"/>
            <p:cNvSpPr/>
            <p:nvPr/>
          </p:nvSpPr>
          <p:spPr>
            <a:xfrm>
              <a:off x="0" y="0"/>
              <a:ext cx="1281176" cy="1281176"/>
            </a:xfrm>
            <a:custGeom>
              <a:avLst/>
              <a:gdLst/>
              <a:ahLst/>
              <a:cxnLst/>
              <a:rect l="l" t="t" r="r" b="b"/>
              <a:pathLst>
                <a:path w="1281176" h="1281176">
                  <a:moveTo>
                    <a:pt x="0" y="640588"/>
                  </a:moveTo>
                  <a:cubicBezTo>
                    <a:pt x="0" y="286766"/>
                    <a:pt x="286766" y="0"/>
                    <a:pt x="640588" y="0"/>
                  </a:cubicBezTo>
                  <a:cubicBezTo>
                    <a:pt x="994410" y="0"/>
                    <a:pt x="1281176" y="286766"/>
                    <a:pt x="1281176" y="640588"/>
                  </a:cubicBezTo>
                  <a:cubicBezTo>
                    <a:pt x="1281176" y="994410"/>
                    <a:pt x="994410" y="1281176"/>
                    <a:pt x="640588" y="1281176"/>
                  </a:cubicBezTo>
                  <a:cubicBezTo>
                    <a:pt x="286766" y="1281176"/>
                    <a:pt x="0" y="994410"/>
                    <a:pt x="0" y="640588"/>
                  </a:cubicBezTo>
                  <a:close/>
                </a:path>
              </a:pathLst>
            </a:custGeom>
            <a:solidFill>
              <a:srgbClr val="A23251"/>
            </a:solidFill>
          </p:spPr>
        </p:sp>
      </p:grpSp>
      <p:grpSp>
        <p:nvGrpSpPr>
          <p:cNvPr id="9" name="Group 9"/>
          <p:cNvGrpSpPr/>
          <p:nvPr/>
        </p:nvGrpSpPr>
        <p:grpSpPr>
          <a:xfrm>
            <a:off x="1710347" y="3731014"/>
            <a:ext cx="422786" cy="422786"/>
            <a:chOff x="0" y="0"/>
            <a:chExt cx="563715" cy="563715"/>
          </a:xfrm>
        </p:grpSpPr>
        <p:sp>
          <p:nvSpPr>
            <p:cNvPr id="10" name="Freeform 10" descr="icons/usershield_white.png"/>
            <p:cNvSpPr/>
            <p:nvPr/>
          </p:nvSpPr>
          <p:spPr>
            <a:xfrm>
              <a:off x="0" y="0"/>
              <a:ext cx="563753" cy="563753"/>
            </a:xfrm>
            <a:custGeom>
              <a:avLst/>
              <a:gdLst/>
              <a:ahLst/>
              <a:cxnLst/>
              <a:rect l="l" t="t" r="r" b="b"/>
              <a:pathLst>
                <a:path w="563753" h="563753">
                  <a:moveTo>
                    <a:pt x="0" y="0"/>
                  </a:moveTo>
                  <a:lnTo>
                    <a:pt x="563753" y="0"/>
                  </a:lnTo>
                  <a:lnTo>
                    <a:pt x="563753" y="563753"/>
                  </a:lnTo>
                  <a:lnTo>
                    <a:pt x="0" y="563753"/>
                  </a:lnTo>
                  <a:lnTo>
                    <a:pt x="0" y="0"/>
                  </a:lnTo>
                  <a:close/>
                </a:path>
              </a:pathLst>
            </a:custGeom>
            <a:blipFill>
              <a:blip r:embed="rId3"/>
              <a:stretch>
                <a:fillRect r="6" b="6"/>
              </a:stretch>
            </a:blipFill>
          </p:spPr>
        </p:sp>
      </p:grpSp>
      <p:grpSp>
        <p:nvGrpSpPr>
          <p:cNvPr id="11" name="Group 11"/>
          <p:cNvGrpSpPr/>
          <p:nvPr/>
        </p:nvGrpSpPr>
        <p:grpSpPr>
          <a:xfrm>
            <a:off x="1710347" y="4560108"/>
            <a:ext cx="8510568" cy="2232938"/>
            <a:chOff x="0" y="0"/>
            <a:chExt cx="11347425" cy="2977250"/>
          </a:xfrm>
        </p:grpSpPr>
        <p:sp>
          <p:nvSpPr>
            <p:cNvPr id="12" name="Freeform 12"/>
            <p:cNvSpPr/>
            <p:nvPr/>
          </p:nvSpPr>
          <p:spPr>
            <a:xfrm>
              <a:off x="0" y="0"/>
              <a:ext cx="11347425" cy="2977252"/>
            </a:xfrm>
            <a:custGeom>
              <a:avLst/>
              <a:gdLst/>
              <a:ahLst/>
              <a:cxnLst/>
              <a:rect l="l" t="t" r="r" b="b"/>
              <a:pathLst>
                <a:path w="11347425" h="2977252">
                  <a:moveTo>
                    <a:pt x="0" y="0"/>
                  </a:moveTo>
                  <a:lnTo>
                    <a:pt x="11347425" y="0"/>
                  </a:lnTo>
                  <a:lnTo>
                    <a:pt x="11347425" y="2977252"/>
                  </a:lnTo>
                  <a:lnTo>
                    <a:pt x="0" y="2977252"/>
                  </a:lnTo>
                  <a:close/>
                </a:path>
              </a:pathLst>
            </a:custGeom>
            <a:blipFill>
              <a:blip r:embed="rId2">
                <a:alphaModFix amt="0"/>
              </a:blip>
              <a:stretch>
                <a:fillRect t="-25085" b="-23443"/>
              </a:stretch>
            </a:blipFill>
          </p:spPr>
        </p:sp>
        <p:sp>
          <p:nvSpPr>
            <p:cNvPr id="13" name="TextBox 13"/>
            <p:cNvSpPr txBox="1"/>
            <p:nvPr/>
          </p:nvSpPr>
          <p:spPr>
            <a:xfrm>
              <a:off x="0" y="-57150"/>
              <a:ext cx="11347425" cy="3034400"/>
            </a:xfrm>
            <a:prstGeom prst="rect">
              <a:avLst/>
            </a:prstGeom>
          </p:spPr>
          <p:txBody>
            <a:bodyPr lIns="0" tIns="0" rIns="0" bIns="0" rtlCol="0" anchor="ctr"/>
            <a:lstStyle/>
            <a:p>
              <a:pPr algn="just">
                <a:lnSpc>
                  <a:spcPts val="3251"/>
                </a:lnSpc>
              </a:pPr>
              <a:r>
                <a:rPr lang="en-US" sz="2400">
                  <a:solidFill>
                    <a:srgbClr val="1C1C1C"/>
                  </a:solidFill>
                  <a:latin typeface="Poppins"/>
                  <a:ea typeface="Poppins"/>
                  <a:cs typeface="Poppins"/>
                  <a:sym typeface="Poppins"/>
                </a:rPr>
                <a:t>O assédio sexual é, de forma geral, o </a:t>
              </a:r>
              <a:r>
                <a:rPr lang="en-US" sz="2400" b="1">
                  <a:solidFill>
                    <a:srgbClr val="1C1C1C"/>
                  </a:solidFill>
                  <a:latin typeface="Poppins Bold"/>
                  <a:ea typeface="Poppins Bold"/>
                  <a:cs typeface="Poppins Bold"/>
                  <a:sym typeface="Poppins Bold"/>
                </a:rPr>
                <a:t>constrangimento com conotação sexual </a:t>
              </a:r>
              <a:r>
                <a:rPr lang="en-US" sz="2400">
                  <a:solidFill>
                    <a:srgbClr val="1C1C1C"/>
                  </a:solidFill>
                  <a:latin typeface="Poppins"/>
                  <a:ea typeface="Poppins"/>
                  <a:cs typeface="Poppins"/>
                  <a:sym typeface="Poppins"/>
                </a:rPr>
                <a:t>no ambiente de trabalho, em que o agente se utiliza de sua posição hierárquica superior — ou de sua influência — para obter o que deseja.</a:t>
              </a:r>
            </a:p>
          </p:txBody>
        </p:sp>
      </p:grpSp>
      <p:grpSp>
        <p:nvGrpSpPr>
          <p:cNvPr id="14" name="Group 14"/>
          <p:cNvGrpSpPr/>
          <p:nvPr/>
        </p:nvGrpSpPr>
        <p:grpSpPr>
          <a:xfrm>
            <a:off x="11393176" y="2566902"/>
            <a:ext cx="5902490" cy="5441117"/>
            <a:chOff x="0" y="0"/>
            <a:chExt cx="7869987" cy="7254823"/>
          </a:xfrm>
        </p:grpSpPr>
        <p:sp>
          <p:nvSpPr>
            <p:cNvPr id="15" name="Freeform 15"/>
            <p:cNvSpPr/>
            <p:nvPr/>
          </p:nvSpPr>
          <p:spPr>
            <a:xfrm>
              <a:off x="0" y="0"/>
              <a:ext cx="7869937" cy="7254743"/>
            </a:xfrm>
            <a:custGeom>
              <a:avLst/>
              <a:gdLst/>
              <a:ahLst/>
              <a:cxnLst/>
              <a:rect l="l" t="t" r="r" b="b"/>
              <a:pathLst>
                <a:path w="7869937" h="7254743">
                  <a:moveTo>
                    <a:pt x="0" y="184265"/>
                  </a:moveTo>
                  <a:cubicBezTo>
                    <a:pt x="0" y="82464"/>
                    <a:pt x="65532" y="0"/>
                    <a:pt x="146431" y="0"/>
                  </a:cubicBezTo>
                  <a:lnTo>
                    <a:pt x="7723505" y="0"/>
                  </a:lnTo>
                  <a:cubicBezTo>
                    <a:pt x="7804404" y="0"/>
                    <a:pt x="7869937" y="82464"/>
                    <a:pt x="7869937" y="184265"/>
                  </a:cubicBezTo>
                  <a:lnTo>
                    <a:pt x="7869937" y="7070479"/>
                  </a:lnTo>
                  <a:cubicBezTo>
                    <a:pt x="7869937" y="7172279"/>
                    <a:pt x="7804404" y="7254743"/>
                    <a:pt x="7723505" y="7254743"/>
                  </a:cubicBezTo>
                  <a:lnTo>
                    <a:pt x="146431" y="7254743"/>
                  </a:lnTo>
                  <a:cubicBezTo>
                    <a:pt x="65532" y="7254743"/>
                    <a:pt x="0" y="7172279"/>
                    <a:pt x="0" y="7070479"/>
                  </a:cubicBezTo>
                  <a:close/>
                </a:path>
              </a:pathLst>
            </a:custGeom>
            <a:solidFill>
              <a:srgbClr val="A23251"/>
            </a:solidFill>
          </p:spPr>
        </p:sp>
      </p:grpSp>
      <p:grpSp>
        <p:nvGrpSpPr>
          <p:cNvPr id="16" name="Group 16"/>
          <p:cNvGrpSpPr/>
          <p:nvPr/>
        </p:nvGrpSpPr>
        <p:grpSpPr>
          <a:xfrm>
            <a:off x="11804980" y="2910068"/>
            <a:ext cx="5078892" cy="565480"/>
            <a:chOff x="0" y="0"/>
            <a:chExt cx="6771856" cy="753974"/>
          </a:xfrm>
        </p:grpSpPr>
        <p:sp>
          <p:nvSpPr>
            <p:cNvPr id="17" name="Freeform 17"/>
            <p:cNvSpPr/>
            <p:nvPr/>
          </p:nvSpPr>
          <p:spPr>
            <a:xfrm>
              <a:off x="0" y="0"/>
              <a:ext cx="6771850" cy="753979"/>
            </a:xfrm>
            <a:custGeom>
              <a:avLst/>
              <a:gdLst/>
              <a:ahLst/>
              <a:cxnLst/>
              <a:rect l="l" t="t" r="r" b="b"/>
              <a:pathLst>
                <a:path w="6771850" h="753979">
                  <a:moveTo>
                    <a:pt x="0" y="0"/>
                  </a:moveTo>
                  <a:lnTo>
                    <a:pt x="6771850" y="0"/>
                  </a:lnTo>
                  <a:lnTo>
                    <a:pt x="6771850" y="753979"/>
                  </a:lnTo>
                  <a:lnTo>
                    <a:pt x="0" y="753979"/>
                  </a:lnTo>
                  <a:close/>
                </a:path>
              </a:pathLst>
            </a:custGeom>
            <a:blipFill>
              <a:blip r:embed="rId2">
                <a:alphaModFix amt="0"/>
              </a:blip>
              <a:stretch>
                <a:fillRect t="-132525" b="-117484"/>
              </a:stretch>
            </a:blipFill>
          </p:spPr>
        </p:sp>
        <p:sp>
          <p:nvSpPr>
            <p:cNvPr id="18" name="TextBox 18"/>
            <p:cNvSpPr txBox="1"/>
            <p:nvPr/>
          </p:nvSpPr>
          <p:spPr>
            <a:xfrm>
              <a:off x="0" y="-9525"/>
              <a:ext cx="6771856" cy="763499"/>
            </a:xfrm>
            <a:prstGeom prst="rect">
              <a:avLst/>
            </a:prstGeom>
          </p:spPr>
          <p:txBody>
            <a:bodyPr lIns="0" tIns="0" rIns="0" bIns="0" rtlCol="0" anchor="ctr"/>
            <a:lstStyle/>
            <a:p>
              <a:pPr algn="l">
                <a:lnSpc>
                  <a:spcPts val="2760"/>
                </a:lnSpc>
              </a:pPr>
              <a:r>
                <a:rPr lang="en-US" sz="2300" b="1" spc="328">
                  <a:solidFill>
                    <a:srgbClr val="FFFFFF"/>
                  </a:solidFill>
                  <a:latin typeface="Poppins Bold"/>
                  <a:ea typeface="Poppins Bold"/>
                  <a:cs typeface="Poppins Bold"/>
                  <a:sym typeface="Poppins Bold"/>
                </a:rPr>
                <a:t>CÓDIGO PENAL · ART. 216-A</a:t>
              </a:r>
            </a:p>
          </p:txBody>
        </p:sp>
      </p:grpSp>
      <p:grpSp>
        <p:nvGrpSpPr>
          <p:cNvPr id="19" name="Group 19"/>
          <p:cNvGrpSpPr/>
          <p:nvPr/>
        </p:nvGrpSpPr>
        <p:grpSpPr>
          <a:xfrm>
            <a:off x="11804980" y="3739163"/>
            <a:ext cx="5078892" cy="2333543"/>
            <a:chOff x="0" y="0"/>
            <a:chExt cx="6771856" cy="3111391"/>
          </a:xfrm>
        </p:grpSpPr>
        <p:sp>
          <p:nvSpPr>
            <p:cNvPr id="20" name="Freeform 20"/>
            <p:cNvSpPr/>
            <p:nvPr/>
          </p:nvSpPr>
          <p:spPr>
            <a:xfrm>
              <a:off x="0" y="0"/>
              <a:ext cx="6771850" cy="3111396"/>
            </a:xfrm>
            <a:custGeom>
              <a:avLst/>
              <a:gdLst/>
              <a:ahLst/>
              <a:cxnLst/>
              <a:rect l="l" t="t" r="r" b="b"/>
              <a:pathLst>
                <a:path w="6771850" h="3111396">
                  <a:moveTo>
                    <a:pt x="0" y="0"/>
                  </a:moveTo>
                  <a:lnTo>
                    <a:pt x="6771850" y="0"/>
                  </a:lnTo>
                  <a:lnTo>
                    <a:pt x="6771850" y="3111396"/>
                  </a:lnTo>
                  <a:lnTo>
                    <a:pt x="0" y="3111396"/>
                  </a:lnTo>
                  <a:close/>
                </a:path>
              </a:pathLst>
            </a:custGeom>
            <a:blipFill>
              <a:blip r:embed="rId2">
                <a:alphaModFix amt="0"/>
              </a:blip>
              <a:stretch>
                <a:fillRect l="-8950" r="-8950"/>
              </a:stretch>
            </a:blipFill>
          </p:spPr>
        </p:sp>
        <p:sp>
          <p:nvSpPr>
            <p:cNvPr id="21" name="TextBox 21"/>
            <p:cNvSpPr txBox="1"/>
            <p:nvPr/>
          </p:nvSpPr>
          <p:spPr>
            <a:xfrm>
              <a:off x="0" y="-38100"/>
              <a:ext cx="6771856" cy="3149491"/>
            </a:xfrm>
            <a:prstGeom prst="rect">
              <a:avLst/>
            </a:prstGeom>
          </p:spPr>
          <p:txBody>
            <a:bodyPr lIns="0" tIns="0" rIns="0" bIns="0" rtlCol="0" anchor="ctr"/>
            <a:lstStyle/>
            <a:p>
              <a:pPr algn="just">
                <a:lnSpc>
                  <a:spcPts val="2560"/>
                </a:lnSpc>
              </a:pPr>
              <a:r>
                <a:rPr lang="en-US" sz="2000" i="1">
                  <a:solidFill>
                    <a:srgbClr val="FFFFFF"/>
                  </a:solidFill>
                  <a:latin typeface="Poppins Italics"/>
                  <a:ea typeface="Poppins Italics"/>
                  <a:cs typeface="Poppins Italics"/>
                  <a:sym typeface="Poppins Italics"/>
                </a:rPr>
                <a:t>“Constranger alguém com o intuito de obter vantagem ou favorecimento sexual, prevalecendo-se o agente da sua condição de superior hierárquico ou ascendência inerentes ao exercício de emprego, cargo ou função.”</a:t>
              </a:r>
            </a:p>
          </p:txBody>
        </p:sp>
      </p:grpSp>
      <p:grpSp>
        <p:nvGrpSpPr>
          <p:cNvPr id="22" name="Group 22"/>
          <p:cNvGrpSpPr/>
          <p:nvPr/>
        </p:nvGrpSpPr>
        <p:grpSpPr>
          <a:xfrm>
            <a:off x="11804980" y="6339406"/>
            <a:ext cx="5078892" cy="1412748"/>
            <a:chOff x="0" y="0"/>
            <a:chExt cx="6771856" cy="1883664"/>
          </a:xfrm>
        </p:grpSpPr>
        <p:sp>
          <p:nvSpPr>
            <p:cNvPr id="23" name="Freeform 23"/>
            <p:cNvSpPr/>
            <p:nvPr/>
          </p:nvSpPr>
          <p:spPr>
            <a:xfrm>
              <a:off x="0" y="0"/>
              <a:ext cx="6771850" cy="1883668"/>
            </a:xfrm>
            <a:custGeom>
              <a:avLst/>
              <a:gdLst/>
              <a:ahLst/>
              <a:cxnLst/>
              <a:rect l="l" t="t" r="r" b="b"/>
              <a:pathLst>
                <a:path w="6771850" h="1883668">
                  <a:moveTo>
                    <a:pt x="0" y="0"/>
                  </a:moveTo>
                  <a:lnTo>
                    <a:pt x="6771850" y="0"/>
                  </a:lnTo>
                  <a:lnTo>
                    <a:pt x="6771850" y="1883668"/>
                  </a:lnTo>
                  <a:lnTo>
                    <a:pt x="0" y="1883668"/>
                  </a:lnTo>
                  <a:close/>
                </a:path>
              </a:pathLst>
            </a:custGeom>
            <a:blipFill>
              <a:blip r:embed="rId2">
                <a:alphaModFix amt="0"/>
              </a:blip>
              <a:stretch>
                <a:fillRect t="-45758" b="5659"/>
              </a:stretch>
            </a:blipFill>
          </p:spPr>
        </p:sp>
        <p:sp>
          <p:nvSpPr>
            <p:cNvPr id="24" name="TextBox 24"/>
            <p:cNvSpPr txBox="1"/>
            <p:nvPr/>
          </p:nvSpPr>
          <p:spPr>
            <a:xfrm>
              <a:off x="0" y="-28575"/>
              <a:ext cx="6771856" cy="1912239"/>
            </a:xfrm>
            <a:prstGeom prst="rect">
              <a:avLst/>
            </a:prstGeom>
          </p:spPr>
          <p:txBody>
            <a:bodyPr lIns="0" tIns="0" rIns="0" bIns="0" rtlCol="0" anchor="ctr"/>
            <a:lstStyle/>
            <a:p>
              <a:pPr algn="l">
                <a:lnSpc>
                  <a:spcPts val="2400"/>
                </a:lnSpc>
              </a:pPr>
              <a:r>
                <a:rPr lang="en-US" sz="2000" b="1">
                  <a:solidFill>
                    <a:srgbClr val="FFFFFF"/>
                  </a:solidFill>
                  <a:latin typeface="Poppins Bold"/>
                  <a:ea typeface="Poppins Bold"/>
                  <a:cs typeface="Poppins Bold"/>
                  <a:sym typeface="Poppins Bold"/>
                </a:rPr>
                <a:t>Pena — detenção de 1 a 2 anos.</a:t>
              </a:r>
            </a:p>
            <a:p>
              <a:pPr algn="l">
                <a:lnSpc>
                  <a:spcPts val="2400"/>
                </a:lnSpc>
              </a:pPr>
              <a:endParaRPr lang="en-US" sz="2000" b="1">
                <a:solidFill>
                  <a:srgbClr val="FFFFFF"/>
                </a:solidFill>
                <a:latin typeface="Poppins Bold"/>
                <a:ea typeface="Poppins Bold"/>
                <a:cs typeface="Poppins Bold"/>
                <a:sym typeface="Poppins Bold"/>
              </a:endParaRPr>
            </a:p>
            <a:p>
              <a:pPr algn="l">
                <a:lnSpc>
                  <a:spcPts val="2400"/>
                </a:lnSpc>
              </a:pPr>
              <a:r>
                <a:rPr lang="en-US" sz="2000" b="1">
                  <a:solidFill>
                    <a:srgbClr val="FFFFFF"/>
                  </a:solidFill>
                  <a:latin typeface="Poppins Bold"/>
                  <a:ea typeface="Poppins Bold"/>
                  <a:cs typeface="Poppins Bold"/>
                  <a:sym typeface="Poppins Bold"/>
                </a:rPr>
                <a:t>§2º </a:t>
              </a:r>
              <a:r>
                <a:rPr lang="en-US" sz="2000">
                  <a:solidFill>
                    <a:srgbClr val="FFFFFF"/>
                  </a:solidFill>
                  <a:latin typeface="Poppins"/>
                  <a:ea typeface="Poppins"/>
                  <a:cs typeface="Poppins"/>
                  <a:sym typeface="Poppins"/>
                </a:rPr>
                <a:t>A pena é aumentada em até um terço se a vítima é menor de 18 anos</a:t>
              </a:r>
            </a:p>
          </p:txBody>
        </p:sp>
      </p:grpSp>
      <p:grpSp>
        <p:nvGrpSpPr>
          <p:cNvPr id="25" name="Group 25"/>
          <p:cNvGrpSpPr/>
          <p:nvPr/>
        </p:nvGrpSpPr>
        <p:grpSpPr>
          <a:xfrm>
            <a:off x="13720898" y="8510240"/>
            <a:ext cx="3374703" cy="1043892"/>
            <a:chOff x="0" y="0"/>
            <a:chExt cx="4499604" cy="1391856"/>
          </a:xfrm>
        </p:grpSpPr>
        <p:grpSp>
          <p:nvGrpSpPr>
            <p:cNvPr id="26" name="Group 26"/>
            <p:cNvGrpSpPr/>
            <p:nvPr/>
          </p:nvGrpSpPr>
          <p:grpSpPr>
            <a:xfrm>
              <a:off x="0" y="0"/>
              <a:ext cx="4499604" cy="1391857"/>
              <a:chOff x="0" y="0"/>
              <a:chExt cx="4575569" cy="1415355"/>
            </a:xfrm>
          </p:grpSpPr>
          <p:sp>
            <p:nvSpPr>
              <p:cNvPr id="27" name="Freeform 27"/>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8" name="Group 28"/>
            <p:cNvGrpSpPr/>
            <p:nvPr/>
          </p:nvGrpSpPr>
          <p:grpSpPr>
            <a:xfrm>
              <a:off x="971928" y="0"/>
              <a:ext cx="2555748" cy="1391856"/>
              <a:chOff x="0" y="0"/>
              <a:chExt cx="2555748" cy="1391856"/>
            </a:xfrm>
          </p:grpSpPr>
          <p:sp>
            <p:nvSpPr>
              <p:cNvPr id="29" name="Freeform 29"/>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0" name="Group 30"/>
          <p:cNvGrpSpPr/>
          <p:nvPr/>
        </p:nvGrpSpPr>
        <p:grpSpPr>
          <a:xfrm>
            <a:off x="15078935" y="571334"/>
            <a:ext cx="2134379" cy="554254"/>
            <a:chOff x="0" y="0"/>
            <a:chExt cx="5307673" cy="1378293"/>
          </a:xfrm>
        </p:grpSpPr>
        <p:sp>
          <p:nvSpPr>
            <p:cNvPr id="31" name="Freeform 31"/>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Como identificar o assédio sexual</a:t>
              </a:r>
            </a:p>
          </p:txBody>
        </p:sp>
      </p:grpSp>
      <p:grpSp>
        <p:nvGrpSpPr>
          <p:cNvPr id="5" name="Group 5"/>
          <p:cNvGrpSpPr/>
          <p:nvPr/>
        </p:nvGrpSpPr>
        <p:grpSpPr>
          <a:xfrm>
            <a:off x="960872" y="2566902"/>
            <a:ext cx="16334804" cy="1304039"/>
            <a:chOff x="0" y="0"/>
            <a:chExt cx="21779738" cy="1738719"/>
          </a:xfrm>
        </p:grpSpPr>
        <p:sp>
          <p:nvSpPr>
            <p:cNvPr id="6" name="Freeform 6"/>
            <p:cNvSpPr/>
            <p:nvPr/>
          </p:nvSpPr>
          <p:spPr>
            <a:xfrm>
              <a:off x="0" y="0"/>
              <a:ext cx="21779739" cy="1738757"/>
            </a:xfrm>
            <a:custGeom>
              <a:avLst/>
              <a:gdLst/>
              <a:ahLst/>
              <a:cxnLst/>
              <a:rect l="l" t="t" r="r" b="b"/>
              <a:pathLst>
                <a:path w="21779739" h="1738757">
                  <a:moveTo>
                    <a:pt x="0" y="146431"/>
                  </a:moveTo>
                  <a:cubicBezTo>
                    <a:pt x="0" y="65532"/>
                    <a:pt x="65532" y="0"/>
                    <a:pt x="146431" y="0"/>
                  </a:cubicBezTo>
                  <a:lnTo>
                    <a:pt x="21633307" y="0"/>
                  </a:lnTo>
                  <a:cubicBezTo>
                    <a:pt x="21714206" y="0"/>
                    <a:pt x="21779739" y="65532"/>
                    <a:pt x="21779739" y="146431"/>
                  </a:cubicBezTo>
                  <a:lnTo>
                    <a:pt x="21779739" y="1592326"/>
                  </a:lnTo>
                  <a:cubicBezTo>
                    <a:pt x="21779739" y="1673225"/>
                    <a:pt x="21714206" y="1738757"/>
                    <a:pt x="21633307" y="1738757"/>
                  </a:cubicBezTo>
                  <a:lnTo>
                    <a:pt x="146431" y="1738757"/>
                  </a:lnTo>
                  <a:cubicBezTo>
                    <a:pt x="65532" y="1738757"/>
                    <a:pt x="0" y="1673225"/>
                    <a:pt x="0" y="1592326"/>
                  </a:cubicBezTo>
                  <a:close/>
                </a:path>
              </a:pathLst>
            </a:custGeom>
            <a:solidFill>
              <a:srgbClr val="A23251"/>
            </a:solidFill>
          </p:spPr>
        </p:sp>
      </p:grpSp>
      <p:grpSp>
        <p:nvGrpSpPr>
          <p:cNvPr id="7" name="Group 7"/>
          <p:cNvGrpSpPr/>
          <p:nvPr/>
        </p:nvGrpSpPr>
        <p:grpSpPr>
          <a:xfrm>
            <a:off x="1372676" y="2813980"/>
            <a:ext cx="823608" cy="823608"/>
            <a:chOff x="0" y="0"/>
            <a:chExt cx="1098144" cy="1098144"/>
          </a:xfrm>
        </p:grpSpPr>
        <p:sp>
          <p:nvSpPr>
            <p:cNvPr id="8" name="Freeform 8"/>
            <p:cNvSpPr/>
            <p:nvPr/>
          </p:nvSpPr>
          <p:spPr>
            <a:xfrm>
              <a:off x="0" y="0"/>
              <a:ext cx="1098169" cy="1098169"/>
            </a:xfrm>
            <a:custGeom>
              <a:avLst/>
              <a:gdLst/>
              <a:ahLst/>
              <a:cxnLst/>
              <a:rect l="l" t="t" r="r" b="b"/>
              <a:pathLst>
                <a:path w="1098169" h="1098169">
                  <a:moveTo>
                    <a:pt x="0" y="549021"/>
                  </a:moveTo>
                  <a:cubicBezTo>
                    <a:pt x="0" y="245872"/>
                    <a:pt x="245872" y="0"/>
                    <a:pt x="549021" y="0"/>
                  </a:cubicBezTo>
                  <a:cubicBezTo>
                    <a:pt x="852170" y="0"/>
                    <a:pt x="1098169" y="245872"/>
                    <a:pt x="1098169" y="549021"/>
                  </a:cubicBezTo>
                  <a:cubicBezTo>
                    <a:pt x="1098169" y="852170"/>
                    <a:pt x="852297" y="1098169"/>
                    <a:pt x="549021" y="1098169"/>
                  </a:cubicBezTo>
                  <a:cubicBezTo>
                    <a:pt x="245745" y="1098169"/>
                    <a:pt x="0" y="852297"/>
                    <a:pt x="0" y="549021"/>
                  </a:cubicBezTo>
                  <a:close/>
                </a:path>
              </a:pathLst>
            </a:custGeom>
            <a:solidFill>
              <a:srgbClr val="FFFFFF"/>
            </a:solidFill>
          </p:spPr>
        </p:sp>
      </p:grpSp>
      <p:grpSp>
        <p:nvGrpSpPr>
          <p:cNvPr id="9" name="Group 9"/>
          <p:cNvGrpSpPr/>
          <p:nvPr/>
        </p:nvGrpSpPr>
        <p:grpSpPr>
          <a:xfrm>
            <a:off x="1570339" y="3011643"/>
            <a:ext cx="428273" cy="428273"/>
            <a:chOff x="0" y="0"/>
            <a:chExt cx="571030" cy="571030"/>
          </a:xfrm>
        </p:grpSpPr>
        <p:sp>
          <p:nvSpPr>
            <p:cNvPr id="10" name="Freeform 10" descr="icons/gavel_red.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3"/>
              <a:stretch>
                <a:fillRect r="-6" b="-6"/>
              </a:stretch>
            </a:blipFill>
          </p:spPr>
        </p:sp>
      </p:grpSp>
      <p:grpSp>
        <p:nvGrpSpPr>
          <p:cNvPr id="11" name="Group 11"/>
          <p:cNvGrpSpPr/>
          <p:nvPr/>
        </p:nvGrpSpPr>
        <p:grpSpPr>
          <a:xfrm>
            <a:off x="2470814" y="2566902"/>
            <a:ext cx="14413059" cy="1304039"/>
            <a:chOff x="0" y="0"/>
            <a:chExt cx="19217411" cy="1738718"/>
          </a:xfrm>
        </p:grpSpPr>
        <p:sp>
          <p:nvSpPr>
            <p:cNvPr id="12" name="Freeform 12"/>
            <p:cNvSpPr/>
            <p:nvPr/>
          </p:nvSpPr>
          <p:spPr>
            <a:xfrm>
              <a:off x="0" y="0"/>
              <a:ext cx="19217413" cy="1738718"/>
            </a:xfrm>
            <a:custGeom>
              <a:avLst/>
              <a:gdLst/>
              <a:ahLst/>
              <a:cxnLst/>
              <a:rect l="l" t="t" r="r" b="b"/>
              <a:pathLst>
                <a:path w="19217413" h="1738718">
                  <a:moveTo>
                    <a:pt x="0" y="0"/>
                  </a:moveTo>
                  <a:lnTo>
                    <a:pt x="19217413" y="0"/>
                  </a:lnTo>
                  <a:lnTo>
                    <a:pt x="19217413" y="1738718"/>
                  </a:lnTo>
                  <a:lnTo>
                    <a:pt x="0" y="1738718"/>
                  </a:lnTo>
                  <a:close/>
                </a:path>
              </a:pathLst>
            </a:custGeom>
            <a:blipFill>
              <a:blip r:embed="rId2">
                <a:alphaModFix amt="0"/>
              </a:blip>
              <a:stretch>
                <a:fillRect t="-165360" b="-165361"/>
              </a:stretch>
            </a:blipFill>
          </p:spPr>
        </p:sp>
        <p:sp>
          <p:nvSpPr>
            <p:cNvPr id="13" name="TextBox 13"/>
            <p:cNvSpPr txBox="1"/>
            <p:nvPr/>
          </p:nvSpPr>
          <p:spPr>
            <a:xfrm>
              <a:off x="0" y="-28575"/>
              <a:ext cx="19217411" cy="1767293"/>
            </a:xfrm>
            <a:prstGeom prst="rect">
              <a:avLst/>
            </a:prstGeom>
          </p:spPr>
          <p:txBody>
            <a:bodyPr lIns="0" tIns="0" rIns="0" bIns="0" rtlCol="0" anchor="ctr"/>
            <a:lstStyle/>
            <a:p>
              <a:pPr algn="l">
                <a:lnSpc>
                  <a:spcPts val="2916"/>
                </a:lnSpc>
              </a:pPr>
              <a:r>
                <a:rPr lang="en-US" sz="2401" b="1">
                  <a:solidFill>
                    <a:srgbClr val="FFFFFF"/>
                  </a:solidFill>
                  <a:latin typeface="Poppins Bold"/>
                  <a:ea typeface="Poppins Bold"/>
                  <a:cs typeface="Poppins Bold"/>
                  <a:sym typeface="Poppins Bold"/>
                </a:rPr>
                <a:t>O assédio sexual pode ocorrer entre pessoas de diferentes orientações sexuais, raças, classes ou gerações.</a:t>
              </a:r>
            </a:p>
          </p:txBody>
        </p:sp>
      </p:grpSp>
      <p:grpSp>
        <p:nvGrpSpPr>
          <p:cNvPr id="14" name="Group 14"/>
          <p:cNvGrpSpPr/>
          <p:nvPr/>
        </p:nvGrpSpPr>
        <p:grpSpPr>
          <a:xfrm>
            <a:off x="960872" y="4214108"/>
            <a:ext cx="713794" cy="713794"/>
            <a:chOff x="0" y="0"/>
            <a:chExt cx="951725" cy="951725"/>
          </a:xfrm>
        </p:grpSpPr>
        <p:sp>
          <p:nvSpPr>
            <p:cNvPr id="15" name="Freeform 15"/>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16" name="Group 16"/>
          <p:cNvGrpSpPr/>
          <p:nvPr/>
        </p:nvGrpSpPr>
        <p:grpSpPr>
          <a:xfrm>
            <a:off x="1139314" y="4392549"/>
            <a:ext cx="356892" cy="356892"/>
            <a:chOff x="0" y="0"/>
            <a:chExt cx="475856" cy="475856"/>
          </a:xfrm>
        </p:grpSpPr>
        <p:sp>
          <p:nvSpPr>
            <p:cNvPr id="17" name="Freeform 17" descr="icons/commentslash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4"/>
              <a:stretch>
                <a:fillRect r="2" b="2"/>
              </a:stretch>
            </a:blipFill>
          </p:spPr>
        </p:sp>
      </p:grpSp>
      <p:grpSp>
        <p:nvGrpSpPr>
          <p:cNvPr id="18" name="Group 18"/>
          <p:cNvGrpSpPr/>
          <p:nvPr/>
        </p:nvGrpSpPr>
        <p:grpSpPr>
          <a:xfrm>
            <a:off x="1990373" y="3987609"/>
            <a:ext cx="14962127" cy="1166772"/>
            <a:chOff x="0" y="0"/>
            <a:chExt cx="19949503" cy="1555695"/>
          </a:xfrm>
        </p:grpSpPr>
        <p:sp>
          <p:nvSpPr>
            <p:cNvPr id="19" name="Freeform 19"/>
            <p:cNvSpPr/>
            <p:nvPr/>
          </p:nvSpPr>
          <p:spPr>
            <a:xfrm>
              <a:off x="0" y="0"/>
              <a:ext cx="19949506" cy="1555692"/>
            </a:xfrm>
            <a:custGeom>
              <a:avLst/>
              <a:gdLst/>
              <a:ahLst/>
              <a:cxnLst/>
              <a:rect l="l" t="t" r="r" b="b"/>
              <a:pathLst>
                <a:path w="19949506" h="1555692">
                  <a:moveTo>
                    <a:pt x="0" y="0"/>
                  </a:moveTo>
                  <a:lnTo>
                    <a:pt x="19949506" y="0"/>
                  </a:lnTo>
                  <a:lnTo>
                    <a:pt x="19949506" y="1555692"/>
                  </a:lnTo>
                  <a:lnTo>
                    <a:pt x="0" y="1555692"/>
                  </a:lnTo>
                  <a:close/>
                </a:path>
              </a:pathLst>
            </a:custGeom>
            <a:blipFill>
              <a:blip r:embed="rId2">
                <a:alphaModFix amt="0"/>
              </a:blip>
              <a:stretch>
                <a:fillRect t="-199867" b="-199867"/>
              </a:stretch>
            </a:blipFill>
          </p:spPr>
        </p:sp>
        <p:sp>
          <p:nvSpPr>
            <p:cNvPr id="20" name="TextBox 20"/>
            <p:cNvSpPr txBox="1"/>
            <p:nvPr/>
          </p:nvSpPr>
          <p:spPr>
            <a:xfrm>
              <a:off x="0" y="-28575"/>
              <a:ext cx="19949503" cy="1584270"/>
            </a:xfrm>
            <a:prstGeom prst="rect">
              <a:avLst/>
            </a:prstGeom>
          </p:spPr>
          <p:txBody>
            <a:bodyPr lIns="0" tIns="0" rIns="0" bIns="0" rtlCol="0" anchor="ctr"/>
            <a:lstStyle/>
            <a:p>
              <a:pPr algn="l">
                <a:lnSpc>
                  <a:spcPts val="2916"/>
                </a:lnSpc>
              </a:pPr>
              <a:r>
                <a:rPr lang="en-US" sz="2401">
                  <a:solidFill>
                    <a:srgbClr val="1C1C1C"/>
                  </a:solidFill>
                  <a:latin typeface="Poppins"/>
                  <a:ea typeface="Poppins"/>
                  <a:cs typeface="Poppins"/>
                  <a:sym typeface="Poppins"/>
                </a:rPr>
                <a:t>Buscar propostas ou condutas constrangedoras que violem a liberdade sexual da vítima</a:t>
              </a:r>
            </a:p>
          </p:txBody>
        </p:sp>
      </p:grpSp>
      <p:grpSp>
        <p:nvGrpSpPr>
          <p:cNvPr id="21" name="Group 21"/>
          <p:cNvGrpSpPr/>
          <p:nvPr/>
        </p:nvGrpSpPr>
        <p:grpSpPr>
          <a:xfrm>
            <a:off x="960872" y="5321345"/>
            <a:ext cx="713794" cy="713794"/>
            <a:chOff x="0" y="0"/>
            <a:chExt cx="951725" cy="951725"/>
          </a:xfrm>
        </p:grpSpPr>
        <p:sp>
          <p:nvSpPr>
            <p:cNvPr id="22" name="Freeform 22"/>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23" name="Group 23"/>
          <p:cNvGrpSpPr/>
          <p:nvPr/>
        </p:nvGrpSpPr>
        <p:grpSpPr>
          <a:xfrm>
            <a:off x="1139314" y="5499786"/>
            <a:ext cx="356892" cy="356892"/>
            <a:chOff x="0" y="0"/>
            <a:chExt cx="475856" cy="475856"/>
          </a:xfrm>
        </p:grpSpPr>
        <p:sp>
          <p:nvSpPr>
            <p:cNvPr id="24" name="Freeform 24" descr="icons/lock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5"/>
              <a:stretch>
                <a:fillRect r="2" b="2"/>
              </a:stretch>
            </a:blipFill>
          </p:spPr>
        </p:sp>
      </p:grpSp>
      <p:grpSp>
        <p:nvGrpSpPr>
          <p:cNvPr id="25" name="Group 25"/>
          <p:cNvGrpSpPr/>
          <p:nvPr/>
        </p:nvGrpSpPr>
        <p:grpSpPr>
          <a:xfrm>
            <a:off x="1990373" y="5163906"/>
            <a:ext cx="14962127" cy="1166772"/>
            <a:chOff x="0" y="0"/>
            <a:chExt cx="19949503" cy="1555695"/>
          </a:xfrm>
        </p:grpSpPr>
        <p:sp>
          <p:nvSpPr>
            <p:cNvPr id="26" name="Freeform 26"/>
            <p:cNvSpPr/>
            <p:nvPr/>
          </p:nvSpPr>
          <p:spPr>
            <a:xfrm>
              <a:off x="0" y="0"/>
              <a:ext cx="19949506" cy="1555692"/>
            </a:xfrm>
            <a:custGeom>
              <a:avLst/>
              <a:gdLst/>
              <a:ahLst/>
              <a:cxnLst/>
              <a:rect l="l" t="t" r="r" b="b"/>
              <a:pathLst>
                <a:path w="19949506" h="1555692">
                  <a:moveTo>
                    <a:pt x="0" y="0"/>
                  </a:moveTo>
                  <a:lnTo>
                    <a:pt x="19949506" y="0"/>
                  </a:lnTo>
                  <a:lnTo>
                    <a:pt x="19949506" y="1555692"/>
                  </a:lnTo>
                  <a:lnTo>
                    <a:pt x="0" y="1555692"/>
                  </a:lnTo>
                  <a:close/>
                </a:path>
              </a:pathLst>
            </a:custGeom>
            <a:blipFill>
              <a:blip r:embed="rId2">
                <a:alphaModFix amt="0"/>
              </a:blip>
              <a:stretch>
                <a:fillRect t="-199867" b="-199867"/>
              </a:stretch>
            </a:blipFill>
          </p:spPr>
        </p:sp>
        <p:sp>
          <p:nvSpPr>
            <p:cNvPr id="27" name="TextBox 27"/>
            <p:cNvSpPr txBox="1"/>
            <p:nvPr/>
          </p:nvSpPr>
          <p:spPr>
            <a:xfrm>
              <a:off x="0" y="-28575"/>
              <a:ext cx="19949503" cy="1584270"/>
            </a:xfrm>
            <a:prstGeom prst="rect">
              <a:avLst/>
            </a:prstGeom>
          </p:spPr>
          <p:txBody>
            <a:bodyPr lIns="0" tIns="0" rIns="0" bIns="0" rtlCol="0" anchor="ctr"/>
            <a:lstStyle/>
            <a:p>
              <a:pPr marL="0" lvl="0" indent="0" algn="l">
                <a:lnSpc>
                  <a:spcPts val="2916"/>
                </a:lnSpc>
                <a:spcBef>
                  <a:spcPct val="0"/>
                </a:spcBef>
              </a:pPr>
              <a:r>
                <a:rPr lang="en-US" sz="2401" u="none" strike="noStrike">
                  <a:solidFill>
                    <a:srgbClr val="1C1C1C"/>
                  </a:solidFill>
                  <a:latin typeface="Poppins"/>
                  <a:ea typeface="Poppins"/>
                  <a:cs typeface="Poppins"/>
                  <a:sym typeface="Poppins"/>
                </a:rPr>
                <a:t>Fazer da vítima alvo de chantagem, condicionando benefícios ou a permanência no emprego a favores sexuais</a:t>
              </a:r>
            </a:p>
          </p:txBody>
        </p:sp>
      </p:grpSp>
      <p:grpSp>
        <p:nvGrpSpPr>
          <p:cNvPr id="28" name="Group 28"/>
          <p:cNvGrpSpPr/>
          <p:nvPr/>
        </p:nvGrpSpPr>
        <p:grpSpPr>
          <a:xfrm>
            <a:off x="960872" y="6545266"/>
            <a:ext cx="713794" cy="713794"/>
            <a:chOff x="0" y="0"/>
            <a:chExt cx="951725" cy="951725"/>
          </a:xfrm>
        </p:grpSpPr>
        <p:sp>
          <p:nvSpPr>
            <p:cNvPr id="29" name="Freeform 29"/>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grpSp>
        <p:nvGrpSpPr>
          <p:cNvPr id="30" name="Group 30"/>
          <p:cNvGrpSpPr/>
          <p:nvPr/>
        </p:nvGrpSpPr>
        <p:grpSpPr>
          <a:xfrm>
            <a:off x="1139314" y="6723707"/>
            <a:ext cx="356892" cy="356892"/>
            <a:chOff x="0" y="0"/>
            <a:chExt cx="475856" cy="475856"/>
          </a:xfrm>
        </p:grpSpPr>
        <p:sp>
          <p:nvSpPr>
            <p:cNvPr id="31" name="Freeform 31" descr="icons/fistraised_white.png"/>
            <p:cNvSpPr/>
            <p:nvPr/>
          </p:nvSpPr>
          <p:spPr>
            <a:xfrm>
              <a:off x="0" y="0"/>
              <a:ext cx="475869" cy="475869"/>
            </a:xfrm>
            <a:custGeom>
              <a:avLst/>
              <a:gdLst/>
              <a:ahLst/>
              <a:cxnLst/>
              <a:rect l="l" t="t" r="r" b="b"/>
              <a:pathLst>
                <a:path w="475869" h="475869">
                  <a:moveTo>
                    <a:pt x="0" y="0"/>
                  </a:moveTo>
                  <a:lnTo>
                    <a:pt x="475869" y="0"/>
                  </a:lnTo>
                  <a:lnTo>
                    <a:pt x="475869" y="475869"/>
                  </a:lnTo>
                  <a:lnTo>
                    <a:pt x="0" y="475869"/>
                  </a:lnTo>
                  <a:lnTo>
                    <a:pt x="0" y="0"/>
                  </a:lnTo>
                  <a:close/>
                </a:path>
              </a:pathLst>
            </a:custGeom>
            <a:blipFill>
              <a:blip r:embed="rId6"/>
              <a:stretch>
                <a:fillRect r="2" b="2"/>
              </a:stretch>
            </a:blipFill>
          </p:spPr>
        </p:sp>
      </p:grpSp>
      <p:grpSp>
        <p:nvGrpSpPr>
          <p:cNvPr id="32" name="Group 32"/>
          <p:cNvGrpSpPr/>
          <p:nvPr/>
        </p:nvGrpSpPr>
        <p:grpSpPr>
          <a:xfrm>
            <a:off x="1990373" y="6340202"/>
            <a:ext cx="14962127" cy="1166772"/>
            <a:chOff x="0" y="0"/>
            <a:chExt cx="19949503" cy="1555695"/>
          </a:xfrm>
        </p:grpSpPr>
        <p:sp>
          <p:nvSpPr>
            <p:cNvPr id="33" name="Freeform 33"/>
            <p:cNvSpPr/>
            <p:nvPr/>
          </p:nvSpPr>
          <p:spPr>
            <a:xfrm>
              <a:off x="0" y="0"/>
              <a:ext cx="19949506" cy="1555692"/>
            </a:xfrm>
            <a:custGeom>
              <a:avLst/>
              <a:gdLst/>
              <a:ahLst/>
              <a:cxnLst/>
              <a:rect l="l" t="t" r="r" b="b"/>
              <a:pathLst>
                <a:path w="19949506" h="1555692">
                  <a:moveTo>
                    <a:pt x="0" y="0"/>
                  </a:moveTo>
                  <a:lnTo>
                    <a:pt x="19949506" y="0"/>
                  </a:lnTo>
                  <a:lnTo>
                    <a:pt x="19949506" y="1555692"/>
                  </a:lnTo>
                  <a:lnTo>
                    <a:pt x="0" y="1555692"/>
                  </a:lnTo>
                  <a:close/>
                </a:path>
              </a:pathLst>
            </a:custGeom>
            <a:blipFill>
              <a:blip r:embed="rId2">
                <a:alphaModFix amt="0"/>
              </a:blip>
              <a:stretch>
                <a:fillRect t="-199867" b="-199867"/>
              </a:stretch>
            </a:blipFill>
          </p:spPr>
        </p:sp>
        <p:sp>
          <p:nvSpPr>
            <p:cNvPr id="34" name="TextBox 34"/>
            <p:cNvSpPr txBox="1"/>
            <p:nvPr/>
          </p:nvSpPr>
          <p:spPr>
            <a:xfrm>
              <a:off x="0" y="-28575"/>
              <a:ext cx="19949503" cy="1584270"/>
            </a:xfrm>
            <a:prstGeom prst="rect">
              <a:avLst/>
            </a:prstGeom>
          </p:spPr>
          <p:txBody>
            <a:bodyPr lIns="0" tIns="0" rIns="0" bIns="0" rtlCol="0" anchor="ctr"/>
            <a:lstStyle/>
            <a:p>
              <a:pPr marL="0" lvl="0" indent="0" algn="l">
                <a:lnSpc>
                  <a:spcPts val="2916"/>
                </a:lnSpc>
                <a:spcBef>
                  <a:spcPct val="0"/>
                </a:spcBef>
              </a:pPr>
              <a:r>
                <a:rPr lang="en-US" sz="2401" u="none" strike="noStrike">
                  <a:solidFill>
                    <a:srgbClr val="1C1C1C"/>
                  </a:solidFill>
                  <a:latin typeface="Poppins"/>
                  <a:ea typeface="Poppins"/>
                  <a:cs typeface="Poppins"/>
                  <a:sym typeface="Poppins"/>
                </a:rPr>
                <a:t>Agir por intimidação e humilhação, explorando a posição hierárquica sobre a vítima</a:t>
              </a:r>
            </a:p>
          </p:txBody>
        </p:sp>
      </p:grpSp>
      <p:grpSp>
        <p:nvGrpSpPr>
          <p:cNvPr id="35" name="Group 35"/>
          <p:cNvGrpSpPr/>
          <p:nvPr/>
        </p:nvGrpSpPr>
        <p:grpSpPr>
          <a:xfrm>
            <a:off x="13720898" y="8510240"/>
            <a:ext cx="3374703" cy="1043892"/>
            <a:chOff x="0" y="0"/>
            <a:chExt cx="4499604" cy="1391856"/>
          </a:xfrm>
        </p:grpSpPr>
        <p:grpSp>
          <p:nvGrpSpPr>
            <p:cNvPr id="36" name="Group 36"/>
            <p:cNvGrpSpPr/>
            <p:nvPr/>
          </p:nvGrpSpPr>
          <p:grpSpPr>
            <a:xfrm>
              <a:off x="0" y="0"/>
              <a:ext cx="4499604" cy="1391857"/>
              <a:chOff x="0" y="0"/>
              <a:chExt cx="4575569" cy="1415355"/>
            </a:xfrm>
          </p:grpSpPr>
          <p:sp>
            <p:nvSpPr>
              <p:cNvPr id="37" name="Freeform 37"/>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38" name="Group 38"/>
            <p:cNvGrpSpPr/>
            <p:nvPr/>
          </p:nvGrpSpPr>
          <p:grpSpPr>
            <a:xfrm>
              <a:off x="971928" y="0"/>
              <a:ext cx="2555748" cy="1391856"/>
              <a:chOff x="0" y="0"/>
              <a:chExt cx="2555748" cy="1391856"/>
            </a:xfrm>
          </p:grpSpPr>
          <p:sp>
            <p:nvSpPr>
              <p:cNvPr id="39" name="Freeform 39"/>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7"/>
                <a:stretch>
                  <a:fillRect t="-208" b="-204"/>
                </a:stretch>
              </a:blipFill>
            </p:spPr>
          </p:sp>
        </p:grpSp>
      </p:grpSp>
      <p:grpSp>
        <p:nvGrpSpPr>
          <p:cNvPr id="40" name="Group 40"/>
          <p:cNvGrpSpPr/>
          <p:nvPr/>
        </p:nvGrpSpPr>
        <p:grpSpPr>
          <a:xfrm>
            <a:off x="15078935" y="571334"/>
            <a:ext cx="2134379" cy="554254"/>
            <a:chOff x="0" y="0"/>
            <a:chExt cx="5307673" cy="1378293"/>
          </a:xfrm>
        </p:grpSpPr>
        <p:sp>
          <p:nvSpPr>
            <p:cNvPr id="41" name="Freeform 41"/>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8"/>
              <a:stretch>
                <a:fillRect t="-10477" b="-10477"/>
              </a:stretch>
            </a:blipFill>
          </p:spPr>
        </p:sp>
      </p:grpSp>
      <p:grpSp>
        <p:nvGrpSpPr>
          <p:cNvPr id="42" name="Group 42"/>
          <p:cNvGrpSpPr/>
          <p:nvPr/>
        </p:nvGrpSpPr>
        <p:grpSpPr>
          <a:xfrm>
            <a:off x="960863" y="7773410"/>
            <a:ext cx="713794" cy="713794"/>
            <a:chOff x="0" y="0"/>
            <a:chExt cx="951725" cy="951725"/>
          </a:xfrm>
        </p:grpSpPr>
        <p:sp>
          <p:nvSpPr>
            <p:cNvPr id="43" name="Freeform 43"/>
            <p:cNvSpPr/>
            <p:nvPr/>
          </p:nvSpPr>
          <p:spPr>
            <a:xfrm>
              <a:off x="0" y="0"/>
              <a:ext cx="951738" cy="951738"/>
            </a:xfrm>
            <a:custGeom>
              <a:avLst/>
              <a:gdLst/>
              <a:ahLst/>
              <a:cxnLst/>
              <a:rect l="l" t="t" r="r" b="b"/>
              <a:pathLst>
                <a:path w="951738" h="951738">
                  <a:moveTo>
                    <a:pt x="0" y="475869"/>
                  </a:moveTo>
                  <a:cubicBezTo>
                    <a:pt x="0" y="213106"/>
                    <a:pt x="213106" y="0"/>
                    <a:pt x="475869" y="0"/>
                  </a:cubicBezTo>
                  <a:cubicBezTo>
                    <a:pt x="738632" y="0"/>
                    <a:pt x="951738" y="213106"/>
                    <a:pt x="951738" y="475869"/>
                  </a:cubicBezTo>
                  <a:cubicBezTo>
                    <a:pt x="951738" y="738632"/>
                    <a:pt x="738632" y="951738"/>
                    <a:pt x="475869" y="951738"/>
                  </a:cubicBezTo>
                  <a:cubicBezTo>
                    <a:pt x="213106" y="951738"/>
                    <a:pt x="0" y="738632"/>
                    <a:pt x="0" y="475869"/>
                  </a:cubicBezTo>
                  <a:close/>
                </a:path>
              </a:pathLst>
            </a:custGeom>
            <a:solidFill>
              <a:srgbClr val="A23251"/>
            </a:solidFill>
          </p:spPr>
        </p:sp>
      </p:grpSp>
      <p:sp>
        <p:nvSpPr>
          <p:cNvPr id="44" name="Freeform 44"/>
          <p:cNvSpPr/>
          <p:nvPr/>
        </p:nvSpPr>
        <p:spPr>
          <a:xfrm>
            <a:off x="1028700" y="7868660"/>
            <a:ext cx="515694" cy="482174"/>
          </a:xfrm>
          <a:custGeom>
            <a:avLst/>
            <a:gdLst/>
            <a:ahLst/>
            <a:cxnLst/>
            <a:rect l="l" t="t" r="r" b="b"/>
            <a:pathLst>
              <a:path w="515694" h="482174">
                <a:moveTo>
                  <a:pt x="0" y="0"/>
                </a:moveTo>
                <a:lnTo>
                  <a:pt x="515694" y="0"/>
                </a:lnTo>
                <a:lnTo>
                  <a:pt x="515694" y="482174"/>
                </a:lnTo>
                <a:lnTo>
                  <a:pt x="0" y="482174"/>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5" name="Group 45"/>
          <p:cNvGrpSpPr/>
          <p:nvPr/>
        </p:nvGrpSpPr>
        <p:grpSpPr>
          <a:xfrm>
            <a:off x="1990373" y="7546921"/>
            <a:ext cx="14962127" cy="1166772"/>
            <a:chOff x="0" y="0"/>
            <a:chExt cx="19949503" cy="1555695"/>
          </a:xfrm>
        </p:grpSpPr>
        <p:sp>
          <p:nvSpPr>
            <p:cNvPr id="46" name="Freeform 46"/>
            <p:cNvSpPr/>
            <p:nvPr/>
          </p:nvSpPr>
          <p:spPr>
            <a:xfrm>
              <a:off x="0" y="0"/>
              <a:ext cx="19949506" cy="1555692"/>
            </a:xfrm>
            <a:custGeom>
              <a:avLst/>
              <a:gdLst/>
              <a:ahLst/>
              <a:cxnLst/>
              <a:rect l="l" t="t" r="r" b="b"/>
              <a:pathLst>
                <a:path w="19949506" h="1555692">
                  <a:moveTo>
                    <a:pt x="0" y="0"/>
                  </a:moveTo>
                  <a:lnTo>
                    <a:pt x="19949506" y="0"/>
                  </a:lnTo>
                  <a:lnTo>
                    <a:pt x="19949506" y="1555692"/>
                  </a:lnTo>
                  <a:lnTo>
                    <a:pt x="0" y="1555692"/>
                  </a:lnTo>
                  <a:close/>
                </a:path>
              </a:pathLst>
            </a:custGeom>
            <a:blipFill>
              <a:blip r:embed="rId2">
                <a:alphaModFix amt="0"/>
              </a:blip>
              <a:stretch>
                <a:fillRect t="-199867" b="-199867"/>
              </a:stretch>
            </a:blipFill>
          </p:spPr>
        </p:sp>
        <p:sp>
          <p:nvSpPr>
            <p:cNvPr id="47" name="TextBox 47"/>
            <p:cNvSpPr txBox="1"/>
            <p:nvPr/>
          </p:nvSpPr>
          <p:spPr>
            <a:xfrm>
              <a:off x="0" y="-28575"/>
              <a:ext cx="19949503" cy="1584270"/>
            </a:xfrm>
            <a:prstGeom prst="rect">
              <a:avLst/>
            </a:prstGeom>
          </p:spPr>
          <p:txBody>
            <a:bodyPr lIns="0" tIns="0" rIns="0" bIns="0" rtlCol="0" anchor="ctr"/>
            <a:lstStyle/>
            <a:p>
              <a:pPr marL="0" lvl="0" indent="0" algn="l">
                <a:lnSpc>
                  <a:spcPts val="2916"/>
                </a:lnSpc>
                <a:spcBef>
                  <a:spcPct val="0"/>
                </a:spcBef>
              </a:pPr>
              <a:r>
                <a:rPr lang="en-US" sz="2401">
                  <a:solidFill>
                    <a:srgbClr val="1C1C1C"/>
                  </a:solidFill>
                  <a:latin typeface="Poppins"/>
                  <a:ea typeface="Poppins"/>
                  <a:cs typeface="Poppins"/>
                  <a:sym typeface="Poppins"/>
                </a:rPr>
                <a:t>Não se faz necessária a repetição do ato, bastando que a abordagem sexual gere transtornos na vida do assediado.</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Como identificar o assédio sexual</a:t>
              </a:r>
            </a:p>
          </p:txBody>
        </p:sp>
      </p:grpSp>
      <p:grpSp>
        <p:nvGrpSpPr>
          <p:cNvPr id="5" name="Group 5"/>
          <p:cNvGrpSpPr/>
          <p:nvPr/>
        </p:nvGrpSpPr>
        <p:grpSpPr>
          <a:xfrm>
            <a:off x="960872" y="2429627"/>
            <a:ext cx="16334804" cy="1370199"/>
            <a:chOff x="0" y="0"/>
            <a:chExt cx="21779738" cy="1826933"/>
          </a:xfrm>
        </p:grpSpPr>
        <p:sp>
          <p:nvSpPr>
            <p:cNvPr id="6" name="Freeform 6"/>
            <p:cNvSpPr/>
            <p:nvPr/>
          </p:nvSpPr>
          <p:spPr>
            <a:xfrm>
              <a:off x="0" y="0"/>
              <a:ext cx="21779736" cy="1826938"/>
            </a:xfrm>
            <a:custGeom>
              <a:avLst/>
              <a:gdLst/>
              <a:ahLst/>
              <a:cxnLst/>
              <a:rect l="l" t="t" r="r" b="b"/>
              <a:pathLst>
                <a:path w="21779736" h="1826938">
                  <a:moveTo>
                    <a:pt x="0" y="0"/>
                  </a:moveTo>
                  <a:lnTo>
                    <a:pt x="21779736" y="0"/>
                  </a:lnTo>
                  <a:lnTo>
                    <a:pt x="21779736" y="1826938"/>
                  </a:lnTo>
                  <a:lnTo>
                    <a:pt x="0" y="1826938"/>
                  </a:lnTo>
                  <a:close/>
                </a:path>
              </a:pathLst>
            </a:custGeom>
            <a:blipFill>
              <a:blip r:embed="rId2">
                <a:alphaModFix amt="0"/>
              </a:blip>
              <a:stretch>
                <a:fillRect t="-194722" b="-169857"/>
              </a:stretch>
            </a:blipFill>
          </p:spPr>
        </p:sp>
        <p:sp>
          <p:nvSpPr>
            <p:cNvPr id="7" name="TextBox 7"/>
            <p:cNvSpPr txBox="1"/>
            <p:nvPr/>
          </p:nvSpPr>
          <p:spPr>
            <a:xfrm>
              <a:off x="0" y="-47625"/>
              <a:ext cx="21779738" cy="1874558"/>
            </a:xfrm>
            <a:prstGeom prst="rect">
              <a:avLst/>
            </a:prstGeom>
          </p:spPr>
          <p:txBody>
            <a:bodyPr lIns="0" tIns="0" rIns="0" bIns="0" rtlCol="0" anchor="ctr"/>
            <a:lstStyle/>
            <a:p>
              <a:pPr algn="just">
                <a:lnSpc>
                  <a:spcPts val="3144"/>
                </a:lnSpc>
              </a:pPr>
              <a:r>
                <a:rPr lang="en-US" sz="2400">
                  <a:solidFill>
                    <a:srgbClr val="4A4642"/>
                  </a:solidFill>
                  <a:latin typeface="Poppins"/>
                  <a:ea typeface="Poppins"/>
                  <a:cs typeface="Poppins"/>
                  <a:sym typeface="Poppins"/>
                </a:rPr>
                <a:t>Visa à obtenção de favores sexuais por meio de condutas indesejáveis, funcionando como forma de ameaçar a vítima ou como condição para a continuidade do emprego. Pode se manifestar de diferentes formas:</a:t>
              </a:r>
            </a:p>
          </p:txBody>
        </p:sp>
      </p:grpSp>
      <p:grpSp>
        <p:nvGrpSpPr>
          <p:cNvPr id="8" name="Group 8"/>
          <p:cNvGrpSpPr/>
          <p:nvPr/>
        </p:nvGrpSpPr>
        <p:grpSpPr>
          <a:xfrm>
            <a:off x="960872" y="3802304"/>
            <a:ext cx="5257333" cy="3157147"/>
            <a:chOff x="0" y="0"/>
            <a:chExt cx="7009778" cy="4209529"/>
          </a:xfrm>
        </p:grpSpPr>
        <p:sp>
          <p:nvSpPr>
            <p:cNvPr id="9" name="Freeform 9"/>
            <p:cNvSpPr/>
            <p:nvPr/>
          </p:nvSpPr>
          <p:spPr>
            <a:xfrm>
              <a:off x="0" y="0"/>
              <a:ext cx="7009765" cy="4209542"/>
            </a:xfrm>
            <a:custGeom>
              <a:avLst/>
              <a:gdLst/>
              <a:ahLst/>
              <a:cxnLst/>
              <a:rect l="l" t="t" r="r" b="b"/>
              <a:pathLst>
                <a:path w="7009765" h="4209542">
                  <a:moveTo>
                    <a:pt x="0" y="146431"/>
                  </a:moveTo>
                  <a:cubicBezTo>
                    <a:pt x="0" y="65532"/>
                    <a:pt x="65532" y="0"/>
                    <a:pt x="146431" y="0"/>
                  </a:cubicBezTo>
                  <a:lnTo>
                    <a:pt x="6863334" y="0"/>
                  </a:lnTo>
                  <a:cubicBezTo>
                    <a:pt x="6944233" y="0"/>
                    <a:pt x="7009765" y="65532"/>
                    <a:pt x="7009765" y="146431"/>
                  </a:cubicBezTo>
                  <a:lnTo>
                    <a:pt x="7009765" y="4063111"/>
                  </a:lnTo>
                  <a:cubicBezTo>
                    <a:pt x="7009765" y="4144010"/>
                    <a:pt x="6944233" y="4209542"/>
                    <a:pt x="6863334" y="4209542"/>
                  </a:cubicBezTo>
                  <a:lnTo>
                    <a:pt x="146431" y="4209542"/>
                  </a:lnTo>
                  <a:cubicBezTo>
                    <a:pt x="65532" y="4209542"/>
                    <a:pt x="0" y="4144010"/>
                    <a:pt x="0" y="4063111"/>
                  </a:cubicBezTo>
                  <a:close/>
                </a:path>
              </a:pathLst>
            </a:custGeom>
            <a:solidFill>
              <a:srgbClr val="F7F4F1"/>
            </a:solidFill>
          </p:spPr>
        </p:sp>
      </p:grpSp>
      <p:grpSp>
        <p:nvGrpSpPr>
          <p:cNvPr id="10" name="Group 10"/>
          <p:cNvGrpSpPr/>
          <p:nvPr/>
        </p:nvGrpSpPr>
        <p:grpSpPr>
          <a:xfrm>
            <a:off x="960872" y="4488637"/>
            <a:ext cx="5257333" cy="823603"/>
            <a:chOff x="0" y="0"/>
            <a:chExt cx="7009778" cy="1098138"/>
          </a:xfrm>
        </p:grpSpPr>
        <p:sp>
          <p:nvSpPr>
            <p:cNvPr id="11" name="Freeform 11"/>
            <p:cNvSpPr/>
            <p:nvPr/>
          </p:nvSpPr>
          <p:spPr>
            <a:xfrm>
              <a:off x="0" y="0"/>
              <a:ext cx="7009781" cy="1098132"/>
            </a:xfrm>
            <a:custGeom>
              <a:avLst/>
              <a:gdLst/>
              <a:ahLst/>
              <a:cxnLst/>
              <a:rect l="l" t="t" r="r" b="b"/>
              <a:pathLst>
                <a:path w="7009781" h="1098132">
                  <a:moveTo>
                    <a:pt x="0" y="0"/>
                  </a:moveTo>
                  <a:lnTo>
                    <a:pt x="7009781" y="0"/>
                  </a:lnTo>
                  <a:lnTo>
                    <a:pt x="7009781" y="1098132"/>
                  </a:lnTo>
                  <a:lnTo>
                    <a:pt x="0" y="1098132"/>
                  </a:lnTo>
                  <a:close/>
                </a:path>
              </a:pathLst>
            </a:custGeom>
            <a:blipFill>
              <a:blip r:embed="rId2">
                <a:alphaModFix amt="0"/>
              </a:blip>
              <a:stretch>
                <a:fillRect t="-74379" b="-74380"/>
              </a:stretch>
            </a:blipFill>
          </p:spPr>
        </p:sp>
        <p:sp>
          <p:nvSpPr>
            <p:cNvPr id="12" name="TextBox 12"/>
            <p:cNvSpPr txBox="1"/>
            <p:nvPr/>
          </p:nvSpPr>
          <p:spPr>
            <a:xfrm>
              <a:off x="0" y="-28575"/>
              <a:ext cx="7009778" cy="1126713"/>
            </a:xfrm>
            <a:prstGeom prst="rect">
              <a:avLst/>
            </a:prstGeom>
          </p:spPr>
          <p:txBody>
            <a:bodyPr lIns="0" tIns="0" rIns="0" bIns="0" rtlCol="0" anchor="ctr"/>
            <a:lstStyle/>
            <a:p>
              <a:pPr algn="ctr">
                <a:lnSpc>
                  <a:spcPts val="3963"/>
                </a:lnSpc>
              </a:pPr>
              <a:r>
                <a:rPr lang="en-US" sz="3302" b="1">
                  <a:solidFill>
                    <a:srgbClr val="A23251"/>
                  </a:solidFill>
                  <a:latin typeface="Poppins Bold"/>
                  <a:ea typeface="Poppins Bold"/>
                  <a:cs typeface="Poppins Bold"/>
                  <a:sym typeface="Poppins Bold"/>
                </a:rPr>
                <a:t>Implícita</a:t>
              </a:r>
            </a:p>
          </p:txBody>
        </p:sp>
      </p:grpSp>
      <p:grpSp>
        <p:nvGrpSpPr>
          <p:cNvPr id="13" name="Group 13"/>
          <p:cNvGrpSpPr/>
          <p:nvPr/>
        </p:nvGrpSpPr>
        <p:grpSpPr>
          <a:xfrm>
            <a:off x="960872" y="5380873"/>
            <a:ext cx="5257333" cy="814904"/>
            <a:chOff x="0" y="0"/>
            <a:chExt cx="7009778" cy="1086539"/>
          </a:xfrm>
        </p:grpSpPr>
        <p:sp>
          <p:nvSpPr>
            <p:cNvPr id="14" name="Freeform 14"/>
            <p:cNvSpPr/>
            <p:nvPr/>
          </p:nvSpPr>
          <p:spPr>
            <a:xfrm>
              <a:off x="0" y="0"/>
              <a:ext cx="7009781" cy="1086542"/>
            </a:xfrm>
            <a:custGeom>
              <a:avLst/>
              <a:gdLst/>
              <a:ahLst/>
              <a:cxnLst/>
              <a:rect l="l" t="t" r="r" b="b"/>
              <a:pathLst>
                <a:path w="7009781" h="1086542">
                  <a:moveTo>
                    <a:pt x="0" y="0"/>
                  </a:moveTo>
                  <a:lnTo>
                    <a:pt x="7009781" y="0"/>
                  </a:lnTo>
                  <a:lnTo>
                    <a:pt x="7009781" y="1086542"/>
                  </a:lnTo>
                  <a:lnTo>
                    <a:pt x="0" y="1086542"/>
                  </a:lnTo>
                  <a:close/>
                </a:path>
              </a:pathLst>
            </a:custGeom>
            <a:blipFill>
              <a:blip r:embed="rId2">
                <a:alphaModFix amt="0"/>
              </a:blip>
              <a:stretch>
                <a:fillRect t="-83595" b="-67817"/>
              </a:stretch>
            </a:blipFill>
          </p:spPr>
        </p:sp>
        <p:sp>
          <p:nvSpPr>
            <p:cNvPr id="15" name="TextBox 15"/>
            <p:cNvSpPr txBox="1"/>
            <p:nvPr/>
          </p:nvSpPr>
          <p:spPr>
            <a:xfrm>
              <a:off x="0" y="-28575"/>
              <a:ext cx="7009778" cy="1115114"/>
            </a:xfrm>
            <a:prstGeom prst="rect">
              <a:avLst/>
            </a:prstGeom>
          </p:spPr>
          <p:txBody>
            <a:bodyPr lIns="0" tIns="0" rIns="0" bIns="0" rtlCol="0" anchor="ctr"/>
            <a:lstStyle/>
            <a:p>
              <a:pPr marL="0" lvl="0" indent="0" algn="ctr">
                <a:lnSpc>
                  <a:spcPts val="3963"/>
                </a:lnSpc>
                <a:spcBef>
                  <a:spcPct val="0"/>
                </a:spcBef>
              </a:pPr>
              <a:r>
                <a:rPr lang="en-US" sz="3302" b="1" i="1" u="none" strike="noStrike">
                  <a:solidFill>
                    <a:srgbClr val="000000"/>
                  </a:solidFill>
                  <a:latin typeface="Poppins Bold Italics"/>
                  <a:ea typeface="Poppins Bold Italics"/>
                  <a:cs typeface="Poppins Bold Italics"/>
                  <a:sym typeface="Poppins Bold Italics"/>
                </a:rPr>
                <a:t>ou explícita</a:t>
              </a:r>
            </a:p>
          </p:txBody>
        </p:sp>
      </p:grpSp>
      <p:grpSp>
        <p:nvGrpSpPr>
          <p:cNvPr id="16" name="Group 16"/>
          <p:cNvGrpSpPr/>
          <p:nvPr/>
        </p:nvGrpSpPr>
        <p:grpSpPr>
          <a:xfrm>
            <a:off x="6492745" y="3802304"/>
            <a:ext cx="5257333" cy="3157147"/>
            <a:chOff x="0" y="0"/>
            <a:chExt cx="7009778" cy="4209529"/>
          </a:xfrm>
        </p:grpSpPr>
        <p:sp>
          <p:nvSpPr>
            <p:cNvPr id="17" name="Freeform 17"/>
            <p:cNvSpPr/>
            <p:nvPr/>
          </p:nvSpPr>
          <p:spPr>
            <a:xfrm>
              <a:off x="0" y="0"/>
              <a:ext cx="7009765" cy="4209542"/>
            </a:xfrm>
            <a:custGeom>
              <a:avLst/>
              <a:gdLst/>
              <a:ahLst/>
              <a:cxnLst/>
              <a:rect l="l" t="t" r="r" b="b"/>
              <a:pathLst>
                <a:path w="7009765" h="4209542">
                  <a:moveTo>
                    <a:pt x="0" y="146431"/>
                  </a:moveTo>
                  <a:cubicBezTo>
                    <a:pt x="0" y="65532"/>
                    <a:pt x="65532" y="0"/>
                    <a:pt x="146431" y="0"/>
                  </a:cubicBezTo>
                  <a:lnTo>
                    <a:pt x="6863334" y="0"/>
                  </a:lnTo>
                  <a:cubicBezTo>
                    <a:pt x="6944233" y="0"/>
                    <a:pt x="7009765" y="65532"/>
                    <a:pt x="7009765" y="146431"/>
                  </a:cubicBezTo>
                  <a:lnTo>
                    <a:pt x="7009765" y="4063111"/>
                  </a:lnTo>
                  <a:cubicBezTo>
                    <a:pt x="7009765" y="4144010"/>
                    <a:pt x="6944233" y="4209542"/>
                    <a:pt x="6863334" y="4209542"/>
                  </a:cubicBezTo>
                  <a:lnTo>
                    <a:pt x="146431" y="4209542"/>
                  </a:lnTo>
                  <a:cubicBezTo>
                    <a:pt x="65532" y="4209542"/>
                    <a:pt x="0" y="4144010"/>
                    <a:pt x="0" y="4063111"/>
                  </a:cubicBezTo>
                  <a:close/>
                </a:path>
              </a:pathLst>
            </a:custGeom>
            <a:solidFill>
              <a:srgbClr val="F7F4F1"/>
            </a:solidFill>
          </p:spPr>
        </p:sp>
      </p:grpSp>
      <p:grpSp>
        <p:nvGrpSpPr>
          <p:cNvPr id="18" name="Group 18"/>
          <p:cNvGrpSpPr/>
          <p:nvPr/>
        </p:nvGrpSpPr>
        <p:grpSpPr>
          <a:xfrm>
            <a:off x="6492745" y="4488637"/>
            <a:ext cx="5257333" cy="823603"/>
            <a:chOff x="0" y="0"/>
            <a:chExt cx="7009778" cy="1098138"/>
          </a:xfrm>
        </p:grpSpPr>
        <p:sp>
          <p:nvSpPr>
            <p:cNvPr id="19" name="Freeform 19"/>
            <p:cNvSpPr/>
            <p:nvPr/>
          </p:nvSpPr>
          <p:spPr>
            <a:xfrm>
              <a:off x="0" y="0"/>
              <a:ext cx="7009781" cy="1098132"/>
            </a:xfrm>
            <a:custGeom>
              <a:avLst/>
              <a:gdLst/>
              <a:ahLst/>
              <a:cxnLst/>
              <a:rect l="l" t="t" r="r" b="b"/>
              <a:pathLst>
                <a:path w="7009781" h="1098132">
                  <a:moveTo>
                    <a:pt x="0" y="0"/>
                  </a:moveTo>
                  <a:lnTo>
                    <a:pt x="7009781" y="0"/>
                  </a:lnTo>
                  <a:lnTo>
                    <a:pt x="7009781" y="1098132"/>
                  </a:lnTo>
                  <a:lnTo>
                    <a:pt x="0" y="1098132"/>
                  </a:lnTo>
                  <a:close/>
                </a:path>
              </a:pathLst>
            </a:custGeom>
            <a:blipFill>
              <a:blip r:embed="rId2">
                <a:alphaModFix amt="0"/>
              </a:blip>
              <a:stretch>
                <a:fillRect t="-74379" b="-74380"/>
              </a:stretch>
            </a:blipFill>
          </p:spPr>
        </p:sp>
        <p:sp>
          <p:nvSpPr>
            <p:cNvPr id="20" name="TextBox 20"/>
            <p:cNvSpPr txBox="1"/>
            <p:nvPr/>
          </p:nvSpPr>
          <p:spPr>
            <a:xfrm>
              <a:off x="0" y="-28575"/>
              <a:ext cx="7009778" cy="1126713"/>
            </a:xfrm>
            <a:prstGeom prst="rect">
              <a:avLst/>
            </a:prstGeom>
          </p:spPr>
          <p:txBody>
            <a:bodyPr lIns="0" tIns="0" rIns="0" bIns="0" rtlCol="0" anchor="ctr"/>
            <a:lstStyle/>
            <a:p>
              <a:pPr algn="ctr">
                <a:lnSpc>
                  <a:spcPts val="3963"/>
                </a:lnSpc>
              </a:pPr>
              <a:r>
                <a:rPr lang="en-US" sz="3302" b="1">
                  <a:solidFill>
                    <a:srgbClr val="A23251"/>
                  </a:solidFill>
                  <a:latin typeface="Poppins Bold"/>
                  <a:ea typeface="Poppins Bold"/>
                  <a:cs typeface="Poppins Bold"/>
                  <a:sym typeface="Poppins Bold"/>
                </a:rPr>
                <a:t>Falada</a:t>
              </a:r>
            </a:p>
          </p:txBody>
        </p:sp>
      </p:grpSp>
      <p:grpSp>
        <p:nvGrpSpPr>
          <p:cNvPr id="21" name="Group 21"/>
          <p:cNvGrpSpPr/>
          <p:nvPr/>
        </p:nvGrpSpPr>
        <p:grpSpPr>
          <a:xfrm>
            <a:off x="6492745" y="5380873"/>
            <a:ext cx="5257333" cy="814904"/>
            <a:chOff x="0" y="0"/>
            <a:chExt cx="7009778" cy="1086539"/>
          </a:xfrm>
        </p:grpSpPr>
        <p:sp>
          <p:nvSpPr>
            <p:cNvPr id="22" name="Freeform 22"/>
            <p:cNvSpPr/>
            <p:nvPr/>
          </p:nvSpPr>
          <p:spPr>
            <a:xfrm>
              <a:off x="0" y="0"/>
              <a:ext cx="7009781" cy="1086542"/>
            </a:xfrm>
            <a:custGeom>
              <a:avLst/>
              <a:gdLst/>
              <a:ahLst/>
              <a:cxnLst/>
              <a:rect l="l" t="t" r="r" b="b"/>
              <a:pathLst>
                <a:path w="7009781" h="1086542">
                  <a:moveTo>
                    <a:pt x="0" y="0"/>
                  </a:moveTo>
                  <a:lnTo>
                    <a:pt x="7009781" y="0"/>
                  </a:lnTo>
                  <a:lnTo>
                    <a:pt x="7009781" y="1086542"/>
                  </a:lnTo>
                  <a:lnTo>
                    <a:pt x="0" y="1086542"/>
                  </a:lnTo>
                  <a:close/>
                </a:path>
              </a:pathLst>
            </a:custGeom>
            <a:blipFill>
              <a:blip r:embed="rId2">
                <a:alphaModFix amt="0"/>
              </a:blip>
              <a:stretch>
                <a:fillRect t="-83595" b="-67817"/>
              </a:stretch>
            </a:blipFill>
          </p:spPr>
        </p:sp>
        <p:sp>
          <p:nvSpPr>
            <p:cNvPr id="23" name="TextBox 23"/>
            <p:cNvSpPr txBox="1"/>
            <p:nvPr/>
          </p:nvSpPr>
          <p:spPr>
            <a:xfrm>
              <a:off x="0" y="-28575"/>
              <a:ext cx="7009778" cy="1115114"/>
            </a:xfrm>
            <a:prstGeom prst="rect">
              <a:avLst/>
            </a:prstGeom>
          </p:spPr>
          <p:txBody>
            <a:bodyPr lIns="0" tIns="0" rIns="0" bIns="0" rtlCol="0" anchor="ctr"/>
            <a:lstStyle/>
            <a:p>
              <a:pPr marL="0" lvl="0" indent="0" algn="ctr">
                <a:lnSpc>
                  <a:spcPts val="3963"/>
                </a:lnSpc>
                <a:spcBef>
                  <a:spcPct val="0"/>
                </a:spcBef>
              </a:pPr>
              <a:r>
                <a:rPr lang="en-US" sz="3302" b="1" i="1" u="none" strike="noStrike">
                  <a:solidFill>
                    <a:srgbClr val="000000"/>
                  </a:solidFill>
                  <a:latin typeface="Poppins Bold Italics"/>
                  <a:ea typeface="Poppins Bold Italics"/>
                  <a:cs typeface="Poppins Bold Italics"/>
                  <a:sym typeface="Poppins Bold Italics"/>
                </a:rPr>
                <a:t>ou insinuada</a:t>
              </a:r>
            </a:p>
          </p:txBody>
        </p:sp>
      </p:grpSp>
      <p:grpSp>
        <p:nvGrpSpPr>
          <p:cNvPr id="24" name="Group 24"/>
          <p:cNvGrpSpPr/>
          <p:nvPr/>
        </p:nvGrpSpPr>
        <p:grpSpPr>
          <a:xfrm>
            <a:off x="12024608" y="3802304"/>
            <a:ext cx="5257333" cy="3157147"/>
            <a:chOff x="0" y="0"/>
            <a:chExt cx="7009778" cy="4209529"/>
          </a:xfrm>
        </p:grpSpPr>
        <p:sp>
          <p:nvSpPr>
            <p:cNvPr id="25" name="Freeform 25"/>
            <p:cNvSpPr/>
            <p:nvPr/>
          </p:nvSpPr>
          <p:spPr>
            <a:xfrm>
              <a:off x="0" y="0"/>
              <a:ext cx="7009765" cy="4209542"/>
            </a:xfrm>
            <a:custGeom>
              <a:avLst/>
              <a:gdLst/>
              <a:ahLst/>
              <a:cxnLst/>
              <a:rect l="l" t="t" r="r" b="b"/>
              <a:pathLst>
                <a:path w="7009765" h="4209542">
                  <a:moveTo>
                    <a:pt x="0" y="146431"/>
                  </a:moveTo>
                  <a:cubicBezTo>
                    <a:pt x="0" y="65532"/>
                    <a:pt x="65532" y="0"/>
                    <a:pt x="146431" y="0"/>
                  </a:cubicBezTo>
                  <a:lnTo>
                    <a:pt x="6863334" y="0"/>
                  </a:lnTo>
                  <a:cubicBezTo>
                    <a:pt x="6944233" y="0"/>
                    <a:pt x="7009765" y="65532"/>
                    <a:pt x="7009765" y="146431"/>
                  </a:cubicBezTo>
                  <a:lnTo>
                    <a:pt x="7009765" y="4063111"/>
                  </a:lnTo>
                  <a:cubicBezTo>
                    <a:pt x="7009765" y="4144010"/>
                    <a:pt x="6944233" y="4209542"/>
                    <a:pt x="6863334" y="4209542"/>
                  </a:cubicBezTo>
                  <a:lnTo>
                    <a:pt x="146431" y="4209542"/>
                  </a:lnTo>
                  <a:cubicBezTo>
                    <a:pt x="65532" y="4209542"/>
                    <a:pt x="0" y="4144010"/>
                    <a:pt x="0" y="4063111"/>
                  </a:cubicBezTo>
                  <a:close/>
                </a:path>
              </a:pathLst>
            </a:custGeom>
            <a:solidFill>
              <a:srgbClr val="F7F4F1"/>
            </a:solidFill>
          </p:spPr>
        </p:sp>
      </p:grpSp>
      <p:grpSp>
        <p:nvGrpSpPr>
          <p:cNvPr id="26" name="Group 26"/>
          <p:cNvGrpSpPr/>
          <p:nvPr/>
        </p:nvGrpSpPr>
        <p:grpSpPr>
          <a:xfrm>
            <a:off x="12024608" y="4488637"/>
            <a:ext cx="5257333" cy="823603"/>
            <a:chOff x="0" y="0"/>
            <a:chExt cx="7009778" cy="1098138"/>
          </a:xfrm>
        </p:grpSpPr>
        <p:sp>
          <p:nvSpPr>
            <p:cNvPr id="27" name="Freeform 27"/>
            <p:cNvSpPr/>
            <p:nvPr/>
          </p:nvSpPr>
          <p:spPr>
            <a:xfrm>
              <a:off x="0" y="0"/>
              <a:ext cx="7009781" cy="1098132"/>
            </a:xfrm>
            <a:custGeom>
              <a:avLst/>
              <a:gdLst/>
              <a:ahLst/>
              <a:cxnLst/>
              <a:rect l="l" t="t" r="r" b="b"/>
              <a:pathLst>
                <a:path w="7009781" h="1098132">
                  <a:moveTo>
                    <a:pt x="0" y="0"/>
                  </a:moveTo>
                  <a:lnTo>
                    <a:pt x="7009781" y="0"/>
                  </a:lnTo>
                  <a:lnTo>
                    <a:pt x="7009781" y="1098132"/>
                  </a:lnTo>
                  <a:lnTo>
                    <a:pt x="0" y="1098132"/>
                  </a:lnTo>
                  <a:close/>
                </a:path>
              </a:pathLst>
            </a:custGeom>
            <a:blipFill>
              <a:blip r:embed="rId2">
                <a:alphaModFix amt="0"/>
              </a:blip>
              <a:stretch>
                <a:fillRect t="-74379" b="-74380"/>
              </a:stretch>
            </a:blipFill>
          </p:spPr>
        </p:sp>
        <p:sp>
          <p:nvSpPr>
            <p:cNvPr id="28" name="TextBox 28"/>
            <p:cNvSpPr txBox="1"/>
            <p:nvPr/>
          </p:nvSpPr>
          <p:spPr>
            <a:xfrm>
              <a:off x="0" y="-28575"/>
              <a:ext cx="7009778" cy="1126713"/>
            </a:xfrm>
            <a:prstGeom prst="rect">
              <a:avLst/>
            </a:prstGeom>
          </p:spPr>
          <p:txBody>
            <a:bodyPr lIns="0" tIns="0" rIns="0" bIns="0" rtlCol="0" anchor="ctr"/>
            <a:lstStyle/>
            <a:p>
              <a:pPr algn="ctr">
                <a:lnSpc>
                  <a:spcPts val="3963"/>
                </a:lnSpc>
              </a:pPr>
              <a:r>
                <a:rPr lang="en-US" sz="3302" b="1">
                  <a:solidFill>
                    <a:srgbClr val="A23251"/>
                  </a:solidFill>
                  <a:latin typeface="Poppins Bold"/>
                  <a:ea typeface="Poppins Bold"/>
                  <a:cs typeface="Poppins Bold"/>
                  <a:sym typeface="Poppins Bold"/>
                </a:rPr>
                <a:t>Clara</a:t>
              </a:r>
            </a:p>
          </p:txBody>
        </p:sp>
      </p:grpSp>
      <p:grpSp>
        <p:nvGrpSpPr>
          <p:cNvPr id="29" name="Group 29"/>
          <p:cNvGrpSpPr/>
          <p:nvPr/>
        </p:nvGrpSpPr>
        <p:grpSpPr>
          <a:xfrm>
            <a:off x="12024608" y="5380873"/>
            <a:ext cx="5257333" cy="814904"/>
            <a:chOff x="0" y="0"/>
            <a:chExt cx="7009778" cy="1086539"/>
          </a:xfrm>
        </p:grpSpPr>
        <p:sp>
          <p:nvSpPr>
            <p:cNvPr id="30" name="Freeform 30"/>
            <p:cNvSpPr/>
            <p:nvPr/>
          </p:nvSpPr>
          <p:spPr>
            <a:xfrm>
              <a:off x="0" y="0"/>
              <a:ext cx="7009781" cy="1086542"/>
            </a:xfrm>
            <a:custGeom>
              <a:avLst/>
              <a:gdLst/>
              <a:ahLst/>
              <a:cxnLst/>
              <a:rect l="l" t="t" r="r" b="b"/>
              <a:pathLst>
                <a:path w="7009781" h="1086542">
                  <a:moveTo>
                    <a:pt x="0" y="0"/>
                  </a:moveTo>
                  <a:lnTo>
                    <a:pt x="7009781" y="0"/>
                  </a:lnTo>
                  <a:lnTo>
                    <a:pt x="7009781" y="1086542"/>
                  </a:lnTo>
                  <a:lnTo>
                    <a:pt x="0" y="1086542"/>
                  </a:lnTo>
                  <a:close/>
                </a:path>
              </a:pathLst>
            </a:custGeom>
            <a:blipFill>
              <a:blip r:embed="rId2">
                <a:alphaModFix amt="0"/>
              </a:blip>
              <a:stretch>
                <a:fillRect t="-83595" b="-67817"/>
              </a:stretch>
            </a:blipFill>
          </p:spPr>
        </p:sp>
        <p:sp>
          <p:nvSpPr>
            <p:cNvPr id="31" name="TextBox 31"/>
            <p:cNvSpPr txBox="1"/>
            <p:nvPr/>
          </p:nvSpPr>
          <p:spPr>
            <a:xfrm>
              <a:off x="0" y="-28575"/>
              <a:ext cx="7009778" cy="1115114"/>
            </a:xfrm>
            <a:prstGeom prst="rect">
              <a:avLst/>
            </a:prstGeom>
          </p:spPr>
          <p:txBody>
            <a:bodyPr lIns="0" tIns="0" rIns="0" bIns="0" rtlCol="0" anchor="ctr"/>
            <a:lstStyle/>
            <a:p>
              <a:pPr marL="0" lvl="0" indent="0" algn="ctr">
                <a:lnSpc>
                  <a:spcPts val="3963"/>
                </a:lnSpc>
                <a:spcBef>
                  <a:spcPct val="0"/>
                </a:spcBef>
              </a:pPr>
              <a:r>
                <a:rPr lang="en-US" sz="3302" b="1" i="1" u="none" strike="noStrike">
                  <a:solidFill>
                    <a:srgbClr val="000000"/>
                  </a:solidFill>
                  <a:latin typeface="Poppins Bold Italics"/>
                  <a:ea typeface="Poppins Bold Italics"/>
                  <a:cs typeface="Poppins Bold Italics"/>
                  <a:sym typeface="Poppins Bold Italics"/>
                </a:rPr>
                <a:t>ou sutil</a:t>
              </a:r>
            </a:p>
          </p:txBody>
        </p:sp>
      </p:grpSp>
      <p:grpSp>
        <p:nvGrpSpPr>
          <p:cNvPr id="32" name="Group 32"/>
          <p:cNvGrpSpPr/>
          <p:nvPr/>
        </p:nvGrpSpPr>
        <p:grpSpPr>
          <a:xfrm>
            <a:off x="960872" y="7233980"/>
            <a:ext cx="16334804" cy="956158"/>
            <a:chOff x="0" y="0"/>
            <a:chExt cx="21779738" cy="1274877"/>
          </a:xfrm>
        </p:grpSpPr>
        <p:sp>
          <p:nvSpPr>
            <p:cNvPr id="33" name="Freeform 33"/>
            <p:cNvSpPr/>
            <p:nvPr/>
          </p:nvSpPr>
          <p:spPr>
            <a:xfrm>
              <a:off x="0" y="0"/>
              <a:ext cx="21779736" cy="1274881"/>
            </a:xfrm>
            <a:custGeom>
              <a:avLst/>
              <a:gdLst/>
              <a:ahLst/>
              <a:cxnLst/>
              <a:rect l="l" t="t" r="r" b="b"/>
              <a:pathLst>
                <a:path w="21779736" h="1274881">
                  <a:moveTo>
                    <a:pt x="0" y="0"/>
                  </a:moveTo>
                  <a:lnTo>
                    <a:pt x="21779736" y="0"/>
                  </a:lnTo>
                  <a:lnTo>
                    <a:pt x="21779736" y="1274881"/>
                  </a:lnTo>
                  <a:lnTo>
                    <a:pt x="0" y="1274881"/>
                  </a:lnTo>
                  <a:close/>
                </a:path>
              </a:pathLst>
            </a:custGeom>
            <a:blipFill>
              <a:blip r:embed="rId2">
                <a:alphaModFix amt="0"/>
              </a:blip>
              <a:stretch>
                <a:fillRect t="-296987" b="-268767"/>
              </a:stretch>
            </a:blipFill>
          </p:spPr>
        </p:sp>
        <p:sp>
          <p:nvSpPr>
            <p:cNvPr id="34" name="TextBox 34"/>
            <p:cNvSpPr txBox="1"/>
            <p:nvPr/>
          </p:nvSpPr>
          <p:spPr>
            <a:xfrm>
              <a:off x="0" y="-19050"/>
              <a:ext cx="21779738" cy="1293927"/>
            </a:xfrm>
            <a:prstGeom prst="rect">
              <a:avLst/>
            </a:prstGeom>
          </p:spPr>
          <p:txBody>
            <a:bodyPr lIns="0" tIns="0" rIns="0" bIns="0" rtlCol="0" anchor="ctr"/>
            <a:lstStyle/>
            <a:p>
              <a:pPr algn="l">
                <a:lnSpc>
                  <a:spcPts val="2879"/>
                </a:lnSpc>
              </a:pPr>
              <a:r>
                <a:rPr lang="en-US" sz="2400" i="1">
                  <a:solidFill>
                    <a:srgbClr val="000000"/>
                  </a:solidFill>
                  <a:latin typeface="Poppins Italics"/>
                  <a:ea typeface="Poppins Italics"/>
                  <a:cs typeface="Poppins Italics"/>
                  <a:sym typeface="Poppins Italics"/>
                </a:rPr>
                <a:t>A conduta pode ser sutil — </a:t>
              </a:r>
              <a:r>
                <a:rPr lang="en-US" sz="2400" b="1" i="1">
                  <a:solidFill>
                    <a:srgbClr val="000000"/>
                  </a:solidFill>
                  <a:latin typeface="Poppins Bold Italics"/>
                  <a:ea typeface="Poppins Bold Italics"/>
                  <a:cs typeface="Poppins Bold Italics"/>
                  <a:sym typeface="Poppins Bold Italics"/>
                </a:rPr>
                <a:t>o silêncio da vítima não significa consentimento, sobretudo diante da assimetria de poder.</a:t>
              </a:r>
            </a:p>
          </p:txBody>
        </p:sp>
      </p:grpSp>
      <p:grpSp>
        <p:nvGrpSpPr>
          <p:cNvPr id="35" name="Group 35"/>
          <p:cNvGrpSpPr/>
          <p:nvPr/>
        </p:nvGrpSpPr>
        <p:grpSpPr>
          <a:xfrm>
            <a:off x="13720898" y="8510240"/>
            <a:ext cx="3374703" cy="1043892"/>
            <a:chOff x="0" y="0"/>
            <a:chExt cx="4499604" cy="1391856"/>
          </a:xfrm>
        </p:grpSpPr>
        <p:grpSp>
          <p:nvGrpSpPr>
            <p:cNvPr id="36" name="Group 36"/>
            <p:cNvGrpSpPr/>
            <p:nvPr/>
          </p:nvGrpSpPr>
          <p:grpSpPr>
            <a:xfrm>
              <a:off x="0" y="0"/>
              <a:ext cx="4499604" cy="1391857"/>
              <a:chOff x="0" y="0"/>
              <a:chExt cx="4575569" cy="1415355"/>
            </a:xfrm>
          </p:grpSpPr>
          <p:sp>
            <p:nvSpPr>
              <p:cNvPr id="37" name="Freeform 37"/>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38" name="Group 38"/>
            <p:cNvGrpSpPr/>
            <p:nvPr/>
          </p:nvGrpSpPr>
          <p:grpSpPr>
            <a:xfrm>
              <a:off x="971928" y="0"/>
              <a:ext cx="2555748" cy="1391856"/>
              <a:chOff x="0" y="0"/>
              <a:chExt cx="2555748" cy="1391856"/>
            </a:xfrm>
          </p:grpSpPr>
          <p:sp>
            <p:nvSpPr>
              <p:cNvPr id="39" name="Freeform 39"/>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3"/>
                <a:stretch>
                  <a:fillRect t="-208" b="-204"/>
                </a:stretch>
              </a:blipFill>
            </p:spPr>
          </p:sp>
        </p:grpSp>
      </p:grpSp>
      <p:grpSp>
        <p:nvGrpSpPr>
          <p:cNvPr id="40" name="Group 40"/>
          <p:cNvGrpSpPr/>
          <p:nvPr/>
        </p:nvGrpSpPr>
        <p:grpSpPr>
          <a:xfrm>
            <a:off x="15078935" y="571334"/>
            <a:ext cx="2134379" cy="554254"/>
            <a:chOff x="0" y="0"/>
            <a:chExt cx="5307673" cy="1378293"/>
          </a:xfrm>
        </p:grpSpPr>
        <p:sp>
          <p:nvSpPr>
            <p:cNvPr id="41" name="Freeform 41"/>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4"/>
              <a:stretch>
                <a:fillRect t="-10477" b="-10477"/>
              </a:stretch>
            </a:blipFill>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90650" y="904875"/>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dirty="0">
                  <a:solidFill>
                    <a:srgbClr val="1C1C1C"/>
                  </a:solidFill>
                  <a:latin typeface="Poppins Bold"/>
                  <a:ea typeface="Poppins Bold"/>
                  <a:cs typeface="Poppins Bold"/>
                  <a:sym typeface="Poppins Bold"/>
                </a:rPr>
                <a:t>O </a:t>
              </a:r>
              <a:r>
                <a:rPr lang="en-US" sz="4503" b="1" dirty="0" err="1">
                  <a:solidFill>
                    <a:srgbClr val="1C1C1C"/>
                  </a:solidFill>
                  <a:latin typeface="Poppins Bold"/>
                  <a:ea typeface="Poppins Bold"/>
                  <a:cs typeface="Poppins Bold"/>
                  <a:sym typeface="Poppins Bold"/>
                </a:rPr>
                <a:t>que</a:t>
              </a:r>
              <a:r>
                <a:rPr lang="en-US" sz="4503" b="1" dirty="0">
                  <a:solidFill>
                    <a:srgbClr val="1C1C1C"/>
                  </a:solidFill>
                  <a:latin typeface="Poppins Bold"/>
                  <a:ea typeface="Poppins Bold"/>
                  <a:cs typeface="Poppins Bold"/>
                  <a:sym typeface="Poppins Bold"/>
                </a:rPr>
                <a:t> é </a:t>
              </a:r>
              <a:r>
                <a:rPr lang="en-US" sz="4503" b="1" dirty="0" err="1">
                  <a:solidFill>
                    <a:srgbClr val="1C1C1C"/>
                  </a:solidFill>
                  <a:latin typeface="Poppins Bold"/>
                  <a:ea typeface="Poppins Bold"/>
                  <a:cs typeface="Poppins Bold"/>
                  <a:sym typeface="Poppins Bold"/>
                </a:rPr>
                <a:t>assédio</a:t>
              </a:r>
              <a:r>
                <a:rPr lang="en-US" sz="4503" b="1" dirty="0">
                  <a:solidFill>
                    <a:srgbClr val="1C1C1C"/>
                  </a:solidFill>
                  <a:latin typeface="Poppins Bold"/>
                  <a:ea typeface="Poppins Bold"/>
                  <a:cs typeface="Poppins Bold"/>
                  <a:sym typeface="Poppins Bold"/>
                </a:rPr>
                <a:t>?</a:t>
              </a:r>
            </a:p>
          </p:txBody>
        </p:sp>
      </p:grpSp>
      <p:grpSp>
        <p:nvGrpSpPr>
          <p:cNvPr id="5" name="Group 5"/>
          <p:cNvGrpSpPr/>
          <p:nvPr/>
        </p:nvGrpSpPr>
        <p:grpSpPr>
          <a:xfrm>
            <a:off x="1390650" y="2346188"/>
            <a:ext cx="15185252" cy="5943338"/>
            <a:chOff x="0" y="0"/>
            <a:chExt cx="20247002" cy="7924451"/>
          </a:xfrm>
        </p:grpSpPr>
        <p:sp>
          <p:nvSpPr>
            <p:cNvPr id="6" name="Freeform 6"/>
            <p:cNvSpPr/>
            <p:nvPr/>
          </p:nvSpPr>
          <p:spPr>
            <a:xfrm>
              <a:off x="0" y="0"/>
              <a:ext cx="20247028" cy="7924464"/>
            </a:xfrm>
            <a:custGeom>
              <a:avLst/>
              <a:gdLst/>
              <a:ahLst/>
              <a:cxnLst/>
              <a:rect l="l" t="t" r="r" b="b"/>
              <a:pathLst>
                <a:path w="20247028" h="7924464">
                  <a:moveTo>
                    <a:pt x="0" y="204520"/>
                  </a:moveTo>
                  <a:cubicBezTo>
                    <a:pt x="0" y="91528"/>
                    <a:pt x="103564" y="0"/>
                    <a:pt x="231414" y="0"/>
                  </a:cubicBezTo>
                  <a:lnTo>
                    <a:pt x="20015628" y="0"/>
                  </a:lnTo>
                  <a:cubicBezTo>
                    <a:pt x="20143477" y="0"/>
                    <a:pt x="20247028" y="91528"/>
                    <a:pt x="20247028" y="204520"/>
                  </a:cubicBezTo>
                  <a:lnTo>
                    <a:pt x="20247028" y="7719949"/>
                  </a:lnTo>
                  <a:cubicBezTo>
                    <a:pt x="20247028" y="7832940"/>
                    <a:pt x="20143477" y="7924464"/>
                    <a:pt x="20015628" y="7924464"/>
                  </a:cubicBezTo>
                  <a:lnTo>
                    <a:pt x="231414" y="7924464"/>
                  </a:lnTo>
                  <a:cubicBezTo>
                    <a:pt x="103564" y="7924464"/>
                    <a:pt x="0" y="7832940"/>
                    <a:pt x="0" y="7719949"/>
                  </a:cubicBezTo>
                  <a:close/>
                </a:path>
              </a:pathLst>
            </a:custGeom>
            <a:solidFill>
              <a:srgbClr val="F7F4F1"/>
            </a:solidFill>
          </p:spPr>
        </p:sp>
      </p:grpSp>
      <p:grpSp>
        <p:nvGrpSpPr>
          <p:cNvPr id="7" name="Group 7"/>
          <p:cNvGrpSpPr/>
          <p:nvPr/>
        </p:nvGrpSpPr>
        <p:grpSpPr>
          <a:xfrm>
            <a:off x="1871081" y="2826620"/>
            <a:ext cx="960872" cy="960872"/>
            <a:chOff x="0" y="0"/>
            <a:chExt cx="1281163" cy="1281163"/>
          </a:xfrm>
        </p:grpSpPr>
        <p:sp>
          <p:nvSpPr>
            <p:cNvPr id="8" name="Freeform 8"/>
            <p:cNvSpPr/>
            <p:nvPr/>
          </p:nvSpPr>
          <p:spPr>
            <a:xfrm>
              <a:off x="0" y="0"/>
              <a:ext cx="1281176" cy="1281176"/>
            </a:xfrm>
            <a:custGeom>
              <a:avLst/>
              <a:gdLst/>
              <a:ahLst/>
              <a:cxnLst/>
              <a:rect l="l" t="t" r="r" b="b"/>
              <a:pathLst>
                <a:path w="1281176" h="1281176">
                  <a:moveTo>
                    <a:pt x="0" y="640588"/>
                  </a:moveTo>
                  <a:cubicBezTo>
                    <a:pt x="0" y="286766"/>
                    <a:pt x="286766" y="0"/>
                    <a:pt x="640588" y="0"/>
                  </a:cubicBezTo>
                  <a:cubicBezTo>
                    <a:pt x="994410" y="0"/>
                    <a:pt x="1281176" y="286766"/>
                    <a:pt x="1281176" y="640588"/>
                  </a:cubicBezTo>
                  <a:cubicBezTo>
                    <a:pt x="1281176" y="994410"/>
                    <a:pt x="994410" y="1281176"/>
                    <a:pt x="640588" y="1281176"/>
                  </a:cubicBezTo>
                  <a:cubicBezTo>
                    <a:pt x="286766" y="1281176"/>
                    <a:pt x="0" y="994410"/>
                    <a:pt x="0" y="640588"/>
                  </a:cubicBezTo>
                  <a:close/>
                </a:path>
              </a:pathLst>
            </a:custGeom>
            <a:solidFill>
              <a:srgbClr val="A23251"/>
            </a:solidFill>
          </p:spPr>
        </p:sp>
      </p:grpSp>
      <p:grpSp>
        <p:nvGrpSpPr>
          <p:cNvPr id="9" name="Group 9"/>
          <p:cNvGrpSpPr/>
          <p:nvPr/>
        </p:nvGrpSpPr>
        <p:grpSpPr>
          <a:xfrm>
            <a:off x="2104434" y="3059973"/>
            <a:ext cx="494167" cy="494167"/>
            <a:chOff x="0" y="0"/>
            <a:chExt cx="658889" cy="658889"/>
          </a:xfrm>
        </p:grpSpPr>
        <p:sp>
          <p:nvSpPr>
            <p:cNvPr id="10" name="Freeform 10" descr="icons/commentslash_white.png"/>
            <p:cNvSpPr/>
            <p:nvPr/>
          </p:nvSpPr>
          <p:spPr>
            <a:xfrm>
              <a:off x="0" y="0"/>
              <a:ext cx="658876" cy="658876"/>
            </a:xfrm>
            <a:custGeom>
              <a:avLst/>
              <a:gdLst/>
              <a:ahLst/>
              <a:cxnLst/>
              <a:rect l="l" t="t" r="r" b="b"/>
              <a:pathLst>
                <a:path w="658876" h="658876">
                  <a:moveTo>
                    <a:pt x="0" y="0"/>
                  </a:moveTo>
                  <a:lnTo>
                    <a:pt x="658876" y="0"/>
                  </a:lnTo>
                  <a:lnTo>
                    <a:pt x="658876" y="658876"/>
                  </a:lnTo>
                  <a:lnTo>
                    <a:pt x="0" y="658876"/>
                  </a:lnTo>
                  <a:lnTo>
                    <a:pt x="0" y="0"/>
                  </a:lnTo>
                  <a:close/>
                </a:path>
              </a:pathLst>
            </a:custGeom>
            <a:blipFill>
              <a:blip r:embed="rId3"/>
              <a:stretch>
                <a:fillRect r="-1" b="-1"/>
              </a:stretch>
            </a:blipFill>
          </p:spPr>
        </p:sp>
      </p:grpSp>
      <p:grpSp>
        <p:nvGrpSpPr>
          <p:cNvPr id="11" name="Group 11"/>
          <p:cNvGrpSpPr/>
          <p:nvPr/>
        </p:nvGrpSpPr>
        <p:grpSpPr>
          <a:xfrm>
            <a:off x="2831954" y="5944401"/>
            <a:ext cx="12676758" cy="2233066"/>
            <a:chOff x="0" y="0"/>
            <a:chExt cx="16902344" cy="2977421"/>
          </a:xfrm>
        </p:grpSpPr>
        <p:sp>
          <p:nvSpPr>
            <p:cNvPr id="12" name="Freeform 12"/>
            <p:cNvSpPr/>
            <p:nvPr/>
          </p:nvSpPr>
          <p:spPr>
            <a:xfrm>
              <a:off x="0" y="0"/>
              <a:ext cx="16902345" cy="2977414"/>
            </a:xfrm>
            <a:custGeom>
              <a:avLst/>
              <a:gdLst/>
              <a:ahLst/>
              <a:cxnLst/>
              <a:rect l="l" t="t" r="r" b="b"/>
              <a:pathLst>
                <a:path w="16902345" h="2977414">
                  <a:moveTo>
                    <a:pt x="0" y="0"/>
                  </a:moveTo>
                  <a:lnTo>
                    <a:pt x="16902345" y="0"/>
                  </a:lnTo>
                  <a:lnTo>
                    <a:pt x="16902345" y="2977414"/>
                  </a:lnTo>
                  <a:lnTo>
                    <a:pt x="0" y="2977414"/>
                  </a:lnTo>
                  <a:close/>
                </a:path>
              </a:pathLst>
            </a:custGeom>
            <a:blipFill>
              <a:blip r:embed="rId2">
                <a:alphaModFix amt="0"/>
              </a:blip>
              <a:stretch>
                <a:fillRect t="-26621" r="32864" b="-21900"/>
              </a:stretch>
            </a:blipFill>
          </p:spPr>
        </p:sp>
        <p:sp>
          <p:nvSpPr>
            <p:cNvPr id="13" name="TextBox 13"/>
            <p:cNvSpPr txBox="1"/>
            <p:nvPr/>
          </p:nvSpPr>
          <p:spPr>
            <a:xfrm>
              <a:off x="0" y="-57150"/>
              <a:ext cx="16902344" cy="3034571"/>
            </a:xfrm>
            <a:prstGeom prst="rect">
              <a:avLst/>
            </a:prstGeom>
          </p:spPr>
          <p:txBody>
            <a:bodyPr lIns="0" tIns="0" rIns="0" bIns="0" rtlCol="0" anchor="ctr"/>
            <a:lstStyle/>
            <a:p>
              <a:pPr marL="518160" lvl="1" indent="-259080" algn="just">
                <a:lnSpc>
                  <a:spcPts val="3249"/>
                </a:lnSpc>
                <a:buAutoNum type="arabicPeriod"/>
              </a:pP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Insistência</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impertinente</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em</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relação</a:t>
              </a:r>
              <a:r>
                <a:rPr lang="en-US" sz="2400" dirty="0">
                  <a:solidFill>
                    <a:srgbClr val="1C1C1C"/>
                  </a:solidFill>
                  <a:latin typeface="Poppins"/>
                  <a:ea typeface="Poppins"/>
                  <a:cs typeface="Poppins"/>
                  <a:sym typeface="Poppins"/>
                </a:rPr>
                <a:t> a </a:t>
              </a:r>
              <a:r>
                <a:rPr lang="en-US" sz="2400" dirty="0" err="1">
                  <a:solidFill>
                    <a:srgbClr val="1C1C1C"/>
                  </a:solidFill>
                  <a:latin typeface="Poppins"/>
                  <a:ea typeface="Poppins"/>
                  <a:cs typeface="Poppins"/>
                  <a:sym typeface="Poppins"/>
                </a:rPr>
                <a:t>alguém</a:t>
              </a:r>
              <a:r>
                <a:rPr lang="en-US" sz="2400" dirty="0">
                  <a:solidFill>
                    <a:srgbClr val="1C1C1C"/>
                  </a:solidFill>
                  <a:latin typeface="Poppins"/>
                  <a:ea typeface="Poppins"/>
                  <a:cs typeface="Poppins"/>
                  <a:sym typeface="Poppins"/>
                </a:rPr>
                <a:t>, com </a:t>
              </a:r>
              <a:r>
                <a:rPr lang="en-US" sz="2400" dirty="0" err="1">
                  <a:solidFill>
                    <a:srgbClr val="1C1C1C"/>
                  </a:solidFill>
                  <a:latin typeface="Poppins"/>
                  <a:ea typeface="Poppins"/>
                  <a:cs typeface="Poppins"/>
                  <a:sym typeface="Poppins"/>
                </a:rPr>
                <a:t>declarações</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propostas</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pretensões</a:t>
              </a:r>
              <a:r>
                <a:rPr lang="en-US" sz="2400" dirty="0">
                  <a:solidFill>
                    <a:srgbClr val="1C1C1C"/>
                  </a:solidFill>
                  <a:latin typeface="Poppins"/>
                  <a:ea typeface="Poppins"/>
                  <a:cs typeface="Poppins"/>
                  <a:sym typeface="Poppins"/>
                </a:rPr>
                <a:t> etc.</a:t>
              </a:r>
            </a:p>
            <a:p>
              <a:pPr algn="just">
                <a:lnSpc>
                  <a:spcPts val="3251"/>
                </a:lnSpc>
              </a:pPr>
              <a:endParaRPr lang="en-US" sz="2400" dirty="0">
                <a:solidFill>
                  <a:srgbClr val="1C1C1C"/>
                </a:solidFill>
                <a:latin typeface="Poppins"/>
                <a:ea typeface="Poppins"/>
                <a:cs typeface="Poppins"/>
                <a:sym typeface="Poppins"/>
              </a:endParaRPr>
            </a:p>
          </p:txBody>
        </p:sp>
      </p:grpSp>
      <p:grpSp>
        <p:nvGrpSpPr>
          <p:cNvPr id="14" name="Group 14"/>
          <p:cNvGrpSpPr/>
          <p:nvPr/>
        </p:nvGrpSpPr>
        <p:grpSpPr>
          <a:xfrm>
            <a:off x="13720898" y="8510240"/>
            <a:ext cx="3374703" cy="1043892"/>
            <a:chOff x="0" y="0"/>
            <a:chExt cx="4499604" cy="1391856"/>
          </a:xfrm>
        </p:grpSpPr>
        <p:grpSp>
          <p:nvGrpSpPr>
            <p:cNvPr id="15" name="Group 15"/>
            <p:cNvGrpSpPr/>
            <p:nvPr/>
          </p:nvGrpSpPr>
          <p:grpSpPr>
            <a:xfrm>
              <a:off x="0" y="0"/>
              <a:ext cx="4499604" cy="1391857"/>
              <a:chOff x="0" y="0"/>
              <a:chExt cx="4575569" cy="1415355"/>
            </a:xfrm>
          </p:grpSpPr>
          <p:sp>
            <p:nvSpPr>
              <p:cNvPr id="16" name="Freeform 16"/>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17" name="Group 17"/>
            <p:cNvGrpSpPr/>
            <p:nvPr/>
          </p:nvGrpSpPr>
          <p:grpSpPr>
            <a:xfrm>
              <a:off x="971928" y="0"/>
              <a:ext cx="2555748" cy="1391856"/>
              <a:chOff x="0" y="0"/>
              <a:chExt cx="2555748" cy="1391856"/>
            </a:xfrm>
          </p:grpSpPr>
          <p:sp>
            <p:nvSpPr>
              <p:cNvPr id="18" name="Freeform 18"/>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19" name="Group 19"/>
          <p:cNvGrpSpPr/>
          <p:nvPr/>
        </p:nvGrpSpPr>
        <p:grpSpPr>
          <a:xfrm>
            <a:off x="15078935" y="571334"/>
            <a:ext cx="2134379" cy="554254"/>
            <a:chOff x="0" y="0"/>
            <a:chExt cx="5307673" cy="1378293"/>
          </a:xfrm>
        </p:grpSpPr>
        <p:sp>
          <p:nvSpPr>
            <p:cNvPr id="20" name="Freeform 20"/>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grpSp>
        <p:nvGrpSpPr>
          <p:cNvPr id="21" name="Group 21"/>
          <p:cNvGrpSpPr/>
          <p:nvPr/>
        </p:nvGrpSpPr>
        <p:grpSpPr>
          <a:xfrm>
            <a:off x="2988553" y="2905057"/>
            <a:ext cx="3738577" cy="803998"/>
            <a:chOff x="0" y="0"/>
            <a:chExt cx="4984769" cy="1071998"/>
          </a:xfrm>
        </p:grpSpPr>
        <p:sp>
          <p:nvSpPr>
            <p:cNvPr id="22" name="Freeform 22"/>
            <p:cNvSpPr/>
            <p:nvPr/>
          </p:nvSpPr>
          <p:spPr>
            <a:xfrm>
              <a:off x="0" y="0"/>
              <a:ext cx="4984770" cy="1071996"/>
            </a:xfrm>
            <a:custGeom>
              <a:avLst/>
              <a:gdLst/>
              <a:ahLst/>
              <a:cxnLst/>
              <a:rect l="l" t="t" r="r" b="b"/>
              <a:pathLst>
                <a:path w="4984770" h="1071996">
                  <a:moveTo>
                    <a:pt x="0" y="0"/>
                  </a:moveTo>
                  <a:lnTo>
                    <a:pt x="4984770" y="0"/>
                  </a:lnTo>
                  <a:lnTo>
                    <a:pt x="4984770" y="1071996"/>
                  </a:lnTo>
                  <a:lnTo>
                    <a:pt x="0" y="1071996"/>
                  </a:lnTo>
                  <a:close/>
                </a:path>
              </a:pathLst>
            </a:custGeom>
            <a:blipFill>
              <a:blip r:embed="rId2">
                <a:alphaModFix amt="0"/>
              </a:blip>
              <a:stretch>
                <a:fillRect t="-73938" r="-127641" b="-238572"/>
              </a:stretch>
            </a:blipFill>
          </p:spPr>
        </p:sp>
        <p:sp>
          <p:nvSpPr>
            <p:cNvPr id="23" name="TextBox 23"/>
            <p:cNvSpPr txBox="1"/>
            <p:nvPr/>
          </p:nvSpPr>
          <p:spPr>
            <a:xfrm>
              <a:off x="0" y="-57150"/>
              <a:ext cx="4984769" cy="1129148"/>
            </a:xfrm>
            <a:prstGeom prst="rect">
              <a:avLst/>
            </a:prstGeom>
          </p:spPr>
          <p:txBody>
            <a:bodyPr lIns="0" tIns="0" rIns="0" bIns="0" rtlCol="0" anchor="ctr"/>
            <a:lstStyle/>
            <a:p>
              <a:pPr algn="just">
                <a:lnSpc>
                  <a:spcPts val="3522"/>
                </a:lnSpc>
              </a:pPr>
              <a:r>
                <a:rPr lang="en-US" sz="2599" b="1" dirty="0" err="1">
                  <a:solidFill>
                    <a:srgbClr val="1C1C1C"/>
                  </a:solidFill>
                  <a:latin typeface="Poppins Bold"/>
                  <a:ea typeface="Poppins Bold"/>
                  <a:cs typeface="Poppins Bold"/>
                  <a:sym typeface="Poppins Bold"/>
                </a:rPr>
                <a:t>Dicionário</a:t>
              </a:r>
              <a:r>
                <a:rPr lang="en-US" sz="2599" b="1" dirty="0">
                  <a:solidFill>
                    <a:srgbClr val="1C1C1C"/>
                  </a:solidFill>
                  <a:latin typeface="Poppins Bold"/>
                  <a:ea typeface="Poppins Bold"/>
                  <a:cs typeface="Poppins Bold"/>
                  <a:sym typeface="Poppins Bold"/>
                </a:rPr>
                <a:t>- Michaelis</a:t>
              </a:r>
            </a:p>
          </p:txBody>
        </p:sp>
      </p:grpSp>
      <p:grpSp>
        <p:nvGrpSpPr>
          <p:cNvPr id="24" name="Group 24"/>
          <p:cNvGrpSpPr/>
          <p:nvPr/>
        </p:nvGrpSpPr>
        <p:grpSpPr>
          <a:xfrm>
            <a:off x="3099016" y="3809163"/>
            <a:ext cx="3628114" cy="1930451"/>
            <a:chOff x="0" y="0"/>
            <a:chExt cx="4837486" cy="2573934"/>
          </a:xfrm>
        </p:grpSpPr>
        <p:sp>
          <p:nvSpPr>
            <p:cNvPr id="25" name="Freeform 25"/>
            <p:cNvSpPr/>
            <p:nvPr/>
          </p:nvSpPr>
          <p:spPr>
            <a:xfrm>
              <a:off x="0" y="0"/>
              <a:ext cx="4837486" cy="2573928"/>
            </a:xfrm>
            <a:custGeom>
              <a:avLst/>
              <a:gdLst/>
              <a:ahLst/>
              <a:cxnLst/>
              <a:rect l="l" t="t" r="r" b="b"/>
              <a:pathLst>
                <a:path w="4837486" h="2573928">
                  <a:moveTo>
                    <a:pt x="0" y="0"/>
                  </a:moveTo>
                  <a:lnTo>
                    <a:pt x="4837486" y="0"/>
                  </a:lnTo>
                  <a:lnTo>
                    <a:pt x="4837486" y="2573928"/>
                  </a:lnTo>
                  <a:lnTo>
                    <a:pt x="0" y="2573928"/>
                  </a:lnTo>
                  <a:close/>
                </a:path>
              </a:pathLst>
            </a:custGeom>
            <a:blipFill>
              <a:blip r:embed="rId2">
                <a:alphaModFix amt="0"/>
              </a:blip>
              <a:stretch>
                <a:fillRect t="-30794" r="-134572" b="-41009"/>
              </a:stretch>
            </a:blipFill>
          </p:spPr>
        </p:sp>
        <p:sp>
          <p:nvSpPr>
            <p:cNvPr id="26" name="TextBox 26"/>
            <p:cNvSpPr txBox="1"/>
            <p:nvPr/>
          </p:nvSpPr>
          <p:spPr>
            <a:xfrm>
              <a:off x="0" y="-66675"/>
              <a:ext cx="4837486" cy="2640609"/>
            </a:xfrm>
            <a:prstGeom prst="rect">
              <a:avLst/>
            </a:prstGeom>
          </p:spPr>
          <p:txBody>
            <a:bodyPr lIns="0" tIns="0" rIns="0" bIns="0" rtlCol="0" anchor="ctr"/>
            <a:lstStyle/>
            <a:p>
              <a:pPr algn="just">
                <a:lnSpc>
                  <a:spcPts val="3655"/>
                </a:lnSpc>
              </a:pPr>
              <a:r>
                <a:rPr lang="en-US" sz="2699" b="1" dirty="0">
                  <a:solidFill>
                    <a:srgbClr val="1C1C1C"/>
                  </a:solidFill>
                  <a:latin typeface="Poppins Bold"/>
                  <a:ea typeface="Poppins Bold"/>
                  <a:cs typeface="Poppins Bold"/>
                  <a:sym typeface="Poppins Bold"/>
                </a:rPr>
                <a:t>ASSÉDIO</a:t>
              </a:r>
            </a:p>
            <a:p>
              <a:pPr algn="just">
                <a:lnSpc>
                  <a:spcPts val="3655"/>
                </a:lnSpc>
              </a:pPr>
              <a:r>
                <a:rPr lang="en-US" sz="2699" b="1" dirty="0" err="1">
                  <a:solidFill>
                    <a:srgbClr val="1C1C1C"/>
                  </a:solidFill>
                  <a:latin typeface="Poppins Bold"/>
                  <a:ea typeface="Poppins Bold"/>
                  <a:cs typeface="Poppins Bold"/>
                  <a:sym typeface="Poppins Bold"/>
                </a:rPr>
                <a:t>as.sé.di.o</a:t>
              </a:r>
              <a:r>
                <a:rPr lang="en-US" sz="2699" b="1" dirty="0">
                  <a:solidFill>
                    <a:srgbClr val="1C1C1C"/>
                  </a:solidFill>
                  <a:latin typeface="Poppins Bold"/>
                  <a:ea typeface="Poppins Bold"/>
                  <a:cs typeface="Poppins Bold"/>
                  <a:sym typeface="Poppins Bold"/>
                </a:rPr>
                <a:t>    </a:t>
              </a:r>
            </a:p>
            <a:p>
              <a:pPr algn="just">
                <a:lnSpc>
                  <a:spcPts val="3249"/>
                </a:lnSpc>
              </a:pPr>
              <a:endParaRPr lang="en-US" sz="2699" b="1" dirty="0">
                <a:solidFill>
                  <a:srgbClr val="1C1C1C"/>
                </a:solidFill>
                <a:latin typeface="Poppins Bold"/>
                <a:ea typeface="Poppins Bold"/>
                <a:cs typeface="Poppins Bold"/>
                <a:sym typeface="Poppins Bold"/>
              </a:endParaRPr>
            </a:p>
            <a:p>
              <a:pPr algn="just">
                <a:lnSpc>
                  <a:spcPts val="3249"/>
                </a:lnSpc>
              </a:pPr>
              <a:r>
                <a:rPr lang="en-US" sz="2400" dirty="0" err="1">
                  <a:solidFill>
                    <a:srgbClr val="1C1C1C"/>
                  </a:solidFill>
                  <a:latin typeface="Poppins"/>
                  <a:ea typeface="Poppins"/>
                  <a:cs typeface="Poppins"/>
                  <a:sym typeface="Poppins"/>
                </a:rPr>
                <a:t>substantivo</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masculino</a:t>
              </a:r>
              <a:r>
                <a:rPr lang="en-US" sz="2400" dirty="0">
                  <a:solidFill>
                    <a:srgbClr val="1C1C1C"/>
                  </a:solidFill>
                  <a:latin typeface="Poppins"/>
                  <a:ea typeface="Poppins"/>
                  <a:cs typeface="Poppins"/>
                  <a:sym typeface="Poppins"/>
                </a:rPr>
                <a:t> </a:t>
              </a: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972092"/>
            <a:chOff x="0" y="0"/>
            <a:chExt cx="19766483" cy="1296122"/>
          </a:xfrm>
        </p:grpSpPr>
        <p:sp>
          <p:nvSpPr>
            <p:cNvPr id="3" name="Freeform 3"/>
            <p:cNvSpPr/>
            <p:nvPr/>
          </p:nvSpPr>
          <p:spPr>
            <a:xfrm>
              <a:off x="0" y="0"/>
              <a:ext cx="19766483" cy="1296120"/>
            </a:xfrm>
            <a:custGeom>
              <a:avLst/>
              <a:gdLst/>
              <a:ahLst/>
              <a:cxnLst/>
              <a:rect l="l" t="t" r="r" b="b"/>
              <a:pathLst>
                <a:path w="19766483" h="1296120">
                  <a:moveTo>
                    <a:pt x="0" y="0"/>
                  </a:moveTo>
                  <a:lnTo>
                    <a:pt x="19766483" y="0"/>
                  </a:lnTo>
                  <a:lnTo>
                    <a:pt x="19766483" y="1296120"/>
                  </a:lnTo>
                  <a:lnTo>
                    <a:pt x="0" y="1296120"/>
                  </a:lnTo>
                  <a:close/>
                </a:path>
              </a:pathLst>
            </a:custGeom>
            <a:blipFill>
              <a:blip r:embed="rId2">
                <a:alphaModFix amt="0"/>
              </a:blip>
              <a:stretch>
                <a:fillRect t="-247733" b="-246579"/>
              </a:stretch>
            </a:blipFill>
          </p:spPr>
        </p:sp>
        <p:sp>
          <p:nvSpPr>
            <p:cNvPr id="4" name="TextBox 4"/>
            <p:cNvSpPr txBox="1"/>
            <p:nvPr/>
          </p:nvSpPr>
          <p:spPr>
            <a:xfrm>
              <a:off x="0" y="-28575"/>
              <a:ext cx="19766483" cy="1324697"/>
            </a:xfrm>
            <a:prstGeom prst="rect">
              <a:avLst/>
            </a:prstGeom>
          </p:spPr>
          <p:txBody>
            <a:bodyPr lIns="0" tIns="0" rIns="0" bIns="0" rtlCol="0" anchor="ctr"/>
            <a:lstStyle/>
            <a:p>
              <a:pPr algn="l">
                <a:lnSpc>
                  <a:spcPts val="4503"/>
                </a:lnSpc>
              </a:pPr>
              <a:r>
                <a:rPr lang="en-US" sz="3903" b="1">
                  <a:solidFill>
                    <a:srgbClr val="1C1C1C"/>
                  </a:solidFill>
                  <a:latin typeface="Poppins Bold"/>
                  <a:ea typeface="Poppins Bold"/>
                  <a:cs typeface="Poppins Bold"/>
                  <a:sym typeface="Poppins Bold"/>
                </a:rPr>
                <a:t>Requisitos para a configuração do assédio sexual</a:t>
              </a:r>
            </a:p>
          </p:txBody>
        </p:sp>
      </p:grpSp>
      <p:grpSp>
        <p:nvGrpSpPr>
          <p:cNvPr id="5" name="Group 5"/>
          <p:cNvGrpSpPr/>
          <p:nvPr/>
        </p:nvGrpSpPr>
        <p:grpSpPr>
          <a:xfrm>
            <a:off x="960872" y="2498265"/>
            <a:ext cx="5257333" cy="4735716"/>
            <a:chOff x="0" y="0"/>
            <a:chExt cx="7009778" cy="6314288"/>
          </a:xfrm>
        </p:grpSpPr>
        <p:sp>
          <p:nvSpPr>
            <p:cNvPr id="6" name="Freeform 6"/>
            <p:cNvSpPr/>
            <p:nvPr/>
          </p:nvSpPr>
          <p:spPr>
            <a:xfrm>
              <a:off x="0" y="0"/>
              <a:ext cx="7009765" cy="6314313"/>
            </a:xfrm>
            <a:custGeom>
              <a:avLst/>
              <a:gdLst/>
              <a:ahLst/>
              <a:cxnLst/>
              <a:rect l="l" t="t" r="r" b="b"/>
              <a:pathLst>
                <a:path w="7009765" h="6314313">
                  <a:moveTo>
                    <a:pt x="0" y="146431"/>
                  </a:moveTo>
                  <a:cubicBezTo>
                    <a:pt x="0" y="65532"/>
                    <a:pt x="65532" y="0"/>
                    <a:pt x="146431" y="0"/>
                  </a:cubicBezTo>
                  <a:lnTo>
                    <a:pt x="6863334" y="0"/>
                  </a:lnTo>
                  <a:cubicBezTo>
                    <a:pt x="6944233" y="0"/>
                    <a:pt x="7009765" y="65532"/>
                    <a:pt x="7009765" y="146431"/>
                  </a:cubicBezTo>
                  <a:lnTo>
                    <a:pt x="7009765" y="6167882"/>
                  </a:lnTo>
                  <a:cubicBezTo>
                    <a:pt x="7009765" y="6248781"/>
                    <a:pt x="6944233" y="6314313"/>
                    <a:pt x="6863334" y="6314313"/>
                  </a:cubicBezTo>
                  <a:lnTo>
                    <a:pt x="146431" y="6314313"/>
                  </a:lnTo>
                  <a:cubicBezTo>
                    <a:pt x="65532" y="6314313"/>
                    <a:pt x="0" y="6248781"/>
                    <a:pt x="0" y="6167882"/>
                  </a:cubicBezTo>
                  <a:close/>
                </a:path>
              </a:pathLst>
            </a:custGeom>
            <a:solidFill>
              <a:srgbClr val="F7F4F1"/>
            </a:solidFill>
          </p:spPr>
        </p:sp>
      </p:grpSp>
      <p:grpSp>
        <p:nvGrpSpPr>
          <p:cNvPr id="7" name="Group 7"/>
          <p:cNvGrpSpPr/>
          <p:nvPr/>
        </p:nvGrpSpPr>
        <p:grpSpPr>
          <a:xfrm>
            <a:off x="1345216" y="2772794"/>
            <a:ext cx="2059010" cy="968264"/>
            <a:chOff x="0" y="0"/>
            <a:chExt cx="2745346" cy="1291018"/>
          </a:xfrm>
        </p:grpSpPr>
        <p:sp>
          <p:nvSpPr>
            <p:cNvPr id="8" name="Freeform 8"/>
            <p:cNvSpPr/>
            <p:nvPr/>
          </p:nvSpPr>
          <p:spPr>
            <a:xfrm>
              <a:off x="0" y="0"/>
              <a:ext cx="2745345" cy="1291012"/>
            </a:xfrm>
            <a:custGeom>
              <a:avLst/>
              <a:gdLst/>
              <a:ahLst/>
              <a:cxnLst/>
              <a:rect l="l" t="t" r="r" b="b"/>
              <a:pathLst>
                <a:path w="2745345" h="1291012">
                  <a:moveTo>
                    <a:pt x="0" y="0"/>
                  </a:moveTo>
                  <a:lnTo>
                    <a:pt x="2745345" y="0"/>
                  </a:lnTo>
                  <a:lnTo>
                    <a:pt x="2745345" y="1291012"/>
                  </a:lnTo>
                  <a:lnTo>
                    <a:pt x="0" y="1291012"/>
                  </a:lnTo>
                  <a:close/>
                </a:path>
              </a:pathLst>
            </a:custGeom>
            <a:blipFill>
              <a:blip r:embed="rId2">
                <a:alphaModFix amt="0"/>
              </a:blip>
              <a:stretch>
                <a:fillRect l="-1321" r="-1321" b="14939"/>
              </a:stretch>
            </a:blipFill>
          </p:spPr>
        </p:sp>
        <p:sp>
          <p:nvSpPr>
            <p:cNvPr id="9" name="TextBox 9"/>
            <p:cNvSpPr txBox="1"/>
            <p:nvPr/>
          </p:nvSpPr>
          <p:spPr>
            <a:xfrm>
              <a:off x="0" y="-38100"/>
              <a:ext cx="2745346" cy="1329118"/>
            </a:xfrm>
            <a:prstGeom prst="rect">
              <a:avLst/>
            </a:prstGeom>
          </p:spPr>
          <p:txBody>
            <a:bodyPr lIns="0" tIns="0" rIns="0" bIns="0" rtlCol="0" anchor="ctr"/>
            <a:lstStyle/>
            <a:p>
              <a:pPr algn="l">
                <a:lnSpc>
                  <a:spcPts val="4683"/>
                </a:lnSpc>
              </a:pPr>
              <a:r>
                <a:rPr lang="en-US" sz="3903" b="1">
                  <a:solidFill>
                    <a:srgbClr val="E3C6C6"/>
                  </a:solidFill>
                  <a:latin typeface="Poppins Bold"/>
                  <a:ea typeface="Poppins Bold"/>
                  <a:cs typeface="Poppins Bold"/>
                  <a:sym typeface="Poppins Bold"/>
                </a:rPr>
                <a:t>01</a:t>
              </a:r>
            </a:p>
          </p:txBody>
        </p:sp>
      </p:grpSp>
      <p:grpSp>
        <p:nvGrpSpPr>
          <p:cNvPr id="10" name="Group 10"/>
          <p:cNvGrpSpPr/>
          <p:nvPr/>
        </p:nvGrpSpPr>
        <p:grpSpPr>
          <a:xfrm>
            <a:off x="4982804" y="2841431"/>
            <a:ext cx="754971" cy="754971"/>
            <a:chOff x="0" y="0"/>
            <a:chExt cx="1006627" cy="1006627"/>
          </a:xfrm>
        </p:grpSpPr>
        <p:sp>
          <p:nvSpPr>
            <p:cNvPr id="11" name="Freeform 11"/>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2" name="Group 12"/>
          <p:cNvGrpSpPr/>
          <p:nvPr/>
        </p:nvGrpSpPr>
        <p:grpSpPr>
          <a:xfrm>
            <a:off x="5163998" y="3022625"/>
            <a:ext cx="392582" cy="392582"/>
            <a:chOff x="0" y="0"/>
            <a:chExt cx="523443" cy="523443"/>
          </a:xfrm>
        </p:grpSpPr>
        <p:sp>
          <p:nvSpPr>
            <p:cNvPr id="13" name="Freeform 13" descr="icons/usertie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4" name="Group 14"/>
          <p:cNvGrpSpPr/>
          <p:nvPr/>
        </p:nvGrpSpPr>
        <p:grpSpPr>
          <a:xfrm>
            <a:off x="1345216" y="3870931"/>
            <a:ext cx="4488637" cy="1029504"/>
            <a:chOff x="0" y="0"/>
            <a:chExt cx="5984850" cy="1372672"/>
          </a:xfrm>
        </p:grpSpPr>
        <p:sp>
          <p:nvSpPr>
            <p:cNvPr id="15" name="Freeform 15"/>
            <p:cNvSpPr/>
            <p:nvPr/>
          </p:nvSpPr>
          <p:spPr>
            <a:xfrm>
              <a:off x="0" y="0"/>
              <a:ext cx="5984852" cy="1372678"/>
            </a:xfrm>
            <a:custGeom>
              <a:avLst/>
              <a:gdLst/>
              <a:ahLst/>
              <a:cxnLst/>
              <a:rect l="l" t="t" r="r" b="b"/>
              <a:pathLst>
                <a:path w="5984852" h="1372678">
                  <a:moveTo>
                    <a:pt x="0" y="0"/>
                  </a:moveTo>
                  <a:lnTo>
                    <a:pt x="5984852" y="0"/>
                  </a:lnTo>
                  <a:lnTo>
                    <a:pt x="5984852" y="1372678"/>
                  </a:lnTo>
                  <a:lnTo>
                    <a:pt x="0" y="1372678"/>
                  </a:lnTo>
                  <a:close/>
                </a:path>
              </a:pathLst>
            </a:custGeom>
            <a:blipFill>
              <a:blip r:embed="rId2">
                <a:alphaModFix amt="0"/>
              </a:blip>
              <a:stretch>
                <a:fillRect t="-34954" b="-34953"/>
              </a:stretch>
            </a:blipFill>
          </p:spPr>
        </p:sp>
        <p:sp>
          <p:nvSpPr>
            <p:cNvPr id="16" name="TextBox 16"/>
            <p:cNvSpPr txBox="1"/>
            <p:nvPr/>
          </p:nvSpPr>
          <p:spPr>
            <a:xfrm>
              <a:off x="0" y="-28575"/>
              <a:ext cx="5984850" cy="1401247"/>
            </a:xfrm>
            <a:prstGeom prst="rect">
              <a:avLst/>
            </a:prstGeom>
          </p:spPr>
          <p:txBody>
            <a:bodyPr lIns="0" tIns="0" rIns="0" bIns="0" rtlCol="0" anchor="ctr"/>
            <a:lstStyle/>
            <a:p>
              <a:pPr algn="l">
                <a:lnSpc>
                  <a:spcPts val="2909"/>
                </a:lnSpc>
              </a:pPr>
              <a:r>
                <a:rPr lang="en-US" sz="2400" b="1">
                  <a:solidFill>
                    <a:srgbClr val="1C1C1C"/>
                  </a:solidFill>
                  <a:latin typeface="Poppins Bold"/>
                  <a:ea typeface="Poppins Bold"/>
                  <a:cs typeface="Poppins Bold"/>
                  <a:sym typeface="Poppins Bold"/>
                </a:rPr>
                <a:t>Poder hierárquico</a:t>
              </a:r>
            </a:p>
          </p:txBody>
        </p:sp>
      </p:grpSp>
      <p:grpSp>
        <p:nvGrpSpPr>
          <p:cNvPr id="17" name="Group 17"/>
          <p:cNvGrpSpPr/>
          <p:nvPr/>
        </p:nvGrpSpPr>
        <p:grpSpPr>
          <a:xfrm>
            <a:off x="1223541" y="5037706"/>
            <a:ext cx="4731987" cy="1990375"/>
            <a:chOff x="0" y="0"/>
            <a:chExt cx="6309316" cy="2653833"/>
          </a:xfrm>
        </p:grpSpPr>
        <p:sp>
          <p:nvSpPr>
            <p:cNvPr id="18" name="Freeform 18"/>
            <p:cNvSpPr/>
            <p:nvPr/>
          </p:nvSpPr>
          <p:spPr>
            <a:xfrm>
              <a:off x="0" y="0"/>
              <a:ext cx="6309318" cy="2653837"/>
            </a:xfrm>
            <a:custGeom>
              <a:avLst/>
              <a:gdLst/>
              <a:ahLst/>
              <a:cxnLst/>
              <a:rect l="l" t="t" r="r" b="b"/>
              <a:pathLst>
                <a:path w="6309318" h="2653837">
                  <a:moveTo>
                    <a:pt x="0" y="0"/>
                  </a:moveTo>
                  <a:lnTo>
                    <a:pt x="6309318" y="0"/>
                  </a:lnTo>
                  <a:lnTo>
                    <a:pt x="6309318" y="2653837"/>
                  </a:lnTo>
                  <a:lnTo>
                    <a:pt x="0" y="2653837"/>
                  </a:lnTo>
                  <a:close/>
                </a:path>
              </a:pathLst>
            </a:custGeom>
            <a:blipFill>
              <a:blip r:embed="rId2">
                <a:alphaModFix amt="0"/>
              </a:blip>
              <a:stretch>
                <a:fillRect l="-6538" r="-1395"/>
              </a:stretch>
            </a:blipFill>
          </p:spPr>
        </p:sp>
        <p:sp>
          <p:nvSpPr>
            <p:cNvPr id="19" name="TextBox 19"/>
            <p:cNvSpPr txBox="1"/>
            <p:nvPr/>
          </p:nvSpPr>
          <p:spPr>
            <a:xfrm>
              <a:off x="0" y="-57150"/>
              <a:ext cx="6309316" cy="2710983"/>
            </a:xfrm>
            <a:prstGeom prst="rect">
              <a:avLst/>
            </a:prstGeom>
          </p:spPr>
          <p:txBody>
            <a:bodyPr lIns="0" tIns="0" rIns="0" bIns="0" rtlCol="0" anchor="ctr"/>
            <a:lstStyle/>
            <a:p>
              <a:pPr algn="l">
                <a:lnSpc>
                  <a:spcPts val="2720"/>
                </a:lnSpc>
              </a:pPr>
              <a:r>
                <a:rPr lang="en-US" sz="2000">
                  <a:solidFill>
                    <a:srgbClr val="4A4642"/>
                  </a:solidFill>
                  <a:latin typeface="Poppins"/>
                  <a:ea typeface="Poppins"/>
                  <a:cs typeface="Poppins"/>
                  <a:sym typeface="Poppins"/>
                </a:rPr>
                <a:t>Existência de posição hierárquica superior do assediador sobre a vítima.</a:t>
              </a:r>
            </a:p>
          </p:txBody>
        </p:sp>
      </p:grpSp>
      <p:grpSp>
        <p:nvGrpSpPr>
          <p:cNvPr id="20" name="Group 20"/>
          <p:cNvGrpSpPr/>
          <p:nvPr/>
        </p:nvGrpSpPr>
        <p:grpSpPr>
          <a:xfrm>
            <a:off x="6492745" y="2498265"/>
            <a:ext cx="5257333" cy="4735716"/>
            <a:chOff x="0" y="0"/>
            <a:chExt cx="7009778" cy="6314288"/>
          </a:xfrm>
        </p:grpSpPr>
        <p:sp>
          <p:nvSpPr>
            <p:cNvPr id="21" name="Freeform 21"/>
            <p:cNvSpPr/>
            <p:nvPr/>
          </p:nvSpPr>
          <p:spPr>
            <a:xfrm>
              <a:off x="0" y="0"/>
              <a:ext cx="7009765" cy="6314313"/>
            </a:xfrm>
            <a:custGeom>
              <a:avLst/>
              <a:gdLst/>
              <a:ahLst/>
              <a:cxnLst/>
              <a:rect l="l" t="t" r="r" b="b"/>
              <a:pathLst>
                <a:path w="7009765" h="6314313">
                  <a:moveTo>
                    <a:pt x="0" y="146431"/>
                  </a:moveTo>
                  <a:cubicBezTo>
                    <a:pt x="0" y="65532"/>
                    <a:pt x="65532" y="0"/>
                    <a:pt x="146431" y="0"/>
                  </a:cubicBezTo>
                  <a:lnTo>
                    <a:pt x="6863334" y="0"/>
                  </a:lnTo>
                  <a:cubicBezTo>
                    <a:pt x="6944233" y="0"/>
                    <a:pt x="7009765" y="65532"/>
                    <a:pt x="7009765" y="146431"/>
                  </a:cubicBezTo>
                  <a:lnTo>
                    <a:pt x="7009765" y="6167882"/>
                  </a:lnTo>
                  <a:cubicBezTo>
                    <a:pt x="7009765" y="6248781"/>
                    <a:pt x="6944233" y="6314313"/>
                    <a:pt x="6863334" y="6314313"/>
                  </a:cubicBezTo>
                  <a:lnTo>
                    <a:pt x="146431" y="6314313"/>
                  </a:lnTo>
                  <a:cubicBezTo>
                    <a:pt x="65532" y="6314313"/>
                    <a:pt x="0" y="6248781"/>
                    <a:pt x="0" y="6167882"/>
                  </a:cubicBezTo>
                  <a:close/>
                </a:path>
              </a:pathLst>
            </a:custGeom>
            <a:solidFill>
              <a:srgbClr val="A23251"/>
            </a:solidFill>
          </p:spPr>
        </p:sp>
      </p:grpSp>
      <p:grpSp>
        <p:nvGrpSpPr>
          <p:cNvPr id="22" name="Group 22"/>
          <p:cNvGrpSpPr/>
          <p:nvPr/>
        </p:nvGrpSpPr>
        <p:grpSpPr>
          <a:xfrm>
            <a:off x="6877088" y="2772794"/>
            <a:ext cx="2059010" cy="968264"/>
            <a:chOff x="0" y="0"/>
            <a:chExt cx="2745346" cy="1291018"/>
          </a:xfrm>
        </p:grpSpPr>
        <p:sp>
          <p:nvSpPr>
            <p:cNvPr id="23" name="Freeform 23"/>
            <p:cNvSpPr/>
            <p:nvPr/>
          </p:nvSpPr>
          <p:spPr>
            <a:xfrm>
              <a:off x="0" y="0"/>
              <a:ext cx="2745345" cy="1291012"/>
            </a:xfrm>
            <a:custGeom>
              <a:avLst/>
              <a:gdLst/>
              <a:ahLst/>
              <a:cxnLst/>
              <a:rect l="l" t="t" r="r" b="b"/>
              <a:pathLst>
                <a:path w="2745345" h="1291012">
                  <a:moveTo>
                    <a:pt x="0" y="0"/>
                  </a:moveTo>
                  <a:lnTo>
                    <a:pt x="2745345" y="0"/>
                  </a:lnTo>
                  <a:lnTo>
                    <a:pt x="2745345" y="1291012"/>
                  </a:lnTo>
                  <a:lnTo>
                    <a:pt x="0" y="1291012"/>
                  </a:lnTo>
                  <a:close/>
                </a:path>
              </a:pathLst>
            </a:custGeom>
            <a:blipFill>
              <a:blip r:embed="rId2">
                <a:alphaModFix amt="0"/>
              </a:blip>
              <a:stretch>
                <a:fillRect l="-1321" r="-1321" b="14939"/>
              </a:stretch>
            </a:blipFill>
          </p:spPr>
        </p:sp>
        <p:sp>
          <p:nvSpPr>
            <p:cNvPr id="24" name="TextBox 24"/>
            <p:cNvSpPr txBox="1"/>
            <p:nvPr/>
          </p:nvSpPr>
          <p:spPr>
            <a:xfrm>
              <a:off x="0" y="-38100"/>
              <a:ext cx="2745346" cy="1329118"/>
            </a:xfrm>
            <a:prstGeom prst="rect">
              <a:avLst/>
            </a:prstGeom>
          </p:spPr>
          <p:txBody>
            <a:bodyPr lIns="0" tIns="0" rIns="0" bIns="0" rtlCol="0" anchor="ctr"/>
            <a:lstStyle/>
            <a:p>
              <a:pPr algn="l">
                <a:lnSpc>
                  <a:spcPts val="4683"/>
                </a:lnSpc>
              </a:pPr>
              <a:r>
                <a:rPr lang="en-US" sz="3903" b="1">
                  <a:solidFill>
                    <a:srgbClr val="F0B8B8"/>
                  </a:solidFill>
                  <a:latin typeface="Poppins Bold"/>
                  <a:ea typeface="Poppins Bold"/>
                  <a:cs typeface="Poppins Bold"/>
                  <a:sym typeface="Poppins Bold"/>
                </a:rPr>
                <a:t>02</a:t>
              </a:r>
            </a:p>
          </p:txBody>
        </p:sp>
      </p:grpSp>
      <p:grpSp>
        <p:nvGrpSpPr>
          <p:cNvPr id="25" name="Group 25"/>
          <p:cNvGrpSpPr/>
          <p:nvPr/>
        </p:nvGrpSpPr>
        <p:grpSpPr>
          <a:xfrm>
            <a:off x="10514667" y="2841431"/>
            <a:ext cx="754971" cy="754971"/>
            <a:chOff x="0" y="0"/>
            <a:chExt cx="1006627" cy="1006627"/>
          </a:xfrm>
        </p:grpSpPr>
        <p:sp>
          <p:nvSpPr>
            <p:cNvPr id="26" name="Freeform 26"/>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FFFFFF"/>
            </a:solidFill>
          </p:spPr>
        </p:sp>
      </p:grpSp>
      <p:grpSp>
        <p:nvGrpSpPr>
          <p:cNvPr id="27" name="Group 27"/>
          <p:cNvGrpSpPr/>
          <p:nvPr/>
        </p:nvGrpSpPr>
        <p:grpSpPr>
          <a:xfrm>
            <a:off x="10695861" y="3022625"/>
            <a:ext cx="392582" cy="392582"/>
            <a:chOff x="0" y="0"/>
            <a:chExt cx="523443" cy="523443"/>
          </a:xfrm>
        </p:grpSpPr>
        <p:sp>
          <p:nvSpPr>
            <p:cNvPr id="28" name="Freeform 28" descr="icons/commentslash_red.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4"/>
              <a:stretch>
                <a:fillRect r="9" b="9"/>
              </a:stretch>
            </a:blipFill>
          </p:spPr>
        </p:sp>
      </p:grpSp>
      <p:grpSp>
        <p:nvGrpSpPr>
          <p:cNvPr id="29" name="Group 29"/>
          <p:cNvGrpSpPr/>
          <p:nvPr/>
        </p:nvGrpSpPr>
        <p:grpSpPr>
          <a:xfrm>
            <a:off x="6877088" y="3870931"/>
            <a:ext cx="4488637" cy="1029504"/>
            <a:chOff x="0" y="0"/>
            <a:chExt cx="5984850" cy="1372672"/>
          </a:xfrm>
        </p:grpSpPr>
        <p:sp>
          <p:nvSpPr>
            <p:cNvPr id="30" name="Freeform 30"/>
            <p:cNvSpPr/>
            <p:nvPr/>
          </p:nvSpPr>
          <p:spPr>
            <a:xfrm>
              <a:off x="0" y="0"/>
              <a:ext cx="5984852" cy="1372678"/>
            </a:xfrm>
            <a:custGeom>
              <a:avLst/>
              <a:gdLst/>
              <a:ahLst/>
              <a:cxnLst/>
              <a:rect l="l" t="t" r="r" b="b"/>
              <a:pathLst>
                <a:path w="5984852" h="1372678">
                  <a:moveTo>
                    <a:pt x="0" y="0"/>
                  </a:moveTo>
                  <a:lnTo>
                    <a:pt x="5984852" y="0"/>
                  </a:lnTo>
                  <a:lnTo>
                    <a:pt x="5984852" y="1372678"/>
                  </a:lnTo>
                  <a:lnTo>
                    <a:pt x="0" y="1372678"/>
                  </a:lnTo>
                  <a:close/>
                </a:path>
              </a:pathLst>
            </a:custGeom>
            <a:blipFill>
              <a:blip r:embed="rId2">
                <a:alphaModFix amt="0"/>
              </a:blip>
              <a:stretch>
                <a:fillRect t="-34954" b="-34953"/>
              </a:stretch>
            </a:blipFill>
          </p:spPr>
        </p:sp>
        <p:sp>
          <p:nvSpPr>
            <p:cNvPr id="31" name="TextBox 31"/>
            <p:cNvSpPr txBox="1"/>
            <p:nvPr/>
          </p:nvSpPr>
          <p:spPr>
            <a:xfrm>
              <a:off x="0" y="-28575"/>
              <a:ext cx="5984850" cy="1401247"/>
            </a:xfrm>
            <a:prstGeom prst="rect">
              <a:avLst/>
            </a:prstGeom>
          </p:spPr>
          <p:txBody>
            <a:bodyPr lIns="0" tIns="0" rIns="0" bIns="0" rtlCol="0" anchor="ctr"/>
            <a:lstStyle/>
            <a:p>
              <a:pPr marL="0" lvl="0" indent="0" algn="l">
                <a:lnSpc>
                  <a:spcPts val="2909"/>
                </a:lnSpc>
                <a:spcBef>
                  <a:spcPct val="0"/>
                </a:spcBef>
              </a:pPr>
              <a:r>
                <a:rPr lang="en-US" sz="2400" b="1" u="none" strike="noStrike">
                  <a:solidFill>
                    <a:srgbClr val="FFFFFF"/>
                  </a:solidFill>
                  <a:latin typeface="Poppins Bold"/>
                  <a:ea typeface="Poppins Bold"/>
                  <a:cs typeface="Poppins Bold"/>
                  <a:sym typeface="Poppins Bold"/>
                </a:rPr>
                <a:t>Comportamento inoportuno</a:t>
              </a:r>
            </a:p>
          </p:txBody>
        </p:sp>
      </p:grpSp>
      <p:grpSp>
        <p:nvGrpSpPr>
          <p:cNvPr id="32" name="Group 32"/>
          <p:cNvGrpSpPr/>
          <p:nvPr/>
        </p:nvGrpSpPr>
        <p:grpSpPr>
          <a:xfrm>
            <a:off x="6677984" y="5033786"/>
            <a:ext cx="4886846" cy="1990375"/>
            <a:chOff x="0" y="0"/>
            <a:chExt cx="6515794" cy="2653833"/>
          </a:xfrm>
        </p:grpSpPr>
        <p:sp>
          <p:nvSpPr>
            <p:cNvPr id="33" name="Freeform 33"/>
            <p:cNvSpPr/>
            <p:nvPr/>
          </p:nvSpPr>
          <p:spPr>
            <a:xfrm>
              <a:off x="0" y="0"/>
              <a:ext cx="6515796" cy="2653837"/>
            </a:xfrm>
            <a:custGeom>
              <a:avLst/>
              <a:gdLst/>
              <a:ahLst/>
              <a:cxnLst/>
              <a:rect l="l" t="t" r="r" b="b"/>
              <a:pathLst>
                <a:path w="6515796" h="2653837">
                  <a:moveTo>
                    <a:pt x="0" y="0"/>
                  </a:moveTo>
                  <a:lnTo>
                    <a:pt x="6515796" y="0"/>
                  </a:lnTo>
                  <a:lnTo>
                    <a:pt x="6515796" y="2653837"/>
                  </a:lnTo>
                  <a:lnTo>
                    <a:pt x="0" y="2653837"/>
                  </a:lnTo>
                  <a:close/>
                </a:path>
              </a:pathLst>
            </a:custGeom>
            <a:blipFill>
              <a:blip r:embed="rId2">
                <a:alphaModFix amt="0"/>
              </a:blip>
              <a:stretch>
                <a:fillRect l="-6331" r="1817"/>
              </a:stretch>
            </a:blipFill>
          </p:spPr>
        </p:sp>
        <p:sp>
          <p:nvSpPr>
            <p:cNvPr id="34" name="TextBox 34"/>
            <p:cNvSpPr txBox="1"/>
            <p:nvPr/>
          </p:nvSpPr>
          <p:spPr>
            <a:xfrm>
              <a:off x="0" y="-57150"/>
              <a:ext cx="6515794" cy="2710983"/>
            </a:xfrm>
            <a:prstGeom prst="rect">
              <a:avLst/>
            </a:prstGeom>
          </p:spPr>
          <p:txBody>
            <a:bodyPr lIns="0" tIns="0" rIns="0" bIns="0" rtlCol="0" anchor="ctr"/>
            <a:lstStyle/>
            <a:p>
              <a:pPr algn="l">
                <a:lnSpc>
                  <a:spcPts val="2720"/>
                </a:lnSpc>
              </a:pPr>
              <a:r>
                <a:rPr lang="en-US" sz="2000">
                  <a:solidFill>
                    <a:srgbClr val="F5DADA"/>
                  </a:solidFill>
                  <a:latin typeface="Poppins"/>
                  <a:ea typeface="Poppins"/>
                  <a:cs typeface="Poppins"/>
                  <a:sym typeface="Poppins"/>
                </a:rPr>
                <a:t>Conduta indesejável e reprovável, que visa vantagem ou favorecimento sexual.</a:t>
              </a:r>
            </a:p>
          </p:txBody>
        </p:sp>
      </p:grpSp>
      <p:grpSp>
        <p:nvGrpSpPr>
          <p:cNvPr id="35" name="Group 35"/>
          <p:cNvGrpSpPr/>
          <p:nvPr/>
        </p:nvGrpSpPr>
        <p:grpSpPr>
          <a:xfrm>
            <a:off x="12024608" y="2498265"/>
            <a:ext cx="5257333" cy="4735716"/>
            <a:chOff x="0" y="0"/>
            <a:chExt cx="7009778" cy="6314288"/>
          </a:xfrm>
        </p:grpSpPr>
        <p:sp>
          <p:nvSpPr>
            <p:cNvPr id="36" name="Freeform 36"/>
            <p:cNvSpPr/>
            <p:nvPr/>
          </p:nvSpPr>
          <p:spPr>
            <a:xfrm>
              <a:off x="0" y="0"/>
              <a:ext cx="7009765" cy="6314313"/>
            </a:xfrm>
            <a:custGeom>
              <a:avLst/>
              <a:gdLst/>
              <a:ahLst/>
              <a:cxnLst/>
              <a:rect l="l" t="t" r="r" b="b"/>
              <a:pathLst>
                <a:path w="7009765" h="6314313">
                  <a:moveTo>
                    <a:pt x="0" y="146431"/>
                  </a:moveTo>
                  <a:cubicBezTo>
                    <a:pt x="0" y="65532"/>
                    <a:pt x="65532" y="0"/>
                    <a:pt x="146431" y="0"/>
                  </a:cubicBezTo>
                  <a:lnTo>
                    <a:pt x="6863334" y="0"/>
                  </a:lnTo>
                  <a:cubicBezTo>
                    <a:pt x="6944233" y="0"/>
                    <a:pt x="7009765" y="65532"/>
                    <a:pt x="7009765" y="146431"/>
                  </a:cubicBezTo>
                  <a:lnTo>
                    <a:pt x="7009765" y="6167882"/>
                  </a:lnTo>
                  <a:cubicBezTo>
                    <a:pt x="7009765" y="6248781"/>
                    <a:pt x="6944233" y="6314313"/>
                    <a:pt x="6863334" y="6314313"/>
                  </a:cubicBezTo>
                  <a:lnTo>
                    <a:pt x="146431" y="6314313"/>
                  </a:lnTo>
                  <a:cubicBezTo>
                    <a:pt x="65532" y="6314313"/>
                    <a:pt x="0" y="6248781"/>
                    <a:pt x="0" y="6167882"/>
                  </a:cubicBezTo>
                  <a:close/>
                </a:path>
              </a:pathLst>
            </a:custGeom>
            <a:solidFill>
              <a:srgbClr val="F7F4F1"/>
            </a:solidFill>
          </p:spPr>
        </p:sp>
      </p:grpSp>
      <p:grpSp>
        <p:nvGrpSpPr>
          <p:cNvPr id="37" name="Group 37"/>
          <p:cNvGrpSpPr/>
          <p:nvPr/>
        </p:nvGrpSpPr>
        <p:grpSpPr>
          <a:xfrm>
            <a:off x="12408960" y="2772794"/>
            <a:ext cx="2059010" cy="968264"/>
            <a:chOff x="0" y="0"/>
            <a:chExt cx="2745346" cy="1291018"/>
          </a:xfrm>
        </p:grpSpPr>
        <p:sp>
          <p:nvSpPr>
            <p:cNvPr id="38" name="Freeform 38"/>
            <p:cNvSpPr/>
            <p:nvPr/>
          </p:nvSpPr>
          <p:spPr>
            <a:xfrm>
              <a:off x="0" y="0"/>
              <a:ext cx="2745345" cy="1291012"/>
            </a:xfrm>
            <a:custGeom>
              <a:avLst/>
              <a:gdLst/>
              <a:ahLst/>
              <a:cxnLst/>
              <a:rect l="l" t="t" r="r" b="b"/>
              <a:pathLst>
                <a:path w="2745345" h="1291012">
                  <a:moveTo>
                    <a:pt x="0" y="0"/>
                  </a:moveTo>
                  <a:lnTo>
                    <a:pt x="2745345" y="0"/>
                  </a:lnTo>
                  <a:lnTo>
                    <a:pt x="2745345" y="1291012"/>
                  </a:lnTo>
                  <a:lnTo>
                    <a:pt x="0" y="1291012"/>
                  </a:lnTo>
                  <a:close/>
                </a:path>
              </a:pathLst>
            </a:custGeom>
            <a:blipFill>
              <a:blip r:embed="rId2">
                <a:alphaModFix amt="0"/>
              </a:blip>
              <a:stretch>
                <a:fillRect l="-1321" r="-1321" b="14939"/>
              </a:stretch>
            </a:blipFill>
          </p:spPr>
        </p:sp>
        <p:sp>
          <p:nvSpPr>
            <p:cNvPr id="39" name="TextBox 39"/>
            <p:cNvSpPr txBox="1"/>
            <p:nvPr/>
          </p:nvSpPr>
          <p:spPr>
            <a:xfrm>
              <a:off x="0" y="-38100"/>
              <a:ext cx="2745346" cy="1329118"/>
            </a:xfrm>
            <a:prstGeom prst="rect">
              <a:avLst/>
            </a:prstGeom>
          </p:spPr>
          <p:txBody>
            <a:bodyPr lIns="0" tIns="0" rIns="0" bIns="0" rtlCol="0" anchor="ctr"/>
            <a:lstStyle/>
            <a:p>
              <a:pPr algn="l">
                <a:lnSpc>
                  <a:spcPts val="4683"/>
                </a:lnSpc>
              </a:pPr>
              <a:r>
                <a:rPr lang="en-US" sz="3903" b="1">
                  <a:solidFill>
                    <a:srgbClr val="E3C6C6"/>
                  </a:solidFill>
                  <a:latin typeface="Poppins Bold"/>
                  <a:ea typeface="Poppins Bold"/>
                  <a:cs typeface="Poppins Bold"/>
                  <a:sym typeface="Poppins Bold"/>
                </a:rPr>
                <a:t>03</a:t>
              </a:r>
            </a:p>
          </p:txBody>
        </p:sp>
      </p:grpSp>
      <p:grpSp>
        <p:nvGrpSpPr>
          <p:cNvPr id="40" name="Group 40"/>
          <p:cNvGrpSpPr/>
          <p:nvPr/>
        </p:nvGrpSpPr>
        <p:grpSpPr>
          <a:xfrm>
            <a:off x="16046539" y="2841431"/>
            <a:ext cx="754971" cy="754971"/>
            <a:chOff x="0" y="0"/>
            <a:chExt cx="1006627" cy="1006627"/>
          </a:xfrm>
        </p:grpSpPr>
        <p:sp>
          <p:nvSpPr>
            <p:cNvPr id="41" name="Freeform 41"/>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42" name="Group 42"/>
          <p:cNvGrpSpPr/>
          <p:nvPr/>
        </p:nvGrpSpPr>
        <p:grpSpPr>
          <a:xfrm>
            <a:off x="16227733" y="3022625"/>
            <a:ext cx="392582" cy="392582"/>
            <a:chOff x="0" y="0"/>
            <a:chExt cx="523443" cy="523443"/>
          </a:xfrm>
        </p:grpSpPr>
        <p:sp>
          <p:nvSpPr>
            <p:cNvPr id="43" name="Freeform 43" descr="icons/lock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5"/>
              <a:stretch>
                <a:fillRect r="9" b="9"/>
              </a:stretch>
            </a:blipFill>
          </p:spPr>
        </p:sp>
      </p:grpSp>
      <p:grpSp>
        <p:nvGrpSpPr>
          <p:cNvPr id="44" name="Group 44"/>
          <p:cNvGrpSpPr/>
          <p:nvPr/>
        </p:nvGrpSpPr>
        <p:grpSpPr>
          <a:xfrm>
            <a:off x="12408960" y="3870931"/>
            <a:ext cx="4488637" cy="1029504"/>
            <a:chOff x="0" y="0"/>
            <a:chExt cx="5984850" cy="1372672"/>
          </a:xfrm>
        </p:grpSpPr>
        <p:sp>
          <p:nvSpPr>
            <p:cNvPr id="45" name="Freeform 45"/>
            <p:cNvSpPr/>
            <p:nvPr/>
          </p:nvSpPr>
          <p:spPr>
            <a:xfrm>
              <a:off x="0" y="0"/>
              <a:ext cx="5984852" cy="1372678"/>
            </a:xfrm>
            <a:custGeom>
              <a:avLst/>
              <a:gdLst/>
              <a:ahLst/>
              <a:cxnLst/>
              <a:rect l="l" t="t" r="r" b="b"/>
              <a:pathLst>
                <a:path w="5984852" h="1372678">
                  <a:moveTo>
                    <a:pt x="0" y="0"/>
                  </a:moveTo>
                  <a:lnTo>
                    <a:pt x="5984852" y="0"/>
                  </a:lnTo>
                  <a:lnTo>
                    <a:pt x="5984852" y="1372678"/>
                  </a:lnTo>
                  <a:lnTo>
                    <a:pt x="0" y="1372678"/>
                  </a:lnTo>
                  <a:close/>
                </a:path>
              </a:pathLst>
            </a:custGeom>
            <a:blipFill>
              <a:blip r:embed="rId2">
                <a:alphaModFix amt="0"/>
              </a:blip>
              <a:stretch>
                <a:fillRect t="-34954" b="-34953"/>
              </a:stretch>
            </a:blipFill>
          </p:spPr>
        </p:sp>
        <p:sp>
          <p:nvSpPr>
            <p:cNvPr id="46" name="TextBox 46"/>
            <p:cNvSpPr txBox="1"/>
            <p:nvPr/>
          </p:nvSpPr>
          <p:spPr>
            <a:xfrm>
              <a:off x="0" y="-28575"/>
              <a:ext cx="5984850" cy="1401247"/>
            </a:xfrm>
            <a:prstGeom prst="rect">
              <a:avLst/>
            </a:prstGeom>
          </p:spPr>
          <p:txBody>
            <a:bodyPr lIns="0" tIns="0" rIns="0" bIns="0" rtlCol="0" anchor="ctr"/>
            <a:lstStyle/>
            <a:p>
              <a:pPr algn="l">
                <a:lnSpc>
                  <a:spcPts val="3002"/>
                </a:lnSpc>
              </a:pPr>
              <a:r>
                <a:rPr lang="en-US" sz="2476" b="1">
                  <a:solidFill>
                    <a:srgbClr val="1C1C1C"/>
                  </a:solidFill>
                  <a:latin typeface="Poppins Bold"/>
                  <a:ea typeface="Poppins Bold"/>
                  <a:cs typeface="Poppins Bold"/>
                  <a:sym typeface="Poppins Bold"/>
                </a:rPr>
                <a:t>Ausência de consentimento</a:t>
              </a:r>
            </a:p>
          </p:txBody>
        </p:sp>
      </p:grpSp>
      <p:grpSp>
        <p:nvGrpSpPr>
          <p:cNvPr id="47" name="Group 47"/>
          <p:cNvGrpSpPr/>
          <p:nvPr/>
        </p:nvGrpSpPr>
        <p:grpSpPr>
          <a:xfrm>
            <a:off x="12216784" y="5033786"/>
            <a:ext cx="4872980" cy="1990375"/>
            <a:chOff x="0" y="0"/>
            <a:chExt cx="6497307" cy="2653833"/>
          </a:xfrm>
        </p:grpSpPr>
        <p:sp>
          <p:nvSpPr>
            <p:cNvPr id="48" name="Freeform 48"/>
            <p:cNvSpPr/>
            <p:nvPr/>
          </p:nvSpPr>
          <p:spPr>
            <a:xfrm>
              <a:off x="0" y="0"/>
              <a:ext cx="6497310" cy="2653837"/>
            </a:xfrm>
            <a:custGeom>
              <a:avLst/>
              <a:gdLst/>
              <a:ahLst/>
              <a:cxnLst/>
              <a:rect l="l" t="t" r="r" b="b"/>
              <a:pathLst>
                <a:path w="6497310" h="2653837">
                  <a:moveTo>
                    <a:pt x="0" y="0"/>
                  </a:moveTo>
                  <a:lnTo>
                    <a:pt x="6497310" y="0"/>
                  </a:lnTo>
                  <a:lnTo>
                    <a:pt x="6497310" y="2653837"/>
                  </a:lnTo>
                  <a:lnTo>
                    <a:pt x="0" y="2653837"/>
                  </a:lnTo>
                  <a:close/>
                </a:path>
              </a:pathLst>
            </a:custGeom>
            <a:blipFill>
              <a:blip r:embed="rId2">
                <a:alphaModFix amt="0"/>
              </a:blip>
              <a:stretch>
                <a:fillRect l="-6349" r="1537"/>
              </a:stretch>
            </a:blipFill>
          </p:spPr>
        </p:sp>
        <p:sp>
          <p:nvSpPr>
            <p:cNvPr id="49" name="TextBox 49"/>
            <p:cNvSpPr txBox="1"/>
            <p:nvPr/>
          </p:nvSpPr>
          <p:spPr>
            <a:xfrm>
              <a:off x="0" y="-57150"/>
              <a:ext cx="6497307" cy="2710983"/>
            </a:xfrm>
            <a:prstGeom prst="rect">
              <a:avLst/>
            </a:prstGeom>
          </p:spPr>
          <p:txBody>
            <a:bodyPr lIns="0" tIns="0" rIns="0" bIns="0" rtlCol="0" anchor="ctr"/>
            <a:lstStyle/>
            <a:p>
              <a:pPr algn="l">
                <a:lnSpc>
                  <a:spcPts val="2720"/>
                </a:lnSpc>
              </a:pPr>
              <a:r>
                <a:rPr lang="en-US" sz="2000">
                  <a:solidFill>
                    <a:srgbClr val="4A4642"/>
                  </a:solidFill>
                  <a:latin typeface="Poppins"/>
                  <a:ea typeface="Poppins"/>
                  <a:cs typeface="Poppins"/>
                  <a:sym typeface="Poppins"/>
                </a:rPr>
                <a:t>A conduta ocorre sem o consentimento da vítima, em qualquer hipótese.</a:t>
              </a:r>
            </a:p>
          </p:txBody>
        </p:sp>
      </p:grpSp>
      <p:grpSp>
        <p:nvGrpSpPr>
          <p:cNvPr id="50" name="Group 50"/>
          <p:cNvGrpSpPr/>
          <p:nvPr/>
        </p:nvGrpSpPr>
        <p:grpSpPr>
          <a:xfrm>
            <a:off x="13720898" y="8510240"/>
            <a:ext cx="3374703" cy="1043892"/>
            <a:chOff x="0" y="0"/>
            <a:chExt cx="4499604" cy="1391856"/>
          </a:xfrm>
        </p:grpSpPr>
        <p:grpSp>
          <p:nvGrpSpPr>
            <p:cNvPr id="51" name="Group 51"/>
            <p:cNvGrpSpPr/>
            <p:nvPr/>
          </p:nvGrpSpPr>
          <p:grpSpPr>
            <a:xfrm>
              <a:off x="0" y="0"/>
              <a:ext cx="4499604" cy="1391857"/>
              <a:chOff x="0" y="0"/>
              <a:chExt cx="4575569" cy="1415355"/>
            </a:xfrm>
          </p:grpSpPr>
          <p:sp>
            <p:nvSpPr>
              <p:cNvPr id="52" name="Freeform 52"/>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53" name="Group 53"/>
            <p:cNvGrpSpPr/>
            <p:nvPr/>
          </p:nvGrpSpPr>
          <p:grpSpPr>
            <a:xfrm>
              <a:off x="971928" y="0"/>
              <a:ext cx="2555748" cy="1391856"/>
              <a:chOff x="0" y="0"/>
              <a:chExt cx="2555748" cy="1391856"/>
            </a:xfrm>
          </p:grpSpPr>
          <p:sp>
            <p:nvSpPr>
              <p:cNvPr id="54" name="Freeform 54"/>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6"/>
                <a:stretch>
                  <a:fillRect t="-208" b="-204"/>
                </a:stretch>
              </a:blipFill>
            </p:spPr>
          </p:sp>
        </p:grpSp>
      </p:grpSp>
      <p:grpSp>
        <p:nvGrpSpPr>
          <p:cNvPr id="55" name="Group 55"/>
          <p:cNvGrpSpPr/>
          <p:nvPr/>
        </p:nvGrpSpPr>
        <p:grpSpPr>
          <a:xfrm>
            <a:off x="15078935" y="571334"/>
            <a:ext cx="2134379" cy="554254"/>
            <a:chOff x="0" y="0"/>
            <a:chExt cx="5307673" cy="1378293"/>
          </a:xfrm>
        </p:grpSpPr>
        <p:sp>
          <p:nvSpPr>
            <p:cNvPr id="56" name="Freeform 56"/>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7"/>
              <a:stretch>
                <a:fillRect t="-10477" b="-10477"/>
              </a:stretch>
            </a:blipFill>
          </p:spPr>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1125588"/>
            <a:ext cx="14824862" cy="1121653"/>
            <a:chOff x="0" y="0"/>
            <a:chExt cx="19766483" cy="1495538"/>
          </a:xfrm>
        </p:grpSpPr>
        <p:sp>
          <p:nvSpPr>
            <p:cNvPr id="3" name="Freeform 3"/>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4" name="TextBox 4"/>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Diferença entre assédio moral e sexual</a:t>
              </a:r>
            </a:p>
          </p:txBody>
        </p:sp>
      </p:grpSp>
      <p:grpSp>
        <p:nvGrpSpPr>
          <p:cNvPr id="5" name="Group 5"/>
          <p:cNvGrpSpPr/>
          <p:nvPr/>
        </p:nvGrpSpPr>
        <p:grpSpPr>
          <a:xfrm>
            <a:off x="960872" y="2566902"/>
            <a:ext cx="3980755" cy="754971"/>
            <a:chOff x="0" y="0"/>
            <a:chExt cx="5307673" cy="1006627"/>
          </a:xfrm>
        </p:grpSpPr>
        <p:sp>
          <p:nvSpPr>
            <p:cNvPr id="6" name="Freeform 6"/>
            <p:cNvSpPr/>
            <p:nvPr/>
          </p:nvSpPr>
          <p:spPr>
            <a:xfrm>
              <a:off x="0" y="0"/>
              <a:ext cx="5307711" cy="1006729"/>
            </a:xfrm>
            <a:custGeom>
              <a:avLst/>
              <a:gdLst/>
              <a:ahLst/>
              <a:cxnLst/>
              <a:rect l="l" t="t" r="r" b="b"/>
              <a:pathLst>
                <a:path w="5307711" h="1006729">
                  <a:moveTo>
                    <a:pt x="0" y="91567"/>
                  </a:moveTo>
                  <a:cubicBezTo>
                    <a:pt x="0" y="41021"/>
                    <a:pt x="41021" y="0"/>
                    <a:pt x="91567" y="0"/>
                  </a:cubicBezTo>
                  <a:lnTo>
                    <a:pt x="5216144" y="0"/>
                  </a:lnTo>
                  <a:cubicBezTo>
                    <a:pt x="5266690" y="0"/>
                    <a:pt x="5307711" y="41021"/>
                    <a:pt x="5307711" y="91567"/>
                  </a:cubicBezTo>
                  <a:lnTo>
                    <a:pt x="5307711" y="915162"/>
                  </a:lnTo>
                  <a:cubicBezTo>
                    <a:pt x="5307711" y="965708"/>
                    <a:pt x="5266690" y="1006729"/>
                    <a:pt x="5216144" y="1006729"/>
                  </a:cubicBezTo>
                  <a:lnTo>
                    <a:pt x="91567" y="1006729"/>
                  </a:lnTo>
                  <a:cubicBezTo>
                    <a:pt x="41021" y="1006602"/>
                    <a:pt x="0" y="965708"/>
                    <a:pt x="0" y="915162"/>
                  </a:cubicBezTo>
                  <a:close/>
                </a:path>
              </a:pathLst>
            </a:custGeom>
            <a:solidFill>
              <a:srgbClr val="FFFFFF"/>
            </a:solidFill>
          </p:spPr>
        </p:sp>
      </p:grpSp>
      <p:grpSp>
        <p:nvGrpSpPr>
          <p:cNvPr id="7" name="Group 7"/>
          <p:cNvGrpSpPr/>
          <p:nvPr/>
        </p:nvGrpSpPr>
        <p:grpSpPr>
          <a:xfrm>
            <a:off x="5147520" y="2566902"/>
            <a:ext cx="6177029" cy="754971"/>
            <a:chOff x="0" y="0"/>
            <a:chExt cx="8236039" cy="1006627"/>
          </a:xfrm>
        </p:grpSpPr>
        <p:sp>
          <p:nvSpPr>
            <p:cNvPr id="8" name="Freeform 8"/>
            <p:cNvSpPr/>
            <p:nvPr/>
          </p:nvSpPr>
          <p:spPr>
            <a:xfrm>
              <a:off x="0" y="0"/>
              <a:ext cx="8236077" cy="1006729"/>
            </a:xfrm>
            <a:custGeom>
              <a:avLst/>
              <a:gdLst/>
              <a:ahLst/>
              <a:cxnLst/>
              <a:rect l="l" t="t" r="r" b="b"/>
              <a:pathLst>
                <a:path w="8236077" h="1006729">
                  <a:moveTo>
                    <a:pt x="0" y="91567"/>
                  </a:moveTo>
                  <a:cubicBezTo>
                    <a:pt x="0" y="41021"/>
                    <a:pt x="41021" y="0"/>
                    <a:pt x="91567" y="0"/>
                  </a:cubicBezTo>
                  <a:lnTo>
                    <a:pt x="8144510" y="0"/>
                  </a:lnTo>
                  <a:cubicBezTo>
                    <a:pt x="8195056" y="0"/>
                    <a:pt x="8236077" y="41021"/>
                    <a:pt x="8236077" y="91567"/>
                  </a:cubicBezTo>
                  <a:lnTo>
                    <a:pt x="8236077" y="915162"/>
                  </a:lnTo>
                  <a:cubicBezTo>
                    <a:pt x="8236077" y="965708"/>
                    <a:pt x="8195056" y="1006729"/>
                    <a:pt x="8144510" y="1006729"/>
                  </a:cubicBezTo>
                  <a:lnTo>
                    <a:pt x="91567" y="1006729"/>
                  </a:lnTo>
                  <a:cubicBezTo>
                    <a:pt x="41021" y="1006602"/>
                    <a:pt x="0" y="965708"/>
                    <a:pt x="0" y="915162"/>
                  </a:cubicBezTo>
                  <a:close/>
                </a:path>
              </a:pathLst>
            </a:custGeom>
            <a:solidFill>
              <a:srgbClr val="1C1C1C"/>
            </a:solidFill>
          </p:spPr>
        </p:sp>
      </p:grpSp>
      <p:grpSp>
        <p:nvGrpSpPr>
          <p:cNvPr id="9" name="Group 9"/>
          <p:cNvGrpSpPr/>
          <p:nvPr/>
        </p:nvGrpSpPr>
        <p:grpSpPr>
          <a:xfrm>
            <a:off x="5147520" y="2566902"/>
            <a:ext cx="6177029" cy="754970"/>
            <a:chOff x="0" y="0"/>
            <a:chExt cx="8236039" cy="1006626"/>
          </a:xfrm>
        </p:grpSpPr>
        <p:sp>
          <p:nvSpPr>
            <p:cNvPr id="10" name="Freeform 10"/>
            <p:cNvSpPr/>
            <p:nvPr/>
          </p:nvSpPr>
          <p:spPr>
            <a:xfrm>
              <a:off x="0" y="0"/>
              <a:ext cx="8236034" cy="1006625"/>
            </a:xfrm>
            <a:custGeom>
              <a:avLst/>
              <a:gdLst/>
              <a:ahLst/>
              <a:cxnLst/>
              <a:rect l="l" t="t" r="r" b="b"/>
              <a:pathLst>
                <a:path w="8236034" h="1006625">
                  <a:moveTo>
                    <a:pt x="0" y="0"/>
                  </a:moveTo>
                  <a:lnTo>
                    <a:pt x="8236034" y="0"/>
                  </a:lnTo>
                  <a:lnTo>
                    <a:pt x="8236034" y="1006625"/>
                  </a:lnTo>
                  <a:lnTo>
                    <a:pt x="0" y="1006625"/>
                  </a:lnTo>
                  <a:close/>
                </a:path>
              </a:pathLst>
            </a:custGeom>
            <a:blipFill>
              <a:blip r:embed="rId2">
                <a:alphaModFix amt="0"/>
              </a:blip>
              <a:stretch>
                <a:fillRect t="-109423" b="-109423"/>
              </a:stretch>
            </a:blipFill>
          </p:spPr>
        </p:sp>
        <p:sp>
          <p:nvSpPr>
            <p:cNvPr id="11" name="TextBox 11"/>
            <p:cNvSpPr txBox="1"/>
            <p:nvPr/>
          </p:nvSpPr>
          <p:spPr>
            <a:xfrm>
              <a:off x="0" y="-19050"/>
              <a:ext cx="8236039" cy="1025676"/>
            </a:xfrm>
            <a:prstGeom prst="rect">
              <a:avLst/>
            </a:prstGeom>
          </p:spPr>
          <p:txBody>
            <a:bodyPr lIns="0" tIns="0" rIns="0" bIns="0" rtlCol="0" anchor="ctr"/>
            <a:lstStyle/>
            <a:p>
              <a:pPr algn="ctr">
                <a:lnSpc>
                  <a:spcPts val="2879"/>
                </a:lnSpc>
              </a:pPr>
              <a:r>
                <a:rPr lang="en-US" sz="2400" b="1" spc="184">
                  <a:solidFill>
                    <a:srgbClr val="FFFFFF"/>
                  </a:solidFill>
                  <a:latin typeface="Poppins Bold"/>
                  <a:ea typeface="Poppins Bold"/>
                  <a:cs typeface="Poppins Bold"/>
                  <a:sym typeface="Poppins Bold"/>
                </a:rPr>
                <a:t>ASSÉDIO MORAL</a:t>
              </a:r>
            </a:p>
          </p:txBody>
        </p:sp>
      </p:grpSp>
      <p:grpSp>
        <p:nvGrpSpPr>
          <p:cNvPr id="12" name="Group 12"/>
          <p:cNvGrpSpPr/>
          <p:nvPr/>
        </p:nvGrpSpPr>
        <p:grpSpPr>
          <a:xfrm>
            <a:off x="11530451" y="2566902"/>
            <a:ext cx="6177029" cy="754971"/>
            <a:chOff x="0" y="0"/>
            <a:chExt cx="8236039" cy="1006627"/>
          </a:xfrm>
        </p:grpSpPr>
        <p:sp>
          <p:nvSpPr>
            <p:cNvPr id="13" name="Freeform 13"/>
            <p:cNvSpPr/>
            <p:nvPr/>
          </p:nvSpPr>
          <p:spPr>
            <a:xfrm>
              <a:off x="0" y="0"/>
              <a:ext cx="8236077" cy="1006729"/>
            </a:xfrm>
            <a:custGeom>
              <a:avLst/>
              <a:gdLst/>
              <a:ahLst/>
              <a:cxnLst/>
              <a:rect l="l" t="t" r="r" b="b"/>
              <a:pathLst>
                <a:path w="8236077" h="1006729">
                  <a:moveTo>
                    <a:pt x="0" y="91567"/>
                  </a:moveTo>
                  <a:cubicBezTo>
                    <a:pt x="0" y="41021"/>
                    <a:pt x="41021" y="0"/>
                    <a:pt x="91567" y="0"/>
                  </a:cubicBezTo>
                  <a:lnTo>
                    <a:pt x="8144510" y="0"/>
                  </a:lnTo>
                  <a:cubicBezTo>
                    <a:pt x="8195056" y="0"/>
                    <a:pt x="8236077" y="41021"/>
                    <a:pt x="8236077" y="91567"/>
                  </a:cubicBezTo>
                  <a:lnTo>
                    <a:pt x="8236077" y="915162"/>
                  </a:lnTo>
                  <a:cubicBezTo>
                    <a:pt x="8236077" y="965708"/>
                    <a:pt x="8195056" y="1006729"/>
                    <a:pt x="8144510" y="1006729"/>
                  </a:cubicBezTo>
                  <a:lnTo>
                    <a:pt x="91567" y="1006729"/>
                  </a:lnTo>
                  <a:cubicBezTo>
                    <a:pt x="41021" y="1006602"/>
                    <a:pt x="0" y="965708"/>
                    <a:pt x="0" y="915162"/>
                  </a:cubicBezTo>
                  <a:close/>
                </a:path>
              </a:pathLst>
            </a:custGeom>
            <a:solidFill>
              <a:srgbClr val="A23251"/>
            </a:solidFill>
          </p:spPr>
        </p:sp>
      </p:grpSp>
      <p:grpSp>
        <p:nvGrpSpPr>
          <p:cNvPr id="14" name="Group 14"/>
          <p:cNvGrpSpPr/>
          <p:nvPr/>
        </p:nvGrpSpPr>
        <p:grpSpPr>
          <a:xfrm>
            <a:off x="11530451" y="2566902"/>
            <a:ext cx="6177029" cy="754970"/>
            <a:chOff x="0" y="0"/>
            <a:chExt cx="8236039" cy="1006626"/>
          </a:xfrm>
        </p:grpSpPr>
        <p:sp>
          <p:nvSpPr>
            <p:cNvPr id="15" name="Freeform 15"/>
            <p:cNvSpPr/>
            <p:nvPr/>
          </p:nvSpPr>
          <p:spPr>
            <a:xfrm>
              <a:off x="0" y="0"/>
              <a:ext cx="8236034" cy="1006625"/>
            </a:xfrm>
            <a:custGeom>
              <a:avLst/>
              <a:gdLst/>
              <a:ahLst/>
              <a:cxnLst/>
              <a:rect l="l" t="t" r="r" b="b"/>
              <a:pathLst>
                <a:path w="8236034" h="1006625">
                  <a:moveTo>
                    <a:pt x="0" y="0"/>
                  </a:moveTo>
                  <a:lnTo>
                    <a:pt x="8236034" y="0"/>
                  </a:lnTo>
                  <a:lnTo>
                    <a:pt x="8236034" y="1006625"/>
                  </a:lnTo>
                  <a:lnTo>
                    <a:pt x="0" y="1006625"/>
                  </a:lnTo>
                  <a:close/>
                </a:path>
              </a:pathLst>
            </a:custGeom>
            <a:blipFill>
              <a:blip r:embed="rId2">
                <a:alphaModFix amt="0"/>
              </a:blip>
              <a:stretch>
                <a:fillRect t="-109423" b="-109423"/>
              </a:stretch>
            </a:blipFill>
          </p:spPr>
        </p:sp>
        <p:sp>
          <p:nvSpPr>
            <p:cNvPr id="16" name="TextBox 16"/>
            <p:cNvSpPr txBox="1"/>
            <p:nvPr/>
          </p:nvSpPr>
          <p:spPr>
            <a:xfrm>
              <a:off x="0" y="-19050"/>
              <a:ext cx="8236039" cy="1025676"/>
            </a:xfrm>
            <a:prstGeom prst="rect">
              <a:avLst/>
            </a:prstGeom>
          </p:spPr>
          <p:txBody>
            <a:bodyPr lIns="0" tIns="0" rIns="0" bIns="0" rtlCol="0" anchor="ctr"/>
            <a:lstStyle/>
            <a:p>
              <a:pPr marL="0" lvl="0" indent="0" algn="ctr">
                <a:lnSpc>
                  <a:spcPts val="2879"/>
                </a:lnSpc>
                <a:spcBef>
                  <a:spcPct val="0"/>
                </a:spcBef>
              </a:pPr>
              <a:r>
                <a:rPr lang="en-US" sz="2400" b="1" u="none" strike="noStrike" spc="184">
                  <a:solidFill>
                    <a:srgbClr val="FFFFFF"/>
                  </a:solidFill>
                  <a:latin typeface="Poppins Bold"/>
                  <a:ea typeface="Poppins Bold"/>
                  <a:cs typeface="Poppins Bold"/>
                  <a:sym typeface="Poppins Bold"/>
                </a:rPr>
                <a:t>ASSÉDIO SEXUAL</a:t>
              </a:r>
            </a:p>
          </p:txBody>
        </p:sp>
      </p:grpSp>
      <p:grpSp>
        <p:nvGrpSpPr>
          <p:cNvPr id="17" name="Group 17"/>
          <p:cNvGrpSpPr/>
          <p:nvPr/>
        </p:nvGrpSpPr>
        <p:grpSpPr>
          <a:xfrm>
            <a:off x="960872" y="3486588"/>
            <a:ext cx="3980755" cy="1125588"/>
            <a:chOff x="0" y="0"/>
            <a:chExt cx="5307673" cy="1500784"/>
          </a:xfrm>
        </p:grpSpPr>
        <p:sp>
          <p:nvSpPr>
            <p:cNvPr id="18" name="Freeform 18"/>
            <p:cNvSpPr/>
            <p:nvPr/>
          </p:nvSpPr>
          <p:spPr>
            <a:xfrm>
              <a:off x="0" y="0"/>
              <a:ext cx="5307711" cy="1500886"/>
            </a:xfrm>
            <a:custGeom>
              <a:avLst/>
              <a:gdLst/>
              <a:ahLst/>
              <a:cxnLst/>
              <a:rect l="l" t="t" r="r" b="b"/>
              <a:pathLst>
                <a:path w="5307711" h="1500886">
                  <a:moveTo>
                    <a:pt x="0" y="91567"/>
                  </a:moveTo>
                  <a:cubicBezTo>
                    <a:pt x="0" y="41021"/>
                    <a:pt x="41021" y="0"/>
                    <a:pt x="91567" y="0"/>
                  </a:cubicBezTo>
                  <a:lnTo>
                    <a:pt x="5216144" y="0"/>
                  </a:lnTo>
                  <a:cubicBezTo>
                    <a:pt x="5266690" y="0"/>
                    <a:pt x="5307711" y="41021"/>
                    <a:pt x="5307711" y="91567"/>
                  </a:cubicBezTo>
                  <a:lnTo>
                    <a:pt x="5307711" y="1409319"/>
                  </a:lnTo>
                  <a:cubicBezTo>
                    <a:pt x="5307711" y="1459865"/>
                    <a:pt x="5266690" y="1500886"/>
                    <a:pt x="5216144" y="1500886"/>
                  </a:cubicBezTo>
                  <a:lnTo>
                    <a:pt x="91567" y="1500886"/>
                  </a:lnTo>
                  <a:cubicBezTo>
                    <a:pt x="41021" y="1500886"/>
                    <a:pt x="0" y="1459865"/>
                    <a:pt x="0" y="1409319"/>
                  </a:cubicBezTo>
                  <a:close/>
                </a:path>
              </a:pathLst>
            </a:custGeom>
            <a:solidFill>
              <a:srgbClr val="F7F4F1"/>
            </a:solidFill>
          </p:spPr>
        </p:sp>
      </p:grpSp>
      <p:grpSp>
        <p:nvGrpSpPr>
          <p:cNvPr id="19" name="Group 19"/>
          <p:cNvGrpSpPr/>
          <p:nvPr/>
        </p:nvGrpSpPr>
        <p:grpSpPr>
          <a:xfrm>
            <a:off x="1166774" y="3486588"/>
            <a:ext cx="3568951" cy="1125591"/>
            <a:chOff x="0" y="0"/>
            <a:chExt cx="4758601" cy="1500788"/>
          </a:xfrm>
        </p:grpSpPr>
        <p:sp>
          <p:nvSpPr>
            <p:cNvPr id="20" name="Freeform 20"/>
            <p:cNvSpPr/>
            <p:nvPr/>
          </p:nvSpPr>
          <p:spPr>
            <a:xfrm>
              <a:off x="0" y="0"/>
              <a:ext cx="4758598" cy="1500793"/>
            </a:xfrm>
            <a:custGeom>
              <a:avLst/>
              <a:gdLst/>
              <a:ahLst/>
              <a:cxnLst/>
              <a:rect l="l" t="t" r="r" b="b"/>
              <a:pathLst>
                <a:path w="4758598" h="1500793">
                  <a:moveTo>
                    <a:pt x="0" y="0"/>
                  </a:moveTo>
                  <a:lnTo>
                    <a:pt x="4758598" y="0"/>
                  </a:lnTo>
                  <a:lnTo>
                    <a:pt x="4758598" y="1500793"/>
                  </a:lnTo>
                  <a:lnTo>
                    <a:pt x="0" y="1500793"/>
                  </a:lnTo>
                  <a:close/>
                </a:path>
              </a:pathLst>
            </a:custGeom>
            <a:blipFill>
              <a:blip r:embed="rId2">
                <a:alphaModFix amt="0"/>
              </a:blip>
              <a:stretch>
                <a:fillRect t="-11781" b="-11781"/>
              </a:stretch>
            </a:blipFill>
          </p:spPr>
        </p:sp>
        <p:sp>
          <p:nvSpPr>
            <p:cNvPr id="21" name="TextBox 21"/>
            <p:cNvSpPr txBox="1"/>
            <p:nvPr/>
          </p:nvSpPr>
          <p:spPr>
            <a:xfrm>
              <a:off x="0" y="-28575"/>
              <a:ext cx="4758601" cy="1529363"/>
            </a:xfrm>
            <a:prstGeom prst="rect">
              <a:avLst/>
            </a:prstGeom>
          </p:spPr>
          <p:txBody>
            <a:bodyPr lIns="0" tIns="0" rIns="0" bIns="0" rtlCol="0" anchor="ctr"/>
            <a:lstStyle/>
            <a:p>
              <a:pPr algn="l">
                <a:lnSpc>
                  <a:spcPts val="2434"/>
                </a:lnSpc>
              </a:pPr>
              <a:r>
                <a:rPr lang="en-US" sz="2000" b="1">
                  <a:solidFill>
                    <a:srgbClr val="4A4642"/>
                  </a:solidFill>
                  <a:latin typeface="Poppins Bold"/>
                  <a:ea typeface="Poppins Bold"/>
                  <a:cs typeface="Poppins Bold"/>
                  <a:sym typeface="Poppins Bold"/>
                </a:rPr>
                <a:t>Natureza da conduta</a:t>
              </a:r>
            </a:p>
          </p:txBody>
        </p:sp>
      </p:grpSp>
      <p:grpSp>
        <p:nvGrpSpPr>
          <p:cNvPr id="22" name="Group 22"/>
          <p:cNvGrpSpPr/>
          <p:nvPr/>
        </p:nvGrpSpPr>
        <p:grpSpPr>
          <a:xfrm>
            <a:off x="5140376" y="3479435"/>
            <a:ext cx="6191326" cy="1139885"/>
            <a:chOff x="0" y="0"/>
            <a:chExt cx="8255102" cy="1519847"/>
          </a:xfrm>
        </p:grpSpPr>
        <p:sp>
          <p:nvSpPr>
            <p:cNvPr id="23" name="Freeform 23"/>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7F4F1"/>
            </a:solidFill>
            <a:ln w="14299" cap="sq">
              <a:solidFill>
                <a:srgbClr val="E4DFDA"/>
              </a:solidFill>
              <a:prstDash val="solid"/>
              <a:miter/>
            </a:ln>
          </p:spPr>
        </p:sp>
      </p:grpSp>
      <p:grpSp>
        <p:nvGrpSpPr>
          <p:cNvPr id="24" name="Group 24"/>
          <p:cNvGrpSpPr/>
          <p:nvPr/>
        </p:nvGrpSpPr>
        <p:grpSpPr>
          <a:xfrm>
            <a:off x="5422059" y="3486588"/>
            <a:ext cx="5627961" cy="1125591"/>
            <a:chOff x="0" y="0"/>
            <a:chExt cx="7503947" cy="1500788"/>
          </a:xfrm>
        </p:grpSpPr>
        <p:sp>
          <p:nvSpPr>
            <p:cNvPr id="25" name="Freeform 25"/>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26" name="TextBox 26"/>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Conduta abusiva, geral</a:t>
              </a:r>
            </a:p>
          </p:txBody>
        </p:sp>
      </p:grpSp>
      <p:grpSp>
        <p:nvGrpSpPr>
          <p:cNvPr id="27" name="Group 27"/>
          <p:cNvGrpSpPr/>
          <p:nvPr/>
        </p:nvGrpSpPr>
        <p:grpSpPr>
          <a:xfrm>
            <a:off x="11523297" y="3479435"/>
            <a:ext cx="6191326" cy="1139885"/>
            <a:chOff x="0" y="0"/>
            <a:chExt cx="8255102" cy="1519847"/>
          </a:xfrm>
        </p:grpSpPr>
        <p:sp>
          <p:nvSpPr>
            <p:cNvPr id="28" name="Freeform 28"/>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7F4F1"/>
            </a:solidFill>
            <a:ln w="14299" cap="sq">
              <a:solidFill>
                <a:srgbClr val="E4DFDA"/>
              </a:solidFill>
              <a:prstDash val="solid"/>
              <a:miter/>
            </a:ln>
          </p:spPr>
        </p:sp>
      </p:grpSp>
      <p:grpSp>
        <p:nvGrpSpPr>
          <p:cNvPr id="29" name="Group 29"/>
          <p:cNvGrpSpPr/>
          <p:nvPr/>
        </p:nvGrpSpPr>
        <p:grpSpPr>
          <a:xfrm>
            <a:off x="11804980" y="3486588"/>
            <a:ext cx="5627961" cy="1125591"/>
            <a:chOff x="0" y="0"/>
            <a:chExt cx="7503947" cy="1500788"/>
          </a:xfrm>
        </p:grpSpPr>
        <p:sp>
          <p:nvSpPr>
            <p:cNvPr id="30" name="Freeform 30"/>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31" name="TextBox 31"/>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Abordagem de cunho sexual</a:t>
              </a:r>
            </a:p>
          </p:txBody>
        </p:sp>
      </p:grpSp>
      <p:grpSp>
        <p:nvGrpSpPr>
          <p:cNvPr id="32" name="Group 32"/>
          <p:cNvGrpSpPr/>
          <p:nvPr/>
        </p:nvGrpSpPr>
        <p:grpSpPr>
          <a:xfrm>
            <a:off x="960872" y="4749451"/>
            <a:ext cx="3980755" cy="1125588"/>
            <a:chOff x="0" y="0"/>
            <a:chExt cx="5307673" cy="1500784"/>
          </a:xfrm>
        </p:grpSpPr>
        <p:sp>
          <p:nvSpPr>
            <p:cNvPr id="33" name="Freeform 33"/>
            <p:cNvSpPr/>
            <p:nvPr/>
          </p:nvSpPr>
          <p:spPr>
            <a:xfrm>
              <a:off x="0" y="0"/>
              <a:ext cx="5307711" cy="1500886"/>
            </a:xfrm>
            <a:custGeom>
              <a:avLst/>
              <a:gdLst/>
              <a:ahLst/>
              <a:cxnLst/>
              <a:rect l="l" t="t" r="r" b="b"/>
              <a:pathLst>
                <a:path w="5307711" h="1500886">
                  <a:moveTo>
                    <a:pt x="0" y="91567"/>
                  </a:moveTo>
                  <a:cubicBezTo>
                    <a:pt x="0" y="41021"/>
                    <a:pt x="41021" y="0"/>
                    <a:pt x="91567" y="0"/>
                  </a:cubicBezTo>
                  <a:lnTo>
                    <a:pt x="5216144" y="0"/>
                  </a:lnTo>
                  <a:cubicBezTo>
                    <a:pt x="5266690" y="0"/>
                    <a:pt x="5307711" y="41021"/>
                    <a:pt x="5307711" y="91567"/>
                  </a:cubicBezTo>
                  <a:lnTo>
                    <a:pt x="5307711" y="1409319"/>
                  </a:lnTo>
                  <a:cubicBezTo>
                    <a:pt x="5307711" y="1459865"/>
                    <a:pt x="5266690" y="1500886"/>
                    <a:pt x="5216144" y="1500886"/>
                  </a:cubicBezTo>
                  <a:lnTo>
                    <a:pt x="91567" y="1500886"/>
                  </a:lnTo>
                  <a:cubicBezTo>
                    <a:pt x="41021" y="1500886"/>
                    <a:pt x="0" y="1459865"/>
                    <a:pt x="0" y="1409319"/>
                  </a:cubicBezTo>
                  <a:close/>
                </a:path>
              </a:pathLst>
            </a:custGeom>
            <a:solidFill>
              <a:srgbClr val="FFFFFF"/>
            </a:solidFill>
          </p:spPr>
        </p:sp>
      </p:grpSp>
      <p:grpSp>
        <p:nvGrpSpPr>
          <p:cNvPr id="34" name="Group 34"/>
          <p:cNvGrpSpPr/>
          <p:nvPr/>
        </p:nvGrpSpPr>
        <p:grpSpPr>
          <a:xfrm>
            <a:off x="1166774" y="4749451"/>
            <a:ext cx="3568951" cy="1125591"/>
            <a:chOff x="0" y="0"/>
            <a:chExt cx="4758601" cy="1500788"/>
          </a:xfrm>
        </p:grpSpPr>
        <p:sp>
          <p:nvSpPr>
            <p:cNvPr id="35" name="Freeform 35"/>
            <p:cNvSpPr/>
            <p:nvPr/>
          </p:nvSpPr>
          <p:spPr>
            <a:xfrm>
              <a:off x="0" y="0"/>
              <a:ext cx="4758598" cy="1500793"/>
            </a:xfrm>
            <a:custGeom>
              <a:avLst/>
              <a:gdLst/>
              <a:ahLst/>
              <a:cxnLst/>
              <a:rect l="l" t="t" r="r" b="b"/>
              <a:pathLst>
                <a:path w="4758598" h="1500793">
                  <a:moveTo>
                    <a:pt x="0" y="0"/>
                  </a:moveTo>
                  <a:lnTo>
                    <a:pt x="4758598" y="0"/>
                  </a:lnTo>
                  <a:lnTo>
                    <a:pt x="4758598" y="1500793"/>
                  </a:lnTo>
                  <a:lnTo>
                    <a:pt x="0" y="1500793"/>
                  </a:lnTo>
                  <a:close/>
                </a:path>
              </a:pathLst>
            </a:custGeom>
            <a:blipFill>
              <a:blip r:embed="rId2">
                <a:alphaModFix amt="0"/>
              </a:blip>
              <a:stretch>
                <a:fillRect t="-11781" b="-11781"/>
              </a:stretch>
            </a:blipFill>
          </p:spPr>
        </p:sp>
        <p:sp>
          <p:nvSpPr>
            <p:cNvPr id="36" name="TextBox 36"/>
            <p:cNvSpPr txBox="1"/>
            <p:nvPr/>
          </p:nvSpPr>
          <p:spPr>
            <a:xfrm>
              <a:off x="0" y="-28575"/>
              <a:ext cx="4758601" cy="1529363"/>
            </a:xfrm>
            <a:prstGeom prst="rect">
              <a:avLst/>
            </a:prstGeom>
          </p:spPr>
          <p:txBody>
            <a:bodyPr lIns="0" tIns="0" rIns="0" bIns="0" rtlCol="0" anchor="ctr"/>
            <a:lstStyle/>
            <a:p>
              <a:pPr marL="0" lvl="0" indent="0" algn="l">
                <a:lnSpc>
                  <a:spcPts val="2434"/>
                </a:lnSpc>
                <a:spcBef>
                  <a:spcPct val="0"/>
                </a:spcBef>
              </a:pPr>
              <a:r>
                <a:rPr lang="en-US" sz="2000" b="1" u="none" strike="noStrike">
                  <a:solidFill>
                    <a:srgbClr val="4A4642"/>
                  </a:solidFill>
                  <a:latin typeface="Poppins Bold"/>
                  <a:ea typeface="Poppins Bold"/>
                  <a:cs typeface="Poppins Bold"/>
                  <a:sym typeface="Poppins Bold"/>
                </a:rPr>
                <a:t>Repetição</a:t>
              </a:r>
            </a:p>
          </p:txBody>
        </p:sp>
      </p:grpSp>
      <p:grpSp>
        <p:nvGrpSpPr>
          <p:cNvPr id="37" name="Group 37"/>
          <p:cNvGrpSpPr/>
          <p:nvPr/>
        </p:nvGrpSpPr>
        <p:grpSpPr>
          <a:xfrm>
            <a:off x="5140376" y="4742297"/>
            <a:ext cx="6191326" cy="1139885"/>
            <a:chOff x="0" y="0"/>
            <a:chExt cx="8255102" cy="1519847"/>
          </a:xfrm>
        </p:grpSpPr>
        <p:sp>
          <p:nvSpPr>
            <p:cNvPr id="38" name="Freeform 38"/>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FFFFF"/>
            </a:solidFill>
            <a:ln w="14299" cap="sq">
              <a:solidFill>
                <a:srgbClr val="E4DFDA"/>
              </a:solidFill>
              <a:prstDash val="solid"/>
              <a:miter/>
            </a:ln>
          </p:spPr>
        </p:sp>
      </p:grpSp>
      <p:grpSp>
        <p:nvGrpSpPr>
          <p:cNvPr id="39" name="Group 39"/>
          <p:cNvGrpSpPr/>
          <p:nvPr/>
        </p:nvGrpSpPr>
        <p:grpSpPr>
          <a:xfrm>
            <a:off x="5422059" y="4749451"/>
            <a:ext cx="5627961" cy="1125591"/>
            <a:chOff x="0" y="0"/>
            <a:chExt cx="7503947" cy="1500788"/>
          </a:xfrm>
        </p:grpSpPr>
        <p:sp>
          <p:nvSpPr>
            <p:cNvPr id="40" name="Freeform 40"/>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41" name="TextBox 41"/>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Exige reiteração de condutas</a:t>
              </a:r>
            </a:p>
          </p:txBody>
        </p:sp>
      </p:grpSp>
      <p:grpSp>
        <p:nvGrpSpPr>
          <p:cNvPr id="42" name="Group 42"/>
          <p:cNvGrpSpPr/>
          <p:nvPr/>
        </p:nvGrpSpPr>
        <p:grpSpPr>
          <a:xfrm>
            <a:off x="11523297" y="4742297"/>
            <a:ext cx="6191326" cy="1139885"/>
            <a:chOff x="0" y="0"/>
            <a:chExt cx="8255102" cy="1519847"/>
          </a:xfrm>
        </p:grpSpPr>
        <p:sp>
          <p:nvSpPr>
            <p:cNvPr id="43" name="Freeform 43"/>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FFFFF"/>
            </a:solidFill>
            <a:ln w="14299" cap="sq">
              <a:solidFill>
                <a:srgbClr val="E4DFDA"/>
              </a:solidFill>
              <a:prstDash val="solid"/>
              <a:miter/>
            </a:ln>
          </p:spPr>
        </p:sp>
      </p:grpSp>
      <p:grpSp>
        <p:nvGrpSpPr>
          <p:cNvPr id="44" name="Group 44"/>
          <p:cNvGrpSpPr/>
          <p:nvPr/>
        </p:nvGrpSpPr>
        <p:grpSpPr>
          <a:xfrm>
            <a:off x="11804980" y="4749451"/>
            <a:ext cx="5627961" cy="1125591"/>
            <a:chOff x="0" y="0"/>
            <a:chExt cx="7503947" cy="1500788"/>
          </a:xfrm>
        </p:grpSpPr>
        <p:sp>
          <p:nvSpPr>
            <p:cNvPr id="45" name="Freeform 45"/>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46" name="TextBox 46"/>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Pode ocorrer em ato único</a:t>
              </a:r>
            </a:p>
          </p:txBody>
        </p:sp>
      </p:grpSp>
      <p:grpSp>
        <p:nvGrpSpPr>
          <p:cNvPr id="47" name="Group 47"/>
          <p:cNvGrpSpPr/>
          <p:nvPr/>
        </p:nvGrpSpPr>
        <p:grpSpPr>
          <a:xfrm>
            <a:off x="960872" y="6012304"/>
            <a:ext cx="3980755" cy="1125588"/>
            <a:chOff x="0" y="0"/>
            <a:chExt cx="5307673" cy="1500784"/>
          </a:xfrm>
        </p:grpSpPr>
        <p:sp>
          <p:nvSpPr>
            <p:cNvPr id="48" name="Freeform 48"/>
            <p:cNvSpPr/>
            <p:nvPr/>
          </p:nvSpPr>
          <p:spPr>
            <a:xfrm>
              <a:off x="0" y="0"/>
              <a:ext cx="5307711" cy="1500886"/>
            </a:xfrm>
            <a:custGeom>
              <a:avLst/>
              <a:gdLst/>
              <a:ahLst/>
              <a:cxnLst/>
              <a:rect l="l" t="t" r="r" b="b"/>
              <a:pathLst>
                <a:path w="5307711" h="1500886">
                  <a:moveTo>
                    <a:pt x="0" y="91567"/>
                  </a:moveTo>
                  <a:cubicBezTo>
                    <a:pt x="0" y="41021"/>
                    <a:pt x="41021" y="0"/>
                    <a:pt x="91567" y="0"/>
                  </a:cubicBezTo>
                  <a:lnTo>
                    <a:pt x="5216144" y="0"/>
                  </a:lnTo>
                  <a:cubicBezTo>
                    <a:pt x="5266690" y="0"/>
                    <a:pt x="5307711" y="41021"/>
                    <a:pt x="5307711" y="91567"/>
                  </a:cubicBezTo>
                  <a:lnTo>
                    <a:pt x="5307711" y="1409319"/>
                  </a:lnTo>
                  <a:cubicBezTo>
                    <a:pt x="5307711" y="1459865"/>
                    <a:pt x="5266690" y="1500886"/>
                    <a:pt x="5216144" y="1500886"/>
                  </a:cubicBezTo>
                  <a:lnTo>
                    <a:pt x="91567" y="1500886"/>
                  </a:lnTo>
                  <a:cubicBezTo>
                    <a:pt x="41021" y="1500886"/>
                    <a:pt x="0" y="1459865"/>
                    <a:pt x="0" y="1409319"/>
                  </a:cubicBezTo>
                  <a:close/>
                </a:path>
              </a:pathLst>
            </a:custGeom>
            <a:solidFill>
              <a:srgbClr val="F7F4F1"/>
            </a:solidFill>
          </p:spPr>
        </p:sp>
      </p:grpSp>
      <p:grpSp>
        <p:nvGrpSpPr>
          <p:cNvPr id="49" name="Group 49"/>
          <p:cNvGrpSpPr/>
          <p:nvPr/>
        </p:nvGrpSpPr>
        <p:grpSpPr>
          <a:xfrm>
            <a:off x="1166774" y="6012304"/>
            <a:ext cx="3568951" cy="1125591"/>
            <a:chOff x="0" y="0"/>
            <a:chExt cx="4758601" cy="1500788"/>
          </a:xfrm>
        </p:grpSpPr>
        <p:sp>
          <p:nvSpPr>
            <p:cNvPr id="50" name="Freeform 50"/>
            <p:cNvSpPr/>
            <p:nvPr/>
          </p:nvSpPr>
          <p:spPr>
            <a:xfrm>
              <a:off x="0" y="0"/>
              <a:ext cx="4758598" cy="1500793"/>
            </a:xfrm>
            <a:custGeom>
              <a:avLst/>
              <a:gdLst/>
              <a:ahLst/>
              <a:cxnLst/>
              <a:rect l="l" t="t" r="r" b="b"/>
              <a:pathLst>
                <a:path w="4758598" h="1500793">
                  <a:moveTo>
                    <a:pt x="0" y="0"/>
                  </a:moveTo>
                  <a:lnTo>
                    <a:pt x="4758598" y="0"/>
                  </a:lnTo>
                  <a:lnTo>
                    <a:pt x="4758598" y="1500793"/>
                  </a:lnTo>
                  <a:lnTo>
                    <a:pt x="0" y="1500793"/>
                  </a:lnTo>
                  <a:close/>
                </a:path>
              </a:pathLst>
            </a:custGeom>
            <a:blipFill>
              <a:blip r:embed="rId2">
                <a:alphaModFix amt="0"/>
              </a:blip>
              <a:stretch>
                <a:fillRect t="-11781" b="-11781"/>
              </a:stretch>
            </a:blipFill>
          </p:spPr>
        </p:sp>
        <p:sp>
          <p:nvSpPr>
            <p:cNvPr id="51" name="TextBox 51"/>
            <p:cNvSpPr txBox="1"/>
            <p:nvPr/>
          </p:nvSpPr>
          <p:spPr>
            <a:xfrm>
              <a:off x="0" y="-28575"/>
              <a:ext cx="4758601" cy="1529363"/>
            </a:xfrm>
            <a:prstGeom prst="rect">
              <a:avLst/>
            </a:prstGeom>
          </p:spPr>
          <p:txBody>
            <a:bodyPr lIns="0" tIns="0" rIns="0" bIns="0" rtlCol="0" anchor="ctr"/>
            <a:lstStyle/>
            <a:p>
              <a:pPr marL="0" lvl="0" indent="0" algn="l">
                <a:lnSpc>
                  <a:spcPts val="2434"/>
                </a:lnSpc>
                <a:spcBef>
                  <a:spcPct val="0"/>
                </a:spcBef>
              </a:pPr>
              <a:r>
                <a:rPr lang="en-US" sz="2000" b="1" u="none" strike="noStrike">
                  <a:solidFill>
                    <a:srgbClr val="4A4642"/>
                  </a:solidFill>
                  <a:latin typeface="Poppins Bold"/>
                  <a:ea typeface="Poppins Bold"/>
                  <a:cs typeface="Poppins Bold"/>
                  <a:sym typeface="Poppins Bold"/>
                </a:rPr>
                <a:t>Poder hierárquico</a:t>
              </a:r>
            </a:p>
          </p:txBody>
        </p:sp>
      </p:grpSp>
      <p:grpSp>
        <p:nvGrpSpPr>
          <p:cNvPr id="52" name="Group 52"/>
          <p:cNvGrpSpPr/>
          <p:nvPr/>
        </p:nvGrpSpPr>
        <p:grpSpPr>
          <a:xfrm>
            <a:off x="5140376" y="6005160"/>
            <a:ext cx="6191326" cy="1139885"/>
            <a:chOff x="0" y="0"/>
            <a:chExt cx="8255102" cy="1519847"/>
          </a:xfrm>
        </p:grpSpPr>
        <p:sp>
          <p:nvSpPr>
            <p:cNvPr id="53" name="Freeform 53"/>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7F4F1"/>
            </a:solidFill>
            <a:ln w="14299" cap="sq">
              <a:solidFill>
                <a:srgbClr val="E4DFDA"/>
              </a:solidFill>
              <a:prstDash val="solid"/>
              <a:miter/>
            </a:ln>
          </p:spPr>
        </p:sp>
      </p:grpSp>
      <p:grpSp>
        <p:nvGrpSpPr>
          <p:cNvPr id="54" name="Group 54"/>
          <p:cNvGrpSpPr/>
          <p:nvPr/>
        </p:nvGrpSpPr>
        <p:grpSpPr>
          <a:xfrm>
            <a:off x="5422059" y="6012304"/>
            <a:ext cx="5627961" cy="1125591"/>
            <a:chOff x="0" y="0"/>
            <a:chExt cx="7503947" cy="1500788"/>
          </a:xfrm>
        </p:grpSpPr>
        <p:sp>
          <p:nvSpPr>
            <p:cNvPr id="55" name="Freeform 55"/>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56" name="TextBox 56"/>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Pode ou não estar presente</a:t>
              </a:r>
            </a:p>
          </p:txBody>
        </p:sp>
      </p:grpSp>
      <p:grpSp>
        <p:nvGrpSpPr>
          <p:cNvPr id="57" name="Group 57"/>
          <p:cNvGrpSpPr/>
          <p:nvPr/>
        </p:nvGrpSpPr>
        <p:grpSpPr>
          <a:xfrm>
            <a:off x="11523297" y="6005160"/>
            <a:ext cx="6191326" cy="1139885"/>
            <a:chOff x="0" y="0"/>
            <a:chExt cx="8255102" cy="1519847"/>
          </a:xfrm>
        </p:grpSpPr>
        <p:sp>
          <p:nvSpPr>
            <p:cNvPr id="58" name="Freeform 58"/>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7F4F1"/>
            </a:solidFill>
            <a:ln w="14299" cap="sq">
              <a:solidFill>
                <a:srgbClr val="E4DFDA"/>
              </a:solidFill>
              <a:prstDash val="solid"/>
              <a:miter/>
            </a:ln>
          </p:spPr>
        </p:sp>
      </p:grpSp>
      <p:grpSp>
        <p:nvGrpSpPr>
          <p:cNvPr id="59" name="Group 59"/>
          <p:cNvGrpSpPr/>
          <p:nvPr/>
        </p:nvGrpSpPr>
        <p:grpSpPr>
          <a:xfrm>
            <a:off x="11804980" y="6012304"/>
            <a:ext cx="5627961" cy="1125591"/>
            <a:chOff x="0" y="0"/>
            <a:chExt cx="7503947" cy="1500788"/>
          </a:xfrm>
        </p:grpSpPr>
        <p:sp>
          <p:nvSpPr>
            <p:cNvPr id="60" name="Freeform 60"/>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61" name="TextBox 61"/>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Em regra, está presente</a:t>
              </a:r>
            </a:p>
          </p:txBody>
        </p:sp>
      </p:grpSp>
      <p:grpSp>
        <p:nvGrpSpPr>
          <p:cNvPr id="62" name="Group 62"/>
          <p:cNvGrpSpPr/>
          <p:nvPr/>
        </p:nvGrpSpPr>
        <p:grpSpPr>
          <a:xfrm>
            <a:off x="960872" y="7275166"/>
            <a:ext cx="3980755" cy="1125588"/>
            <a:chOff x="0" y="0"/>
            <a:chExt cx="5307673" cy="1500784"/>
          </a:xfrm>
        </p:grpSpPr>
        <p:sp>
          <p:nvSpPr>
            <p:cNvPr id="63" name="Freeform 63"/>
            <p:cNvSpPr/>
            <p:nvPr/>
          </p:nvSpPr>
          <p:spPr>
            <a:xfrm>
              <a:off x="0" y="0"/>
              <a:ext cx="5307711" cy="1500886"/>
            </a:xfrm>
            <a:custGeom>
              <a:avLst/>
              <a:gdLst/>
              <a:ahLst/>
              <a:cxnLst/>
              <a:rect l="l" t="t" r="r" b="b"/>
              <a:pathLst>
                <a:path w="5307711" h="1500886">
                  <a:moveTo>
                    <a:pt x="0" y="91567"/>
                  </a:moveTo>
                  <a:cubicBezTo>
                    <a:pt x="0" y="41021"/>
                    <a:pt x="41021" y="0"/>
                    <a:pt x="91567" y="0"/>
                  </a:cubicBezTo>
                  <a:lnTo>
                    <a:pt x="5216144" y="0"/>
                  </a:lnTo>
                  <a:cubicBezTo>
                    <a:pt x="5266690" y="0"/>
                    <a:pt x="5307711" y="41021"/>
                    <a:pt x="5307711" y="91567"/>
                  </a:cubicBezTo>
                  <a:lnTo>
                    <a:pt x="5307711" y="1409319"/>
                  </a:lnTo>
                  <a:cubicBezTo>
                    <a:pt x="5307711" y="1459865"/>
                    <a:pt x="5266690" y="1500886"/>
                    <a:pt x="5216144" y="1500886"/>
                  </a:cubicBezTo>
                  <a:lnTo>
                    <a:pt x="91567" y="1500886"/>
                  </a:lnTo>
                  <a:cubicBezTo>
                    <a:pt x="41021" y="1500886"/>
                    <a:pt x="0" y="1459865"/>
                    <a:pt x="0" y="1409319"/>
                  </a:cubicBezTo>
                  <a:close/>
                </a:path>
              </a:pathLst>
            </a:custGeom>
            <a:solidFill>
              <a:srgbClr val="FFFFFF"/>
            </a:solidFill>
          </p:spPr>
        </p:sp>
      </p:grpSp>
      <p:grpSp>
        <p:nvGrpSpPr>
          <p:cNvPr id="64" name="Group 64"/>
          <p:cNvGrpSpPr/>
          <p:nvPr/>
        </p:nvGrpSpPr>
        <p:grpSpPr>
          <a:xfrm>
            <a:off x="1166774" y="7275166"/>
            <a:ext cx="3568951" cy="1125591"/>
            <a:chOff x="0" y="0"/>
            <a:chExt cx="4758601" cy="1500788"/>
          </a:xfrm>
        </p:grpSpPr>
        <p:sp>
          <p:nvSpPr>
            <p:cNvPr id="65" name="Freeform 65"/>
            <p:cNvSpPr/>
            <p:nvPr/>
          </p:nvSpPr>
          <p:spPr>
            <a:xfrm>
              <a:off x="0" y="0"/>
              <a:ext cx="4758598" cy="1500793"/>
            </a:xfrm>
            <a:custGeom>
              <a:avLst/>
              <a:gdLst/>
              <a:ahLst/>
              <a:cxnLst/>
              <a:rect l="l" t="t" r="r" b="b"/>
              <a:pathLst>
                <a:path w="4758598" h="1500793">
                  <a:moveTo>
                    <a:pt x="0" y="0"/>
                  </a:moveTo>
                  <a:lnTo>
                    <a:pt x="4758598" y="0"/>
                  </a:lnTo>
                  <a:lnTo>
                    <a:pt x="4758598" y="1500793"/>
                  </a:lnTo>
                  <a:lnTo>
                    <a:pt x="0" y="1500793"/>
                  </a:lnTo>
                  <a:close/>
                </a:path>
              </a:pathLst>
            </a:custGeom>
            <a:blipFill>
              <a:blip r:embed="rId2">
                <a:alphaModFix amt="0"/>
              </a:blip>
              <a:stretch>
                <a:fillRect t="-11781" b="-11781"/>
              </a:stretch>
            </a:blipFill>
          </p:spPr>
        </p:sp>
        <p:sp>
          <p:nvSpPr>
            <p:cNvPr id="66" name="TextBox 66"/>
            <p:cNvSpPr txBox="1"/>
            <p:nvPr/>
          </p:nvSpPr>
          <p:spPr>
            <a:xfrm>
              <a:off x="0" y="-28575"/>
              <a:ext cx="4758601" cy="1529363"/>
            </a:xfrm>
            <a:prstGeom prst="rect">
              <a:avLst/>
            </a:prstGeom>
          </p:spPr>
          <p:txBody>
            <a:bodyPr lIns="0" tIns="0" rIns="0" bIns="0" rtlCol="0" anchor="ctr"/>
            <a:lstStyle/>
            <a:p>
              <a:pPr marL="0" lvl="0" indent="0" algn="l">
                <a:lnSpc>
                  <a:spcPts val="2434"/>
                </a:lnSpc>
                <a:spcBef>
                  <a:spcPct val="0"/>
                </a:spcBef>
              </a:pPr>
              <a:r>
                <a:rPr lang="en-US" sz="2000" b="1" u="none" strike="noStrike">
                  <a:solidFill>
                    <a:srgbClr val="4A4642"/>
                  </a:solidFill>
                  <a:latin typeface="Poppins Bold"/>
                  <a:ea typeface="Poppins Bold"/>
                  <a:cs typeface="Poppins Bold"/>
                  <a:sym typeface="Poppins Bold"/>
                </a:rPr>
                <a:t>Objetivo/efeito</a:t>
              </a:r>
            </a:p>
          </p:txBody>
        </p:sp>
      </p:grpSp>
      <p:grpSp>
        <p:nvGrpSpPr>
          <p:cNvPr id="67" name="Group 67"/>
          <p:cNvGrpSpPr/>
          <p:nvPr/>
        </p:nvGrpSpPr>
        <p:grpSpPr>
          <a:xfrm>
            <a:off x="5140376" y="7268013"/>
            <a:ext cx="6191326" cy="1139885"/>
            <a:chOff x="0" y="0"/>
            <a:chExt cx="8255102" cy="1519847"/>
          </a:xfrm>
        </p:grpSpPr>
        <p:sp>
          <p:nvSpPr>
            <p:cNvPr id="68" name="Freeform 68"/>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FFFFF"/>
            </a:solidFill>
            <a:ln w="14299" cap="sq">
              <a:solidFill>
                <a:srgbClr val="E4DFDA"/>
              </a:solidFill>
              <a:prstDash val="solid"/>
              <a:miter/>
            </a:ln>
          </p:spPr>
        </p:sp>
      </p:grpSp>
      <p:grpSp>
        <p:nvGrpSpPr>
          <p:cNvPr id="69" name="Group 69"/>
          <p:cNvGrpSpPr/>
          <p:nvPr/>
        </p:nvGrpSpPr>
        <p:grpSpPr>
          <a:xfrm>
            <a:off x="5422059" y="7275166"/>
            <a:ext cx="5627961" cy="1125591"/>
            <a:chOff x="0" y="0"/>
            <a:chExt cx="7503947" cy="1500788"/>
          </a:xfrm>
        </p:grpSpPr>
        <p:sp>
          <p:nvSpPr>
            <p:cNvPr id="70" name="Freeform 70"/>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71" name="TextBox 71"/>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Fere a dignidade e a saúde física e mental da vítima</a:t>
              </a:r>
            </a:p>
          </p:txBody>
        </p:sp>
      </p:grpSp>
      <p:grpSp>
        <p:nvGrpSpPr>
          <p:cNvPr id="72" name="Group 72"/>
          <p:cNvGrpSpPr/>
          <p:nvPr/>
        </p:nvGrpSpPr>
        <p:grpSpPr>
          <a:xfrm>
            <a:off x="11523297" y="7268013"/>
            <a:ext cx="6191326" cy="1139885"/>
            <a:chOff x="0" y="0"/>
            <a:chExt cx="8255102" cy="1519847"/>
          </a:xfrm>
        </p:grpSpPr>
        <p:sp>
          <p:nvSpPr>
            <p:cNvPr id="73" name="Freeform 73"/>
            <p:cNvSpPr/>
            <p:nvPr/>
          </p:nvSpPr>
          <p:spPr>
            <a:xfrm>
              <a:off x="0" y="0"/>
              <a:ext cx="8255127" cy="1519936"/>
            </a:xfrm>
            <a:custGeom>
              <a:avLst/>
              <a:gdLst/>
              <a:ahLst/>
              <a:cxnLst/>
              <a:rect l="l" t="t" r="r" b="b"/>
              <a:pathLst>
                <a:path w="8255127" h="1519936">
                  <a:moveTo>
                    <a:pt x="0" y="92710"/>
                  </a:moveTo>
                  <a:cubicBezTo>
                    <a:pt x="0" y="41529"/>
                    <a:pt x="41529" y="0"/>
                    <a:pt x="92710" y="0"/>
                  </a:cubicBezTo>
                  <a:lnTo>
                    <a:pt x="8162417" y="0"/>
                  </a:lnTo>
                  <a:cubicBezTo>
                    <a:pt x="8213599" y="0"/>
                    <a:pt x="8255127" y="41529"/>
                    <a:pt x="8255127" y="92710"/>
                  </a:cubicBezTo>
                  <a:lnTo>
                    <a:pt x="8255127" y="1427226"/>
                  </a:lnTo>
                  <a:cubicBezTo>
                    <a:pt x="8255127" y="1478407"/>
                    <a:pt x="8213599" y="1519936"/>
                    <a:pt x="8162417" y="1519936"/>
                  </a:cubicBezTo>
                  <a:lnTo>
                    <a:pt x="92710" y="1519936"/>
                  </a:lnTo>
                  <a:cubicBezTo>
                    <a:pt x="41529" y="1519936"/>
                    <a:pt x="0" y="1478407"/>
                    <a:pt x="0" y="1427226"/>
                  </a:cubicBezTo>
                  <a:close/>
                </a:path>
              </a:pathLst>
            </a:custGeom>
            <a:solidFill>
              <a:srgbClr val="FFFFFF"/>
            </a:solidFill>
            <a:ln w="14299" cap="sq">
              <a:solidFill>
                <a:srgbClr val="E4DFDA"/>
              </a:solidFill>
              <a:prstDash val="solid"/>
              <a:miter/>
            </a:ln>
          </p:spPr>
        </p:sp>
      </p:grpSp>
      <p:grpSp>
        <p:nvGrpSpPr>
          <p:cNvPr id="74" name="Group 74"/>
          <p:cNvGrpSpPr/>
          <p:nvPr/>
        </p:nvGrpSpPr>
        <p:grpSpPr>
          <a:xfrm>
            <a:off x="11804980" y="7275166"/>
            <a:ext cx="5627961" cy="1125591"/>
            <a:chOff x="0" y="0"/>
            <a:chExt cx="7503947" cy="1500788"/>
          </a:xfrm>
        </p:grpSpPr>
        <p:sp>
          <p:nvSpPr>
            <p:cNvPr id="75" name="Freeform 75"/>
            <p:cNvSpPr/>
            <p:nvPr/>
          </p:nvSpPr>
          <p:spPr>
            <a:xfrm>
              <a:off x="0" y="0"/>
              <a:ext cx="7503943" cy="1500793"/>
            </a:xfrm>
            <a:custGeom>
              <a:avLst/>
              <a:gdLst/>
              <a:ahLst/>
              <a:cxnLst/>
              <a:rect l="l" t="t" r="r" b="b"/>
              <a:pathLst>
                <a:path w="7503943" h="1500793">
                  <a:moveTo>
                    <a:pt x="0" y="0"/>
                  </a:moveTo>
                  <a:lnTo>
                    <a:pt x="7503943" y="0"/>
                  </a:lnTo>
                  <a:lnTo>
                    <a:pt x="7503943" y="1500793"/>
                  </a:lnTo>
                  <a:lnTo>
                    <a:pt x="0" y="1500793"/>
                  </a:lnTo>
                  <a:close/>
                </a:path>
              </a:pathLst>
            </a:custGeom>
            <a:blipFill>
              <a:blip r:embed="rId2">
                <a:alphaModFix amt="0"/>
              </a:blip>
              <a:stretch>
                <a:fillRect t="-47425" b="-47424"/>
              </a:stretch>
            </a:blipFill>
          </p:spPr>
        </p:sp>
        <p:sp>
          <p:nvSpPr>
            <p:cNvPr id="76" name="TextBox 76"/>
            <p:cNvSpPr txBox="1"/>
            <p:nvPr/>
          </p:nvSpPr>
          <p:spPr>
            <a:xfrm>
              <a:off x="0" y="-38100"/>
              <a:ext cx="7503947" cy="1538888"/>
            </a:xfrm>
            <a:prstGeom prst="rect">
              <a:avLst/>
            </a:prstGeom>
          </p:spPr>
          <p:txBody>
            <a:bodyPr lIns="0" tIns="0" rIns="0" bIns="0" rtlCol="0" anchor="ctr"/>
            <a:lstStyle/>
            <a:p>
              <a:pPr marL="0" lvl="0" indent="0" algn="l">
                <a:lnSpc>
                  <a:spcPts val="2500"/>
                </a:lnSpc>
                <a:spcBef>
                  <a:spcPct val="0"/>
                </a:spcBef>
              </a:pPr>
              <a:r>
                <a:rPr lang="en-US" sz="2000" u="none" strike="noStrike">
                  <a:solidFill>
                    <a:srgbClr val="1C1C1C"/>
                  </a:solidFill>
                  <a:latin typeface="Poppins"/>
                  <a:ea typeface="Poppins"/>
                  <a:cs typeface="Poppins"/>
                  <a:sym typeface="Poppins"/>
                </a:rPr>
                <a:t>Visa à obtenção de favores sexuais, por coação ou chantagem</a:t>
              </a:r>
            </a:p>
          </p:txBody>
        </p:sp>
      </p:grpSp>
      <p:grpSp>
        <p:nvGrpSpPr>
          <p:cNvPr id="77" name="Group 77"/>
          <p:cNvGrpSpPr/>
          <p:nvPr/>
        </p:nvGrpSpPr>
        <p:grpSpPr>
          <a:xfrm>
            <a:off x="13720898" y="8510240"/>
            <a:ext cx="3374703" cy="1043892"/>
            <a:chOff x="0" y="0"/>
            <a:chExt cx="4499604" cy="1391856"/>
          </a:xfrm>
        </p:grpSpPr>
        <p:grpSp>
          <p:nvGrpSpPr>
            <p:cNvPr id="78" name="Group 78"/>
            <p:cNvGrpSpPr/>
            <p:nvPr/>
          </p:nvGrpSpPr>
          <p:grpSpPr>
            <a:xfrm>
              <a:off x="0" y="0"/>
              <a:ext cx="4499604" cy="1391857"/>
              <a:chOff x="0" y="0"/>
              <a:chExt cx="4575569" cy="1415355"/>
            </a:xfrm>
          </p:grpSpPr>
          <p:sp>
            <p:nvSpPr>
              <p:cNvPr id="79" name="Freeform 79"/>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80" name="Group 80"/>
            <p:cNvGrpSpPr/>
            <p:nvPr/>
          </p:nvGrpSpPr>
          <p:grpSpPr>
            <a:xfrm>
              <a:off x="971928" y="0"/>
              <a:ext cx="2555748" cy="1391856"/>
              <a:chOff x="0" y="0"/>
              <a:chExt cx="2555748" cy="1391856"/>
            </a:xfrm>
          </p:grpSpPr>
          <p:sp>
            <p:nvSpPr>
              <p:cNvPr id="81" name="Freeform 81"/>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3"/>
                <a:stretch>
                  <a:fillRect t="-208" b="-204"/>
                </a:stretch>
              </a:blipFill>
            </p:spPr>
          </p:sp>
        </p:grpSp>
      </p:grpSp>
      <p:grpSp>
        <p:nvGrpSpPr>
          <p:cNvPr id="82" name="Group 82"/>
          <p:cNvGrpSpPr/>
          <p:nvPr/>
        </p:nvGrpSpPr>
        <p:grpSpPr>
          <a:xfrm>
            <a:off x="15078935" y="571334"/>
            <a:ext cx="2134379" cy="554254"/>
            <a:chOff x="0" y="0"/>
            <a:chExt cx="5307673" cy="1378293"/>
          </a:xfrm>
        </p:grpSpPr>
        <p:sp>
          <p:nvSpPr>
            <p:cNvPr id="83" name="Freeform 83"/>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4"/>
              <a:stretch>
                <a:fillRect t="-10477" b="-10477"/>
              </a:stretch>
            </a:blipFill>
          </p:spPr>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FALTA GRAVE ESPECÍFICA</a:t>
              </a:r>
            </a:p>
          </p:txBody>
        </p:sp>
      </p:grpSp>
      <p:grpSp>
        <p:nvGrpSpPr>
          <p:cNvPr id="5" name="Group 5"/>
          <p:cNvGrpSpPr/>
          <p:nvPr/>
        </p:nvGrpSpPr>
        <p:grpSpPr>
          <a:xfrm>
            <a:off x="960872" y="112558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Incontinência de conduta</a:t>
              </a:r>
            </a:p>
          </p:txBody>
        </p:sp>
      </p:grpSp>
      <p:grpSp>
        <p:nvGrpSpPr>
          <p:cNvPr id="8" name="Group 8"/>
          <p:cNvGrpSpPr/>
          <p:nvPr/>
        </p:nvGrpSpPr>
        <p:grpSpPr>
          <a:xfrm>
            <a:off x="960872" y="2566902"/>
            <a:ext cx="16334804" cy="1578569"/>
            <a:chOff x="0" y="0"/>
            <a:chExt cx="21779738" cy="2104758"/>
          </a:xfrm>
        </p:grpSpPr>
        <p:sp>
          <p:nvSpPr>
            <p:cNvPr id="9" name="Freeform 9"/>
            <p:cNvSpPr/>
            <p:nvPr/>
          </p:nvSpPr>
          <p:spPr>
            <a:xfrm>
              <a:off x="0" y="0"/>
              <a:ext cx="21779739" cy="2104771"/>
            </a:xfrm>
            <a:custGeom>
              <a:avLst/>
              <a:gdLst/>
              <a:ahLst/>
              <a:cxnLst/>
              <a:rect l="l" t="t" r="r" b="b"/>
              <a:pathLst>
                <a:path w="21779739" h="2104771">
                  <a:moveTo>
                    <a:pt x="0" y="146431"/>
                  </a:moveTo>
                  <a:cubicBezTo>
                    <a:pt x="0" y="65532"/>
                    <a:pt x="65532" y="0"/>
                    <a:pt x="146431" y="0"/>
                  </a:cubicBezTo>
                  <a:lnTo>
                    <a:pt x="21633307" y="0"/>
                  </a:lnTo>
                  <a:cubicBezTo>
                    <a:pt x="21714206" y="0"/>
                    <a:pt x="21779739" y="65532"/>
                    <a:pt x="21779739" y="146431"/>
                  </a:cubicBezTo>
                  <a:lnTo>
                    <a:pt x="21779739" y="1958340"/>
                  </a:lnTo>
                  <a:cubicBezTo>
                    <a:pt x="21779739" y="2039239"/>
                    <a:pt x="21714206" y="2104771"/>
                    <a:pt x="21633307" y="2104771"/>
                  </a:cubicBezTo>
                  <a:lnTo>
                    <a:pt x="146431" y="2104771"/>
                  </a:lnTo>
                  <a:cubicBezTo>
                    <a:pt x="65532" y="2104771"/>
                    <a:pt x="0" y="2039239"/>
                    <a:pt x="0" y="1958340"/>
                  </a:cubicBezTo>
                  <a:close/>
                </a:path>
              </a:pathLst>
            </a:custGeom>
            <a:solidFill>
              <a:srgbClr val="F7F4F1"/>
            </a:solidFill>
          </p:spPr>
        </p:sp>
      </p:grpSp>
      <p:grpSp>
        <p:nvGrpSpPr>
          <p:cNvPr id="10" name="Group 10"/>
          <p:cNvGrpSpPr/>
          <p:nvPr/>
        </p:nvGrpSpPr>
        <p:grpSpPr>
          <a:xfrm>
            <a:off x="1372676" y="2841431"/>
            <a:ext cx="754971" cy="754971"/>
            <a:chOff x="0" y="0"/>
            <a:chExt cx="1006627" cy="1006627"/>
          </a:xfrm>
        </p:grpSpPr>
        <p:sp>
          <p:nvSpPr>
            <p:cNvPr id="11" name="Freeform 11"/>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2" name="Group 12"/>
          <p:cNvGrpSpPr/>
          <p:nvPr/>
        </p:nvGrpSpPr>
        <p:grpSpPr>
          <a:xfrm>
            <a:off x="1553861" y="3022625"/>
            <a:ext cx="392582" cy="392582"/>
            <a:chOff x="0" y="0"/>
            <a:chExt cx="523443" cy="523443"/>
          </a:xfrm>
        </p:grpSpPr>
        <p:sp>
          <p:nvSpPr>
            <p:cNvPr id="13" name="Freeform 13" descr="icons/flag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4" name="Group 14"/>
          <p:cNvGrpSpPr/>
          <p:nvPr/>
        </p:nvGrpSpPr>
        <p:grpSpPr>
          <a:xfrm>
            <a:off x="2470814" y="2566902"/>
            <a:ext cx="14413059" cy="1578573"/>
            <a:chOff x="0" y="0"/>
            <a:chExt cx="19217411" cy="2104764"/>
          </a:xfrm>
        </p:grpSpPr>
        <p:sp>
          <p:nvSpPr>
            <p:cNvPr id="15" name="Freeform 15"/>
            <p:cNvSpPr/>
            <p:nvPr/>
          </p:nvSpPr>
          <p:spPr>
            <a:xfrm>
              <a:off x="0" y="0"/>
              <a:ext cx="19217413" cy="2104770"/>
            </a:xfrm>
            <a:custGeom>
              <a:avLst/>
              <a:gdLst/>
              <a:ahLst/>
              <a:cxnLst/>
              <a:rect l="l" t="t" r="r" b="b"/>
              <a:pathLst>
                <a:path w="19217413" h="2104770">
                  <a:moveTo>
                    <a:pt x="0" y="0"/>
                  </a:moveTo>
                  <a:lnTo>
                    <a:pt x="19217413" y="0"/>
                  </a:lnTo>
                  <a:lnTo>
                    <a:pt x="19217413" y="2104770"/>
                  </a:lnTo>
                  <a:lnTo>
                    <a:pt x="0" y="2104770"/>
                  </a:lnTo>
                  <a:close/>
                </a:path>
              </a:pathLst>
            </a:custGeom>
            <a:blipFill>
              <a:blip r:embed="rId2">
                <a:alphaModFix amt="0"/>
              </a:blip>
              <a:stretch>
                <a:fillRect t="-127906" b="-127906"/>
              </a:stretch>
            </a:blipFill>
          </p:spPr>
        </p:sp>
        <p:sp>
          <p:nvSpPr>
            <p:cNvPr id="16" name="TextBox 16"/>
            <p:cNvSpPr txBox="1"/>
            <p:nvPr/>
          </p:nvSpPr>
          <p:spPr>
            <a:xfrm>
              <a:off x="0" y="-47625"/>
              <a:ext cx="19217411" cy="2152389"/>
            </a:xfrm>
            <a:prstGeom prst="rect">
              <a:avLst/>
            </a:prstGeom>
          </p:spPr>
          <p:txBody>
            <a:bodyPr lIns="0" tIns="0" rIns="0" bIns="0" rtlCol="0" anchor="ctr"/>
            <a:lstStyle/>
            <a:p>
              <a:pPr algn="just">
                <a:lnSpc>
                  <a:spcPts val="3199"/>
                </a:lnSpc>
              </a:pPr>
              <a:r>
                <a:rPr lang="en-US" sz="2400">
                  <a:solidFill>
                    <a:srgbClr val="1C1C1C"/>
                  </a:solidFill>
                  <a:latin typeface="Poppins"/>
                  <a:ea typeface="Poppins"/>
                  <a:cs typeface="Poppins"/>
                  <a:sym typeface="Poppins"/>
                </a:rPr>
                <a:t>Condutas que não configuram assédio, mas ensejam a aplicação de sanções disciplinares por serem inadequadas e proibidas no ambiente de trabalho — inclusive a dispensa por justa causa, nos termos do art. 482 da CLT.</a:t>
              </a:r>
            </a:p>
          </p:txBody>
        </p:sp>
      </p:grpSp>
      <p:grpSp>
        <p:nvGrpSpPr>
          <p:cNvPr id="17" name="Group 17"/>
          <p:cNvGrpSpPr/>
          <p:nvPr/>
        </p:nvGrpSpPr>
        <p:grpSpPr>
          <a:xfrm>
            <a:off x="960872" y="4557274"/>
            <a:ext cx="8236039" cy="594343"/>
            <a:chOff x="0" y="0"/>
            <a:chExt cx="10981385" cy="792457"/>
          </a:xfrm>
        </p:grpSpPr>
        <p:sp>
          <p:nvSpPr>
            <p:cNvPr id="18" name="Freeform 18"/>
            <p:cNvSpPr/>
            <p:nvPr/>
          </p:nvSpPr>
          <p:spPr>
            <a:xfrm>
              <a:off x="0" y="0"/>
              <a:ext cx="10981379" cy="792462"/>
            </a:xfrm>
            <a:custGeom>
              <a:avLst/>
              <a:gdLst/>
              <a:ahLst/>
              <a:cxnLst/>
              <a:rect l="l" t="t" r="r" b="b"/>
              <a:pathLst>
                <a:path w="10981379" h="792462">
                  <a:moveTo>
                    <a:pt x="0" y="0"/>
                  </a:moveTo>
                  <a:lnTo>
                    <a:pt x="10981379" y="0"/>
                  </a:lnTo>
                  <a:lnTo>
                    <a:pt x="10981379" y="792462"/>
                  </a:lnTo>
                  <a:lnTo>
                    <a:pt x="0" y="792462"/>
                  </a:lnTo>
                  <a:close/>
                </a:path>
              </a:pathLst>
            </a:custGeom>
            <a:blipFill>
              <a:blip r:embed="rId2">
                <a:alphaModFix amt="0"/>
              </a:blip>
              <a:stretch>
                <a:fillRect t="-229593" b="-210426"/>
              </a:stretch>
            </a:blipFill>
          </p:spPr>
        </p:sp>
        <p:sp>
          <p:nvSpPr>
            <p:cNvPr id="19" name="TextBox 19"/>
            <p:cNvSpPr txBox="1"/>
            <p:nvPr/>
          </p:nvSpPr>
          <p:spPr>
            <a:xfrm>
              <a:off x="0" y="-19050"/>
              <a:ext cx="10981385" cy="811507"/>
            </a:xfrm>
            <a:prstGeom prst="rect">
              <a:avLst/>
            </a:prstGeom>
          </p:spPr>
          <p:txBody>
            <a:bodyPr lIns="0" tIns="0" rIns="0" bIns="0" rtlCol="0" anchor="ctr"/>
            <a:lstStyle/>
            <a:p>
              <a:pPr algn="l">
                <a:lnSpc>
                  <a:spcPts val="2881"/>
                </a:lnSpc>
              </a:pPr>
              <a:r>
                <a:rPr lang="en-US" sz="2401" b="1" spc="400">
                  <a:solidFill>
                    <a:srgbClr val="A23251"/>
                  </a:solidFill>
                  <a:latin typeface="Poppins Bold"/>
                  <a:ea typeface="Poppins Bold"/>
                  <a:cs typeface="Poppins Bold"/>
                  <a:sym typeface="Poppins Bold"/>
                </a:rPr>
                <a:t>EXEMPLOS</a:t>
              </a:r>
            </a:p>
          </p:txBody>
        </p:sp>
      </p:grpSp>
      <p:grpSp>
        <p:nvGrpSpPr>
          <p:cNvPr id="20" name="Group 20"/>
          <p:cNvGrpSpPr/>
          <p:nvPr/>
        </p:nvGrpSpPr>
        <p:grpSpPr>
          <a:xfrm>
            <a:off x="960872" y="5106343"/>
            <a:ext cx="5257333" cy="2833304"/>
            <a:chOff x="0" y="0"/>
            <a:chExt cx="7009778" cy="3777739"/>
          </a:xfrm>
        </p:grpSpPr>
        <p:sp>
          <p:nvSpPr>
            <p:cNvPr id="21" name="Freeform 21"/>
            <p:cNvSpPr/>
            <p:nvPr/>
          </p:nvSpPr>
          <p:spPr>
            <a:xfrm>
              <a:off x="0" y="0"/>
              <a:ext cx="7009765" cy="3777751"/>
            </a:xfrm>
            <a:custGeom>
              <a:avLst/>
              <a:gdLst/>
              <a:ahLst/>
              <a:cxnLst/>
              <a:rect l="l" t="t" r="r" b="b"/>
              <a:pathLst>
                <a:path w="7009765" h="3777751">
                  <a:moveTo>
                    <a:pt x="0" y="201497"/>
                  </a:moveTo>
                  <a:cubicBezTo>
                    <a:pt x="0" y="90175"/>
                    <a:pt x="65532" y="0"/>
                    <a:pt x="146431" y="0"/>
                  </a:cubicBezTo>
                  <a:lnTo>
                    <a:pt x="6863334" y="0"/>
                  </a:lnTo>
                  <a:cubicBezTo>
                    <a:pt x="6944233" y="0"/>
                    <a:pt x="7009765" y="90175"/>
                    <a:pt x="7009765" y="201497"/>
                  </a:cubicBezTo>
                  <a:lnTo>
                    <a:pt x="7009765" y="3576259"/>
                  </a:lnTo>
                  <a:cubicBezTo>
                    <a:pt x="7009765" y="3687580"/>
                    <a:pt x="6944233" y="3777751"/>
                    <a:pt x="6863334" y="3777751"/>
                  </a:cubicBezTo>
                  <a:lnTo>
                    <a:pt x="146431" y="3777751"/>
                  </a:lnTo>
                  <a:cubicBezTo>
                    <a:pt x="65532" y="3777751"/>
                    <a:pt x="0" y="3687580"/>
                    <a:pt x="0" y="3576259"/>
                  </a:cubicBezTo>
                  <a:close/>
                </a:path>
              </a:pathLst>
            </a:custGeom>
            <a:solidFill>
              <a:srgbClr val="1C1C1C"/>
            </a:solidFill>
          </p:spPr>
        </p:sp>
      </p:grpSp>
      <p:grpSp>
        <p:nvGrpSpPr>
          <p:cNvPr id="22" name="Group 22"/>
          <p:cNvGrpSpPr/>
          <p:nvPr/>
        </p:nvGrpSpPr>
        <p:grpSpPr>
          <a:xfrm>
            <a:off x="1304039" y="5408333"/>
            <a:ext cx="549069" cy="549069"/>
            <a:chOff x="0" y="0"/>
            <a:chExt cx="732092" cy="732092"/>
          </a:xfrm>
        </p:grpSpPr>
        <p:sp>
          <p:nvSpPr>
            <p:cNvPr id="23" name="Freeform 23" descr="icons/ban_red.png"/>
            <p:cNvSpPr/>
            <p:nvPr/>
          </p:nvSpPr>
          <p:spPr>
            <a:xfrm>
              <a:off x="0" y="0"/>
              <a:ext cx="732155" cy="732155"/>
            </a:xfrm>
            <a:custGeom>
              <a:avLst/>
              <a:gdLst/>
              <a:ahLst/>
              <a:cxnLst/>
              <a:rect l="l" t="t" r="r" b="b"/>
              <a:pathLst>
                <a:path w="732155" h="732155">
                  <a:moveTo>
                    <a:pt x="0" y="0"/>
                  </a:moveTo>
                  <a:lnTo>
                    <a:pt x="732155" y="0"/>
                  </a:lnTo>
                  <a:lnTo>
                    <a:pt x="732155" y="732155"/>
                  </a:lnTo>
                  <a:lnTo>
                    <a:pt x="0" y="732155"/>
                  </a:lnTo>
                  <a:lnTo>
                    <a:pt x="0" y="0"/>
                  </a:lnTo>
                  <a:close/>
                </a:path>
              </a:pathLst>
            </a:custGeom>
            <a:blipFill>
              <a:blip r:embed="rId4"/>
              <a:stretch>
                <a:fillRect r="8" b="8"/>
              </a:stretch>
            </a:blipFill>
          </p:spPr>
        </p:sp>
      </p:grpSp>
      <p:grpSp>
        <p:nvGrpSpPr>
          <p:cNvPr id="24" name="Group 24"/>
          <p:cNvGrpSpPr/>
          <p:nvPr/>
        </p:nvGrpSpPr>
        <p:grpSpPr>
          <a:xfrm>
            <a:off x="1304039" y="6067215"/>
            <a:ext cx="4571000" cy="960871"/>
            <a:chOff x="0" y="0"/>
            <a:chExt cx="6094666" cy="1281161"/>
          </a:xfrm>
        </p:grpSpPr>
        <p:sp>
          <p:nvSpPr>
            <p:cNvPr id="25" name="Freeform 25"/>
            <p:cNvSpPr/>
            <p:nvPr/>
          </p:nvSpPr>
          <p:spPr>
            <a:xfrm>
              <a:off x="0" y="0"/>
              <a:ext cx="6094666" cy="1281159"/>
            </a:xfrm>
            <a:custGeom>
              <a:avLst/>
              <a:gdLst/>
              <a:ahLst/>
              <a:cxnLst/>
              <a:rect l="l" t="t" r="r" b="b"/>
              <a:pathLst>
                <a:path w="6094666" h="1281159">
                  <a:moveTo>
                    <a:pt x="0" y="0"/>
                  </a:moveTo>
                  <a:lnTo>
                    <a:pt x="6094666" y="0"/>
                  </a:lnTo>
                  <a:lnTo>
                    <a:pt x="6094666" y="1281159"/>
                  </a:lnTo>
                  <a:lnTo>
                    <a:pt x="0" y="1281159"/>
                  </a:lnTo>
                  <a:close/>
                </a:path>
              </a:pathLst>
            </a:custGeom>
            <a:blipFill>
              <a:blip r:embed="rId2">
                <a:alphaModFix amt="0"/>
              </a:blip>
              <a:stretch>
                <a:fillRect t="-42693" b="-42693"/>
              </a:stretch>
            </a:blipFill>
          </p:spPr>
        </p:sp>
        <p:sp>
          <p:nvSpPr>
            <p:cNvPr id="26" name="TextBox 26"/>
            <p:cNvSpPr txBox="1"/>
            <p:nvPr/>
          </p:nvSpPr>
          <p:spPr>
            <a:xfrm>
              <a:off x="0" y="-38100"/>
              <a:ext cx="6094666" cy="1319261"/>
            </a:xfrm>
            <a:prstGeom prst="rect">
              <a:avLst/>
            </a:prstGeom>
          </p:spPr>
          <p:txBody>
            <a:bodyPr lIns="0" tIns="0" rIns="0" bIns="0" rtlCol="0" anchor="ctr"/>
            <a:lstStyle/>
            <a:p>
              <a:pPr algn="l">
                <a:lnSpc>
                  <a:spcPts val="3072"/>
                </a:lnSpc>
              </a:pPr>
              <a:r>
                <a:rPr lang="en-US" sz="2400">
                  <a:solidFill>
                    <a:srgbClr val="FFFFFF"/>
                  </a:solidFill>
                  <a:latin typeface="Poppins"/>
                  <a:ea typeface="Poppins"/>
                  <a:cs typeface="Poppins"/>
                  <a:sym typeface="Poppins"/>
                </a:rPr>
                <a:t>Prática de atos obscenos</a:t>
              </a:r>
            </a:p>
          </p:txBody>
        </p:sp>
      </p:grpSp>
      <p:grpSp>
        <p:nvGrpSpPr>
          <p:cNvPr id="27" name="Group 27"/>
          <p:cNvGrpSpPr/>
          <p:nvPr/>
        </p:nvGrpSpPr>
        <p:grpSpPr>
          <a:xfrm>
            <a:off x="6492745" y="5106343"/>
            <a:ext cx="5257333" cy="2833304"/>
            <a:chOff x="0" y="0"/>
            <a:chExt cx="7009778" cy="3777739"/>
          </a:xfrm>
        </p:grpSpPr>
        <p:sp>
          <p:nvSpPr>
            <p:cNvPr id="28" name="Freeform 28"/>
            <p:cNvSpPr/>
            <p:nvPr/>
          </p:nvSpPr>
          <p:spPr>
            <a:xfrm>
              <a:off x="0" y="0"/>
              <a:ext cx="7009765" cy="3777751"/>
            </a:xfrm>
            <a:custGeom>
              <a:avLst/>
              <a:gdLst/>
              <a:ahLst/>
              <a:cxnLst/>
              <a:rect l="l" t="t" r="r" b="b"/>
              <a:pathLst>
                <a:path w="7009765" h="3777751">
                  <a:moveTo>
                    <a:pt x="0" y="201497"/>
                  </a:moveTo>
                  <a:cubicBezTo>
                    <a:pt x="0" y="90175"/>
                    <a:pt x="65532" y="0"/>
                    <a:pt x="146431" y="0"/>
                  </a:cubicBezTo>
                  <a:lnTo>
                    <a:pt x="6863334" y="0"/>
                  </a:lnTo>
                  <a:cubicBezTo>
                    <a:pt x="6944233" y="0"/>
                    <a:pt x="7009765" y="90175"/>
                    <a:pt x="7009765" y="201497"/>
                  </a:cubicBezTo>
                  <a:lnTo>
                    <a:pt x="7009765" y="3576259"/>
                  </a:lnTo>
                  <a:cubicBezTo>
                    <a:pt x="7009765" y="3687580"/>
                    <a:pt x="6944233" y="3777751"/>
                    <a:pt x="6863334" y="3777751"/>
                  </a:cubicBezTo>
                  <a:lnTo>
                    <a:pt x="146431" y="3777751"/>
                  </a:lnTo>
                  <a:cubicBezTo>
                    <a:pt x="65532" y="3777751"/>
                    <a:pt x="0" y="3687580"/>
                    <a:pt x="0" y="3576259"/>
                  </a:cubicBezTo>
                  <a:close/>
                </a:path>
              </a:pathLst>
            </a:custGeom>
            <a:solidFill>
              <a:srgbClr val="1C1C1C"/>
            </a:solidFill>
          </p:spPr>
        </p:sp>
      </p:grpSp>
      <p:grpSp>
        <p:nvGrpSpPr>
          <p:cNvPr id="29" name="Group 29"/>
          <p:cNvGrpSpPr/>
          <p:nvPr/>
        </p:nvGrpSpPr>
        <p:grpSpPr>
          <a:xfrm>
            <a:off x="6835912" y="5408333"/>
            <a:ext cx="549069" cy="549069"/>
            <a:chOff x="0" y="0"/>
            <a:chExt cx="732092" cy="732092"/>
          </a:xfrm>
        </p:grpSpPr>
        <p:sp>
          <p:nvSpPr>
            <p:cNvPr id="30" name="Freeform 30" descr="icons/ban_red.png"/>
            <p:cNvSpPr/>
            <p:nvPr/>
          </p:nvSpPr>
          <p:spPr>
            <a:xfrm>
              <a:off x="0" y="0"/>
              <a:ext cx="732155" cy="732155"/>
            </a:xfrm>
            <a:custGeom>
              <a:avLst/>
              <a:gdLst/>
              <a:ahLst/>
              <a:cxnLst/>
              <a:rect l="l" t="t" r="r" b="b"/>
              <a:pathLst>
                <a:path w="732155" h="732155">
                  <a:moveTo>
                    <a:pt x="0" y="0"/>
                  </a:moveTo>
                  <a:lnTo>
                    <a:pt x="732155" y="0"/>
                  </a:lnTo>
                  <a:lnTo>
                    <a:pt x="732155" y="732155"/>
                  </a:lnTo>
                  <a:lnTo>
                    <a:pt x="0" y="732155"/>
                  </a:lnTo>
                  <a:lnTo>
                    <a:pt x="0" y="0"/>
                  </a:lnTo>
                  <a:close/>
                </a:path>
              </a:pathLst>
            </a:custGeom>
            <a:blipFill>
              <a:blip r:embed="rId4"/>
              <a:stretch>
                <a:fillRect r="8" b="8"/>
              </a:stretch>
            </a:blipFill>
          </p:spPr>
        </p:sp>
      </p:grpSp>
      <p:grpSp>
        <p:nvGrpSpPr>
          <p:cNvPr id="31" name="Group 31"/>
          <p:cNvGrpSpPr/>
          <p:nvPr/>
        </p:nvGrpSpPr>
        <p:grpSpPr>
          <a:xfrm>
            <a:off x="6835912" y="6067215"/>
            <a:ext cx="4571000" cy="1731874"/>
            <a:chOff x="0" y="0"/>
            <a:chExt cx="6094666" cy="2309165"/>
          </a:xfrm>
        </p:grpSpPr>
        <p:sp>
          <p:nvSpPr>
            <p:cNvPr id="32" name="Freeform 32"/>
            <p:cNvSpPr/>
            <p:nvPr/>
          </p:nvSpPr>
          <p:spPr>
            <a:xfrm>
              <a:off x="0" y="0"/>
              <a:ext cx="6094666" cy="2309161"/>
            </a:xfrm>
            <a:custGeom>
              <a:avLst/>
              <a:gdLst/>
              <a:ahLst/>
              <a:cxnLst/>
              <a:rect l="l" t="t" r="r" b="b"/>
              <a:pathLst>
                <a:path w="6094666" h="2309161">
                  <a:moveTo>
                    <a:pt x="0" y="0"/>
                  </a:moveTo>
                  <a:lnTo>
                    <a:pt x="6094666" y="0"/>
                  </a:lnTo>
                  <a:lnTo>
                    <a:pt x="6094666" y="2309161"/>
                  </a:lnTo>
                  <a:lnTo>
                    <a:pt x="0" y="2309161"/>
                  </a:lnTo>
                  <a:close/>
                </a:path>
              </a:pathLst>
            </a:custGeom>
            <a:blipFill>
              <a:blip r:embed="rId2">
                <a:alphaModFix amt="0"/>
              </a:blip>
              <a:stretch>
                <a:fillRect t="-23686" b="20831"/>
              </a:stretch>
            </a:blipFill>
          </p:spPr>
        </p:sp>
        <p:sp>
          <p:nvSpPr>
            <p:cNvPr id="33" name="TextBox 33"/>
            <p:cNvSpPr txBox="1"/>
            <p:nvPr/>
          </p:nvSpPr>
          <p:spPr>
            <a:xfrm>
              <a:off x="0" y="-38100"/>
              <a:ext cx="6094666" cy="2347265"/>
            </a:xfrm>
            <a:prstGeom prst="rect">
              <a:avLst/>
            </a:prstGeom>
          </p:spPr>
          <p:txBody>
            <a:bodyPr lIns="0" tIns="0" rIns="0" bIns="0" rtlCol="0" anchor="ctr"/>
            <a:lstStyle/>
            <a:p>
              <a:pPr marL="0" lvl="0" indent="0" algn="l">
                <a:lnSpc>
                  <a:spcPts val="3072"/>
                </a:lnSpc>
                <a:spcBef>
                  <a:spcPct val="0"/>
                </a:spcBef>
              </a:pPr>
              <a:r>
                <a:rPr lang="en-US" sz="2400" u="none" strike="noStrike">
                  <a:solidFill>
                    <a:srgbClr val="FFFFFF"/>
                  </a:solidFill>
                  <a:latin typeface="Poppins"/>
                  <a:ea typeface="Poppins"/>
                  <a:cs typeface="Poppins"/>
                  <a:sym typeface="Poppins"/>
                </a:rPr>
                <a:t>Visualização de conteúdo pornográfico na empresa ou em equipamentos por ela fornecidos</a:t>
              </a:r>
            </a:p>
          </p:txBody>
        </p:sp>
      </p:grpSp>
      <p:grpSp>
        <p:nvGrpSpPr>
          <p:cNvPr id="34" name="Group 34"/>
          <p:cNvGrpSpPr/>
          <p:nvPr/>
        </p:nvGrpSpPr>
        <p:grpSpPr>
          <a:xfrm>
            <a:off x="12024608" y="5106343"/>
            <a:ext cx="5257333" cy="2692746"/>
            <a:chOff x="0" y="0"/>
            <a:chExt cx="7009778" cy="3590328"/>
          </a:xfrm>
        </p:grpSpPr>
        <p:sp>
          <p:nvSpPr>
            <p:cNvPr id="35" name="Freeform 35"/>
            <p:cNvSpPr/>
            <p:nvPr/>
          </p:nvSpPr>
          <p:spPr>
            <a:xfrm>
              <a:off x="0" y="0"/>
              <a:ext cx="7009765" cy="3590341"/>
            </a:xfrm>
            <a:custGeom>
              <a:avLst/>
              <a:gdLst/>
              <a:ahLst/>
              <a:cxnLst/>
              <a:rect l="l" t="t" r="r" b="b"/>
              <a:pathLst>
                <a:path w="7009765" h="3590341">
                  <a:moveTo>
                    <a:pt x="0" y="191501"/>
                  </a:moveTo>
                  <a:cubicBezTo>
                    <a:pt x="0" y="85702"/>
                    <a:pt x="65532" y="0"/>
                    <a:pt x="146431" y="0"/>
                  </a:cubicBezTo>
                  <a:lnTo>
                    <a:pt x="6863334" y="0"/>
                  </a:lnTo>
                  <a:cubicBezTo>
                    <a:pt x="6944233" y="0"/>
                    <a:pt x="7009765" y="85702"/>
                    <a:pt x="7009765" y="191501"/>
                  </a:cubicBezTo>
                  <a:lnTo>
                    <a:pt x="7009765" y="3398844"/>
                  </a:lnTo>
                  <a:cubicBezTo>
                    <a:pt x="7009765" y="3504643"/>
                    <a:pt x="6944233" y="3590341"/>
                    <a:pt x="6863334" y="3590341"/>
                  </a:cubicBezTo>
                  <a:lnTo>
                    <a:pt x="146431" y="3590341"/>
                  </a:lnTo>
                  <a:cubicBezTo>
                    <a:pt x="65532" y="3590341"/>
                    <a:pt x="0" y="3504643"/>
                    <a:pt x="0" y="3398844"/>
                  </a:cubicBezTo>
                  <a:close/>
                </a:path>
              </a:pathLst>
            </a:custGeom>
            <a:solidFill>
              <a:srgbClr val="1C1C1C"/>
            </a:solidFill>
          </p:spPr>
        </p:sp>
      </p:grpSp>
      <p:grpSp>
        <p:nvGrpSpPr>
          <p:cNvPr id="36" name="Group 36"/>
          <p:cNvGrpSpPr/>
          <p:nvPr/>
        </p:nvGrpSpPr>
        <p:grpSpPr>
          <a:xfrm>
            <a:off x="12367774" y="5408333"/>
            <a:ext cx="549069" cy="549069"/>
            <a:chOff x="0" y="0"/>
            <a:chExt cx="732092" cy="732092"/>
          </a:xfrm>
        </p:grpSpPr>
        <p:sp>
          <p:nvSpPr>
            <p:cNvPr id="37" name="Freeform 37" descr="icons/ban_red.png"/>
            <p:cNvSpPr/>
            <p:nvPr/>
          </p:nvSpPr>
          <p:spPr>
            <a:xfrm>
              <a:off x="0" y="0"/>
              <a:ext cx="732155" cy="732155"/>
            </a:xfrm>
            <a:custGeom>
              <a:avLst/>
              <a:gdLst/>
              <a:ahLst/>
              <a:cxnLst/>
              <a:rect l="l" t="t" r="r" b="b"/>
              <a:pathLst>
                <a:path w="732155" h="732155">
                  <a:moveTo>
                    <a:pt x="0" y="0"/>
                  </a:moveTo>
                  <a:lnTo>
                    <a:pt x="732155" y="0"/>
                  </a:lnTo>
                  <a:lnTo>
                    <a:pt x="732155" y="732155"/>
                  </a:lnTo>
                  <a:lnTo>
                    <a:pt x="0" y="732155"/>
                  </a:lnTo>
                  <a:lnTo>
                    <a:pt x="0" y="0"/>
                  </a:lnTo>
                  <a:close/>
                </a:path>
              </a:pathLst>
            </a:custGeom>
            <a:blipFill>
              <a:blip r:embed="rId4"/>
              <a:stretch>
                <a:fillRect r="8" b="8"/>
              </a:stretch>
            </a:blipFill>
          </p:spPr>
        </p:sp>
      </p:grpSp>
      <p:grpSp>
        <p:nvGrpSpPr>
          <p:cNvPr id="38" name="Group 38"/>
          <p:cNvGrpSpPr/>
          <p:nvPr/>
        </p:nvGrpSpPr>
        <p:grpSpPr>
          <a:xfrm>
            <a:off x="12367774" y="6067215"/>
            <a:ext cx="4571000" cy="960871"/>
            <a:chOff x="0" y="0"/>
            <a:chExt cx="6094666" cy="1281161"/>
          </a:xfrm>
        </p:grpSpPr>
        <p:sp>
          <p:nvSpPr>
            <p:cNvPr id="39" name="Freeform 39"/>
            <p:cNvSpPr/>
            <p:nvPr/>
          </p:nvSpPr>
          <p:spPr>
            <a:xfrm>
              <a:off x="0" y="0"/>
              <a:ext cx="6094666" cy="1281159"/>
            </a:xfrm>
            <a:custGeom>
              <a:avLst/>
              <a:gdLst/>
              <a:ahLst/>
              <a:cxnLst/>
              <a:rect l="l" t="t" r="r" b="b"/>
              <a:pathLst>
                <a:path w="6094666" h="1281159">
                  <a:moveTo>
                    <a:pt x="0" y="0"/>
                  </a:moveTo>
                  <a:lnTo>
                    <a:pt x="6094666" y="0"/>
                  </a:lnTo>
                  <a:lnTo>
                    <a:pt x="6094666" y="1281159"/>
                  </a:lnTo>
                  <a:lnTo>
                    <a:pt x="0" y="1281159"/>
                  </a:lnTo>
                  <a:close/>
                </a:path>
              </a:pathLst>
            </a:custGeom>
            <a:blipFill>
              <a:blip r:embed="rId2">
                <a:alphaModFix amt="0"/>
              </a:blip>
              <a:stretch>
                <a:fillRect t="-42693" b="-42693"/>
              </a:stretch>
            </a:blipFill>
          </p:spPr>
        </p:sp>
        <p:sp>
          <p:nvSpPr>
            <p:cNvPr id="40" name="TextBox 40"/>
            <p:cNvSpPr txBox="1"/>
            <p:nvPr/>
          </p:nvSpPr>
          <p:spPr>
            <a:xfrm>
              <a:off x="0" y="-38100"/>
              <a:ext cx="6094666" cy="1319261"/>
            </a:xfrm>
            <a:prstGeom prst="rect">
              <a:avLst/>
            </a:prstGeom>
          </p:spPr>
          <p:txBody>
            <a:bodyPr lIns="0" tIns="0" rIns="0" bIns="0" rtlCol="0" anchor="ctr"/>
            <a:lstStyle/>
            <a:p>
              <a:pPr marL="0" lvl="0" indent="0" algn="l">
                <a:lnSpc>
                  <a:spcPts val="3072"/>
                </a:lnSpc>
                <a:spcBef>
                  <a:spcPct val="0"/>
                </a:spcBef>
              </a:pPr>
              <a:r>
                <a:rPr lang="en-US" sz="2400" u="none" strike="noStrike">
                  <a:solidFill>
                    <a:srgbClr val="FFFFFF"/>
                  </a:solidFill>
                  <a:latin typeface="Poppins"/>
                  <a:ea typeface="Poppins"/>
                  <a:cs typeface="Poppins"/>
                  <a:sym typeface="Poppins"/>
                </a:rPr>
                <a:t>Exibicionismo sexual</a:t>
              </a:r>
            </a:p>
          </p:txBody>
        </p:sp>
      </p:grpSp>
      <p:grpSp>
        <p:nvGrpSpPr>
          <p:cNvPr id="41" name="Group 41"/>
          <p:cNvGrpSpPr/>
          <p:nvPr/>
        </p:nvGrpSpPr>
        <p:grpSpPr>
          <a:xfrm>
            <a:off x="13720898" y="8510240"/>
            <a:ext cx="3374703" cy="1043892"/>
            <a:chOff x="0" y="0"/>
            <a:chExt cx="4499604" cy="1391856"/>
          </a:xfrm>
        </p:grpSpPr>
        <p:grpSp>
          <p:nvGrpSpPr>
            <p:cNvPr id="42" name="Group 42"/>
            <p:cNvGrpSpPr/>
            <p:nvPr/>
          </p:nvGrpSpPr>
          <p:grpSpPr>
            <a:xfrm>
              <a:off x="0" y="0"/>
              <a:ext cx="4499604" cy="1391857"/>
              <a:chOff x="0" y="0"/>
              <a:chExt cx="4575569" cy="1415355"/>
            </a:xfrm>
          </p:grpSpPr>
          <p:sp>
            <p:nvSpPr>
              <p:cNvPr id="43" name="Freeform 43"/>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44" name="Group 44"/>
            <p:cNvGrpSpPr/>
            <p:nvPr/>
          </p:nvGrpSpPr>
          <p:grpSpPr>
            <a:xfrm>
              <a:off x="971928" y="0"/>
              <a:ext cx="2555748" cy="1391856"/>
              <a:chOff x="0" y="0"/>
              <a:chExt cx="2555748" cy="1391856"/>
            </a:xfrm>
          </p:grpSpPr>
          <p:sp>
            <p:nvSpPr>
              <p:cNvPr id="45" name="Freeform 45"/>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5"/>
                <a:stretch>
                  <a:fillRect t="-208" b="-204"/>
                </a:stretch>
              </a:blipFill>
            </p:spPr>
          </p:sp>
        </p:grpSp>
      </p:grpSp>
      <p:grpSp>
        <p:nvGrpSpPr>
          <p:cNvPr id="46" name="Group 46"/>
          <p:cNvGrpSpPr/>
          <p:nvPr/>
        </p:nvGrpSpPr>
        <p:grpSpPr>
          <a:xfrm>
            <a:off x="15078935" y="571334"/>
            <a:ext cx="2134379" cy="554254"/>
            <a:chOff x="0" y="0"/>
            <a:chExt cx="5307673" cy="1378293"/>
          </a:xfrm>
        </p:grpSpPr>
        <p:sp>
          <p:nvSpPr>
            <p:cNvPr id="47" name="Freeform 47"/>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6"/>
              <a:stretch>
                <a:fillRect t="-10477" b="-10477"/>
              </a:stretch>
            </a:blipFill>
          </p:spPr>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CULTURA ORGANIZACIONAL</a:t>
              </a:r>
            </a:p>
          </p:txBody>
        </p:sp>
      </p:grpSp>
      <p:grpSp>
        <p:nvGrpSpPr>
          <p:cNvPr id="5" name="Group 5"/>
          <p:cNvGrpSpPr/>
          <p:nvPr/>
        </p:nvGrpSpPr>
        <p:grpSpPr>
          <a:xfrm>
            <a:off x="960872" y="112558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Como prevenir?</a:t>
              </a:r>
            </a:p>
          </p:txBody>
        </p:sp>
      </p:grpSp>
      <p:grpSp>
        <p:nvGrpSpPr>
          <p:cNvPr id="8" name="Group 8"/>
          <p:cNvGrpSpPr/>
          <p:nvPr/>
        </p:nvGrpSpPr>
        <p:grpSpPr>
          <a:xfrm>
            <a:off x="960872" y="2772794"/>
            <a:ext cx="3074784" cy="4255284"/>
            <a:chOff x="0" y="0"/>
            <a:chExt cx="4099712" cy="5673712"/>
          </a:xfrm>
        </p:grpSpPr>
        <p:sp>
          <p:nvSpPr>
            <p:cNvPr id="9" name="Freeform 9"/>
            <p:cNvSpPr/>
            <p:nvPr/>
          </p:nvSpPr>
          <p:spPr>
            <a:xfrm>
              <a:off x="0" y="0"/>
              <a:ext cx="4099687" cy="5673725"/>
            </a:xfrm>
            <a:custGeom>
              <a:avLst/>
              <a:gdLst/>
              <a:ahLst/>
              <a:cxnLst/>
              <a:rect l="l" t="t" r="r" b="b"/>
              <a:pathLst>
                <a:path w="4099687" h="5673725">
                  <a:moveTo>
                    <a:pt x="0" y="146431"/>
                  </a:moveTo>
                  <a:cubicBezTo>
                    <a:pt x="0" y="65532"/>
                    <a:pt x="65532" y="0"/>
                    <a:pt x="146431" y="0"/>
                  </a:cubicBezTo>
                  <a:lnTo>
                    <a:pt x="3953256" y="0"/>
                  </a:lnTo>
                  <a:cubicBezTo>
                    <a:pt x="4034155" y="0"/>
                    <a:pt x="4099687" y="65532"/>
                    <a:pt x="4099687" y="146431"/>
                  </a:cubicBezTo>
                  <a:lnTo>
                    <a:pt x="4099687" y="5527294"/>
                  </a:lnTo>
                  <a:cubicBezTo>
                    <a:pt x="4099687" y="5608193"/>
                    <a:pt x="4034155" y="5673725"/>
                    <a:pt x="3953256" y="5673725"/>
                  </a:cubicBezTo>
                  <a:lnTo>
                    <a:pt x="146431" y="5673725"/>
                  </a:lnTo>
                  <a:cubicBezTo>
                    <a:pt x="65532" y="5673725"/>
                    <a:pt x="0" y="5608193"/>
                    <a:pt x="0" y="5527294"/>
                  </a:cubicBezTo>
                  <a:close/>
                </a:path>
              </a:pathLst>
            </a:custGeom>
            <a:solidFill>
              <a:srgbClr val="F7F4F1"/>
            </a:solidFill>
          </p:spPr>
        </p:sp>
      </p:grpSp>
      <p:grpSp>
        <p:nvGrpSpPr>
          <p:cNvPr id="10" name="Group 10"/>
          <p:cNvGrpSpPr/>
          <p:nvPr/>
        </p:nvGrpSpPr>
        <p:grpSpPr>
          <a:xfrm>
            <a:off x="1949196" y="3321863"/>
            <a:ext cx="1098137" cy="1098137"/>
            <a:chOff x="0" y="0"/>
            <a:chExt cx="1464183" cy="1464183"/>
          </a:xfrm>
        </p:grpSpPr>
        <p:sp>
          <p:nvSpPr>
            <p:cNvPr id="11" name="Freeform 11"/>
            <p:cNvSpPr/>
            <p:nvPr/>
          </p:nvSpPr>
          <p:spPr>
            <a:xfrm>
              <a:off x="0" y="0"/>
              <a:ext cx="1464310" cy="1464310"/>
            </a:xfrm>
            <a:custGeom>
              <a:avLst/>
              <a:gdLst/>
              <a:ahLst/>
              <a:cxnLst/>
              <a:rect l="l" t="t" r="r" b="b"/>
              <a:pathLst>
                <a:path w="1464310" h="1464310">
                  <a:moveTo>
                    <a:pt x="0" y="732155"/>
                  </a:moveTo>
                  <a:cubicBezTo>
                    <a:pt x="0" y="327787"/>
                    <a:pt x="327787" y="0"/>
                    <a:pt x="732155" y="0"/>
                  </a:cubicBezTo>
                  <a:cubicBezTo>
                    <a:pt x="1136523" y="0"/>
                    <a:pt x="1464310" y="327787"/>
                    <a:pt x="1464310" y="732155"/>
                  </a:cubicBezTo>
                  <a:cubicBezTo>
                    <a:pt x="1464310" y="1136523"/>
                    <a:pt x="1136523" y="1464310"/>
                    <a:pt x="732155" y="1464310"/>
                  </a:cubicBezTo>
                  <a:cubicBezTo>
                    <a:pt x="327787" y="1464310"/>
                    <a:pt x="0" y="1136396"/>
                    <a:pt x="0" y="732155"/>
                  </a:cubicBezTo>
                  <a:close/>
                </a:path>
              </a:pathLst>
            </a:custGeom>
            <a:solidFill>
              <a:srgbClr val="A23251"/>
            </a:solidFill>
          </p:spPr>
        </p:sp>
      </p:grpSp>
      <p:grpSp>
        <p:nvGrpSpPr>
          <p:cNvPr id="12" name="Group 12"/>
          <p:cNvGrpSpPr/>
          <p:nvPr/>
        </p:nvGrpSpPr>
        <p:grpSpPr>
          <a:xfrm>
            <a:off x="2234708" y="3607384"/>
            <a:ext cx="527104" cy="527104"/>
            <a:chOff x="0" y="0"/>
            <a:chExt cx="702805" cy="702805"/>
          </a:xfrm>
        </p:grpSpPr>
        <p:sp>
          <p:nvSpPr>
            <p:cNvPr id="13" name="Freeform 13" descr="icons/handpaper_white.png"/>
            <p:cNvSpPr/>
            <p:nvPr/>
          </p:nvSpPr>
          <p:spPr>
            <a:xfrm>
              <a:off x="0" y="0"/>
              <a:ext cx="702818" cy="702818"/>
            </a:xfrm>
            <a:custGeom>
              <a:avLst/>
              <a:gdLst/>
              <a:ahLst/>
              <a:cxnLst/>
              <a:rect l="l" t="t" r="r" b="b"/>
              <a:pathLst>
                <a:path w="702818" h="702818">
                  <a:moveTo>
                    <a:pt x="0" y="0"/>
                  </a:moveTo>
                  <a:lnTo>
                    <a:pt x="702818" y="0"/>
                  </a:lnTo>
                  <a:lnTo>
                    <a:pt x="702818" y="702818"/>
                  </a:lnTo>
                  <a:lnTo>
                    <a:pt x="0" y="702818"/>
                  </a:lnTo>
                  <a:lnTo>
                    <a:pt x="0" y="0"/>
                  </a:lnTo>
                  <a:close/>
                </a:path>
              </a:pathLst>
            </a:custGeom>
            <a:blipFill>
              <a:blip r:embed="rId3"/>
              <a:stretch>
                <a:fillRect r="1" b="1"/>
              </a:stretch>
            </a:blipFill>
          </p:spPr>
        </p:sp>
      </p:grpSp>
      <p:grpSp>
        <p:nvGrpSpPr>
          <p:cNvPr id="14" name="Group 14"/>
          <p:cNvGrpSpPr/>
          <p:nvPr/>
        </p:nvGrpSpPr>
        <p:grpSpPr>
          <a:xfrm>
            <a:off x="1166774" y="4831804"/>
            <a:ext cx="2662980" cy="1784474"/>
            <a:chOff x="0" y="0"/>
            <a:chExt cx="3550641" cy="2379299"/>
          </a:xfrm>
        </p:grpSpPr>
        <p:sp>
          <p:nvSpPr>
            <p:cNvPr id="15" name="Freeform 15"/>
            <p:cNvSpPr/>
            <p:nvPr/>
          </p:nvSpPr>
          <p:spPr>
            <a:xfrm>
              <a:off x="0" y="0"/>
              <a:ext cx="3550646" cy="2379303"/>
            </a:xfrm>
            <a:custGeom>
              <a:avLst/>
              <a:gdLst/>
              <a:ahLst/>
              <a:cxnLst/>
              <a:rect l="l" t="t" r="r" b="b"/>
              <a:pathLst>
                <a:path w="3550646" h="2379303">
                  <a:moveTo>
                    <a:pt x="0" y="0"/>
                  </a:moveTo>
                  <a:lnTo>
                    <a:pt x="3550646" y="0"/>
                  </a:lnTo>
                  <a:lnTo>
                    <a:pt x="3550646" y="2379303"/>
                  </a:lnTo>
                  <a:lnTo>
                    <a:pt x="0" y="2379303"/>
                  </a:lnTo>
                  <a:close/>
                </a:path>
              </a:pathLst>
            </a:custGeom>
            <a:blipFill>
              <a:blip r:embed="rId2">
                <a:alphaModFix amt="0"/>
              </a:blip>
              <a:stretch>
                <a:fillRect l="-35976" r="-35976"/>
              </a:stretch>
            </a:blipFill>
          </p:spPr>
        </p:sp>
        <p:sp>
          <p:nvSpPr>
            <p:cNvPr id="16" name="TextBox 16"/>
            <p:cNvSpPr txBox="1"/>
            <p:nvPr/>
          </p:nvSpPr>
          <p:spPr>
            <a:xfrm>
              <a:off x="0" y="-28575"/>
              <a:ext cx="3550641" cy="2407874"/>
            </a:xfrm>
            <a:prstGeom prst="rect">
              <a:avLst/>
            </a:prstGeom>
          </p:spPr>
          <p:txBody>
            <a:bodyPr lIns="0" tIns="0" rIns="0" bIns="0" rtlCol="0" anchor="ctr"/>
            <a:lstStyle/>
            <a:p>
              <a:pPr algn="ctr">
                <a:lnSpc>
                  <a:spcPts val="2941"/>
                </a:lnSpc>
              </a:pPr>
              <a:r>
                <a:rPr lang="en-US" sz="2400" b="1">
                  <a:solidFill>
                    <a:srgbClr val="1C1C1C"/>
                  </a:solidFill>
                  <a:latin typeface="Poppins Bold"/>
                  <a:ea typeface="Poppins Bold"/>
                  <a:cs typeface="Poppins Bold"/>
                  <a:sym typeface="Poppins Bold"/>
                </a:rPr>
                <a:t>Bom senso</a:t>
              </a:r>
            </a:p>
          </p:txBody>
        </p:sp>
      </p:grpSp>
      <p:grpSp>
        <p:nvGrpSpPr>
          <p:cNvPr id="17" name="Group 17"/>
          <p:cNvGrpSpPr/>
          <p:nvPr/>
        </p:nvGrpSpPr>
        <p:grpSpPr>
          <a:xfrm>
            <a:off x="4296461" y="2772794"/>
            <a:ext cx="3074784" cy="4255284"/>
            <a:chOff x="0" y="0"/>
            <a:chExt cx="4099712" cy="5673712"/>
          </a:xfrm>
        </p:grpSpPr>
        <p:sp>
          <p:nvSpPr>
            <p:cNvPr id="18" name="Freeform 18"/>
            <p:cNvSpPr/>
            <p:nvPr/>
          </p:nvSpPr>
          <p:spPr>
            <a:xfrm>
              <a:off x="0" y="0"/>
              <a:ext cx="4099687" cy="5673725"/>
            </a:xfrm>
            <a:custGeom>
              <a:avLst/>
              <a:gdLst/>
              <a:ahLst/>
              <a:cxnLst/>
              <a:rect l="l" t="t" r="r" b="b"/>
              <a:pathLst>
                <a:path w="4099687" h="5673725">
                  <a:moveTo>
                    <a:pt x="0" y="146431"/>
                  </a:moveTo>
                  <a:cubicBezTo>
                    <a:pt x="0" y="65532"/>
                    <a:pt x="65532" y="0"/>
                    <a:pt x="146431" y="0"/>
                  </a:cubicBezTo>
                  <a:lnTo>
                    <a:pt x="3953256" y="0"/>
                  </a:lnTo>
                  <a:cubicBezTo>
                    <a:pt x="4034155" y="0"/>
                    <a:pt x="4099687" y="65532"/>
                    <a:pt x="4099687" y="146431"/>
                  </a:cubicBezTo>
                  <a:lnTo>
                    <a:pt x="4099687" y="5527294"/>
                  </a:lnTo>
                  <a:cubicBezTo>
                    <a:pt x="4099687" y="5608193"/>
                    <a:pt x="4034155" y="5673725"/>
                    <a:pt x="3953256" y="5673725"/>
                  </a:cubicBezTo>
                  <a:lnTo>
                    <a:pt x="146431" y="5673725"/>
                  </a:lnTo>
                  <a:cubicBezTo>
                    <a:pt x="65532" y="5673725"/>
                    <a:pt x="0" y="5608193"/>
                    <a:pt x="0" y="5527294"/>
                  </a:cubicBezTo>
                  <a:close/>
                </a:path>
              </a:pathLst>
            </a:custGeom>
            <a:solidFill>
              <a:srgbClr val="F7F4F1"/>
            </a:solidFill>
          </p:spPr>
        </p:sp>
      </p:grpSp>
      <p:grpSp>
        <p:nvGrpSpPr>
          <p:cNvPr id="19" name="Group 19"/>
          <p:cNvGrpSpPr/>
          <p:nvPr/>
        </p:nvGrpSpPr>
        <p:grpSpPr>
          <a:xfrm>
            <a:off x="5284784" y="3321863"/>
            <a:ext cx="1098137" cy="1098137"/>
            <a:chOff x="0" y="0"/>
            <a:chExt cx="1464183" cy="1464183"/>
          </a:xfrm>
        </p:grpSpPr>
        <p:sp>
          <p:nvSpPr>
            <p:cNvPr id="20" name="Freeform 20"/>
            <p:cNvSpPr/>
            <p:nvPr/>
          </p:nvSpPr>
          <p:spPr>
            <a:xfrm>
              <a:off x="0" y="0"/>
              <a:ext cx="1464310" cy="1464310"/>
            </a:xfrm>
            <a:custGeom>
              <a:avLst/>
              <a:gdLst/>
              <a:ahLst/>
              <a:cxnLst/>
              <a:rect l="l" t="t" r="r" b="b"/>
              <a:pathLst>
                <a:path w="1464310" h="1464310">
                  <a:moveTo>
                    <a:pt x="0" y="732155"/>
                  </a:moveTo>
                  <a:cubicBezTo>
                    <a:pt x="0" y="327787"/>
                    <a:pt x="327787" y="0"/>
                    <a:pt x="732155" y="0"/>
                  </a:cubicBezTo>
                  <a:cubicBezTo>
                    <a:pt x="1136523" y="0"/>
                    <a:pt x="1464310" y="327787"/>
                    <a:pt x="1464310" y="732155"/>
                  </a:cubicBezTo>
                  <a:cubicBezTo>
                    <a:pt x="1464310" y="1136523"/>
                    <a:pt x="1136523" y="1464310"/>
                    <a:pt x="732155" y="1464310"/>
                  </a:cubicBezTo>
                  <a:cubicBezTo>
                    <a:pt x="327787" y="1464310"/>
                    <a:pt x="0" y="1136396"/>
                    <a:pt x="0" y="732155"/>
                  </a:cubicBezTo>
                  <a:close/>
                </a:path>
              </a:pathLst>
            </a:custGeom>
            <a:solidFill>
              <a:srgbClr val="A23251"/>
            </a:solidFill>
          </p:spPr>
        </p:sp>
      </p:grpSp>
      <p:grpSp>
        <p:nvGrpSpPr>
          <p:cNvPr id="21" name="Group 21"/>
          <p:cNvGrpSpPr/>
          <p:nvPr/>
        </p:nvGrpSpPr>
        <p:grpSpPr>
          <a:xfrm>
            <a:off x="5570306" y="3607384"/>
            <a:ext cx="527104" cy="527104"/>
            <a:chOff x="0" y="0"/>
            <a:chExt cx="702805" cy="702805"/>
          </a:xfrm>
        </p:grpSpPr>
        <p:sp>
          <p:nvSpPr>
            <p:cNvPr id="22" name="Freeform 22" descr="icons/userfriends_white.png"/>
            <p:cNvSpPr/>
            <p:nvPr/>
          </p:nvSpPr>
          <p:spPr>
            <a:xfrm>
              <a:off x="0" y="0"/>
              <a:ext cx="702818" cy="702818"/>
            </a:xfrm>
            <a:custGeom>
              <a:avLst/>
              <a:gdLst/>
              <a:ahLst/>
              <a:cxnLst/>
              <a:rect l="l" t="t" r="r" b="b"/>
              <a:pathLst>
                <a:path w="702818" h="702818">
                  <a:moveTo>
                    <a:pt x="0" y="0"/>
                  </a:moveTo>
                  <a:lnTo>
                    <a:pt x="702818" y="0"/>
                  </a:lnTo>
                  <a:lnTo>
                    <a:pt x="702818" y="702818"/>
                  </a:lnTo>
                  <a:lnTo>
                    <a:pt x="0" y="702818"/>
                  </a:lnTo>
                  <a:lnTo>
                    <a:pt x="0" y="0"/>
                  </a:lnTo>
                  <a:close/>
                </a:path>
              </a:pathLst>
            </a:custGeom>
            <a:blipFill>
              <a:blip r:embed="rId4"/>
              <a:stretch>
                <a:fillRect r="1" b="1"/>
              </a:stretch>
            </a:blipFill>
          </p:spPr>
        </p:sp>
      </p:grpSp>
      <p:grpSp>
        <p:nvGrpSpPr>
          <p:cNvPr id="23" name="Group 23"/>
          <p:cNvGrpSpPr/>
          <p:nvPr/>
        </p:nvGrpSpPr>
        <p:grpSpPr>
          <a:xfrm>
            <a:off x="4502363" y="4831804"/>
            <a:ext cx="2662980" cy="1784474"/>
            <a:chOff x="0" y="0"/>
            <a:chExt cx="3550641" cy="2379299"/>
          </a:xfrm>
        </p:grpSpPr>
        <p:sp>
          <p:nvSpPr>
            <p:cNvPr id="24" name="Freeform 24"/>
            <p:cNvSpPr/>
            <p:nvPr/>
          </p:nvSpPr>
          <p:spPr>
            <a:xfrm>
              <a:off x="0" y="0"/>
              <a:ext cx="3550646" cy="2379303"/>
            </a:xfrm>
            <a:custGeom>
              <a:avLst/>
              <a:gdLst/>
              <a:ahLst/>
              <a:cxnLst/>
              <a:rect l="l" t="t" r="r" b="b"/>
              <a:pathLst>
                <a:path w="3550646" h="2379303">
                  <a:moveTo>
                    <a:pt x="0" y="0"/>
                  </a:moveTo>
                  <a:lnTo>
                    <a:pt x="3550646" y="0"/>
                  </a:lnTo>
                  <a:lnTo>
                    <a:pt x="3550646" y="2379303"/>
                  </a:lnTo>
                  <a:lnTo>
                    <a:pt x="0" y="2379303"/>
                  </a:lnTo>
                  <a:close/>
                </a:path>
              </a:pathLst>
            </a:custGeom>
            <a:blipFill>
              <a:blip r:embed="rId2">
                <a:alphaModFix amt="0"/>
              </a:blip>
              <a:stretch>
                <a:fillRect l="-35976" r="-35976"/>
              </a:stretch>
            </a:blipFill>
          </p:spPr>
        </p:sp>
        <p:sp>
          <p:nvSpPr>
            <p:cNvPr id="25" name="TextBox 25"/>
            <p:cNvSpPr txBox="1"/>
            <p:nvPr/>
          </p:nvSpPr>
          <p:spPr>
            <a:xfrm>
              <a:off x="0" y="-28575"/>
              <a:ext cx="3550641" cy="2407874"/>
            </a:xfrm>
            <a:prstGeom prst="rect">
              <a:avLst/>
            </a:prstGeom>
          </p:spPr>
          <p:txBody>
            <a:bodyPr lIns="0" tIns="0" rIns="0" bIns="0" rtlCol="0" anchor="ctr"/>
            <a:lstStyle/>
            <a:p>
              <a:pPr marL="0" lvl="0" indent="0" algn="ctr">
                <a:lnSpc>
                  <a:spcPts val="2941"/>
                </a:lnSpc>
                <a:spcBef>
                  <a:spcPct val="0"/>
                </a:spcBef>
              </a:pPr>
              <a:r>
                <a:rPr lang="en-US" sz="2400" b="1" u="none" strike="noStrike">
                  <a:solidFill>
                    <a:srgbClr val="1C1C1C"/>
                  </a:solidFill>
                  <a:latin typeface="Poppins Bold"/>
                  <a:ea typeface="Poppins Bold"/>
                  <a:cs typeface="Poppins Bold"/>
                  <a:sym typeface="Poppins Bold"/>
                </a:rPr>
                <a:t>Respeito ao próximo</a:t>
              </a:r>
            </a:p>
          </p:txBody>
        </p:sp>
      </p:grpSp>
      <p:grpSp>
        <p:nvGrpSpPr>
          <p:cNvPr id="26" name="Group 26"/>
          <p:cNvGrpSpPr/>
          <p:nvPr/>
        </p:nvGrpSpPr>
        <p:grpSpPr>
          <a:xfrm>
            <a:off x="7632059" y="2772794"/>
            <a:ext cx="3074784" cy="4255284"/>
            <a:chOff x="0" y="0"/>
            <a:chExt cx="4099712" cy="5673712"/>
          </a:xfrm>
        </p:grpSpPr>
        <p:sp>
          <p:nvSpPr>
            <p:cNvPr id="27" name="Freeform 27"/>
            <p:cNvSpPr/>
            <p:nvPr/>
          </p:nvSpPr>
          <p:spPr>
            <a:xfrm>
              <a:off x="0" y="0"/>
              <a:ext cx="4099687" cy="5673725"/>
            </a:xfrm>
            <a:custGeom>
              <a:avLst/>
              <a:gdLst/>
              <a:ahLst/>
              <a:cxnLst/>
              <a:rect l="l" t="t" r="r" b="b"/>
              <a:pathLst>
                <a:path w="4099687" h="5673725">
                  <a:moveTo>
                    <a:pt x="0" y="146431"/>
                  </a:moveTo>
                  <a:cubicBezTo>
                    <a:pt x="0" y="65532"/>
                    <a:pt x="65532" y="0"/>
                    <a:pt x="146431" y="0"/>
                  </a:cubicBezTo>
                  <a:lnTo>
                    <a:pt x="3953256" y="0"/>
                  </a:lnTo>
                  <a:cubicBezTo>
                    <a:pt x="4034155" y="0"/>
                    <a:pt x="4099687" y="65532"/>
                    <a:pt x="4099687" y="146431"/>
                  </a:cubicBezTo>
                  <a:lnTo>
                    <a:pt x="4099687" y="5527294"/>
                  </a:lnTo>
                  <a:cubicBezTo>
                    <a:pt x="4099687" y="5608193"/>
                    <a:pt x="4034155" y="5673725"/>
                    <a:pt x="3953256" y="5673725"/>
                  </a:cubicBezTo>
                  <a:lnTo>
                    <a:pt x="146431" y="5673725"/>
                  </a:lnTo>
                  <a:cubicBezTo>
                    <a:pt x="65532" y="5673725"/>
                    <a:pt x="0" y="5608193"/>
                    <a:pt x="0" y="5527294"/>
                  </a:cubicBezTo>
                  <a:close/>
                </a:path>
              </a:pathLst>
            </a:custGeom>
            <a:solidFill>
              <a:srgbClr val="A23251"/>
            </a:solidFill>
          </p:spPr>
        </p:sp>
      </p:grpSp>
      <p:grpSp>
        <p:nvGrpSpPr>
          <p:cNvPr id="28" name="Group 28"/>
          <p:cNvGrpSpPr/>
          <p:nvPr/>
        </p:nvGrpSpPr>
        <p:grpSpPr>
          <a:xfrm>
            <a:off x="8620382" y="3321863"/>
            <a:ext cx="1098137" cy="1098137"/>
            <a:chOff x="0" y="0"/>
            <a:chExt cx="1464183" cy="1464183"/>
          </a:xfrm>
        </p:grpSpPr>
        <p:sp>
          <p:nvSpPr>
            <p:cNvPr id="29" name="Freeform 29"/>
            <p:cNvSpPr/>
            <p:nvPr/>
          </p:nvSpPr>
          <p:spPr>
            <a:xfrm>
              <a:off x="0" y="0"/>
              <a:ext cx="1464310" cy="1464310"/>
            </a:xfrm>
            <a:custGeom>
              <a:avLst/>
              <a:gdLst/>
              <a:ahLst/>
              <a:cxnLst/>
              <a:rect l="l" t="t" r="r" b="b"/>
              <a:pathLst>
                <a:path w="1464310" h="1464310">
                  <a:moveTo>
                    <a:pt x="0" y="732155"/>
                  </a:moveTo>
                  <a:cubicBezTo>
                    <a:pt x="0" y="327787"/>
                    <a:pt x="327787" y="0"/>
                    <a:pt x="732155" y="0"/>
                  </a:cubicBezTo>
                  <a:cubicBezTo>
                    <a:pt x="1136523" y="0"/>
                    <a:pt x="1464310" y="327787"/>
                    <a:pt x="1464310" y="732155"/>
                  </a:cubicBezTo>
                  <a:cubicBezTo>
                    <a:pt x="1464310" y="1136523"/>
                    <a:pt x="1136523" y="1464310"/>
                    <a:pt x="732155" y="1464310"/>
                  </a:cubicBezTo>
                  <a:cubicBezTo>
                    <a:pt x="327787" y="1464310"/>
                    <a:pt x="0" y="1136396"/>
                    <a:pt x="0" y="732155"/>
                  </a:cubicBezTo>
                  <a:close/>
                </a:path>
              </a:pathLst>
            </a:custGeom>
            <a:solidFill>
              <a:srgbClr val="FFFFFF"/>
            </a:solidFill>
          </p:spPr>
        </p:sp>
      </p:grpSp>
      <p:grpSp>
        <p:nvGrpSpPr>
          <p:cNvPr id="30" name="Group 30"/>
          <p:cNvGrpSpPr/>
          <p:nvPr/>
        </p:nvGrpSpPr>
        <p:grpSpPr>
          <a:xfrm>
            <a:off x="8905894" y="3607384"/>
            <a:ext cx="527104" cy="527104"/>
            <a:chOff x="0" y="0"/>
            <a:chExt cx="702805" cy="702805"/>
          </a:xfrm>
        </p:grpSpPr>
        <p:sp>
          <p:nvSpPr>
            <p:cNvPr id="31" name="Freeform 31" descr="icons/scale_red.png"/>
            <p:cNvSpPr/>
            <p:nvPr/>
          </p:nvSpPr>
          <p:spPr>
            <a:xfrm>
              <a:off x="0" y="0"/>
              <a:ext cx="702818" cy="702818"/>
            </a:xfrm>
            <a:custGeom>
              <a:avLst/>
              <a:gdLst/>
              <a:ahLst/>
              <a:cxnLst/>
              <a:rect l="l" t="t" r="r" b="b"/>
              <a:pathLst>
                <a:path w="702818" h="702818">
                  <a:moveTo>
                    <a:pt x="0" y="0"/>
                  </a:moveTo>
                  <a:lnTo>
                    <a:pt x="702818" y="0"/>
                  </a:lnTo>
                  <a:lnTo>
                    <a:pt x="702818" y="702818"/>
                  </a:lnTo>
                  <a:lnTo>
                    <a:pt x="0" y="702818"/>
                  </a:lnTo>
                  <a:lnTo>
                    <a:pt x="0" y="0"/>
                  </a:lnTo>
                  <a:close/>
                </a:path>
              </a:pathLst>
            </a:custGeom>
            <a:blipFill>
              <a:blip r:embed="rId5"/>
              <a:stretch>
                <a:fillRect r="1" b="1"/>
              </a:stretch>
            </a:blipFill>
          </p:spPr>
        </p:sp>
      </p:grpSp>
      <p:grpSp>
        <p:nvGrpSpPr>
          <p:cNvPr id="32" name="Group 32"/>
          <p:cNvGrpSpPr/>
          <p:nvPr/>
        </p:nvGrpSpPr>
        <p:grpSpPr>
          <a:xfrm>
            <a:off x="7837961" y="4831804"/>
            <a:ext cx="2662980" cy="1784474"/>
            <a:chOff x="0" y="0"/>
            <a:chExt cx="3550641" cy="2379299"/>
          </a:xfrm>
        </p:grpSpPr>
        <p:sp>
          <p:nvSpPr>
            <p:cNvPr id="33" name="Freeform 33"/>
            <p:cNvSpPr/>
            <p:nvPr/>
          </p:nvSpPr>
          <p:spPr>
            <a:xfrm>
              <a:off x="0" y="0"/>
              <a:ext cx="3550646" cy="2379303"/>
            </a:xfrm>
            <a:custGeom>
              <a:avLst/>
              <a:gdLst/>
              <a:ahLst/>
              <a:cxnLst/>
              <a:rect l="l" t="t" r="r" b="b"/>
              <a:pathLst>
                <a:path w="3550646" h="2379303">
                  <a:moveTo>
                    <a:pt x="0" y="0"/>
                  </a:moveTo>
                  <a:lnTo>
                    <a:pt x="3550646" y="0"/>
                  </a:lnTo>
                  <a:lnTo>
                    <a:pt x="3550646" y="2379303"/>
                  </a:lnTo>
                  <a:lnTo>
                    <a:pt x="0" y="2379303"/>
                  </a:lnTo>
                  <a:close/>
                </a:path>
              </a:pathLst>
            </a:custGeom>
            <a:blipFill>
              <a:blip r:embed="rId2">
                <a:alphaModFix amt="0"/>
              </a:blip>
              <a:stretch>
                <a:fillRect l="-35976" r="-35976"/>
              </a:stretch>
            </a:blipFill>
          </p:spPr>
        </p:sp>
        <p:sp>
          <p:nvSpPr>
            <p:cNvPr id="34" name="TextBox 34"/>
            <p:cNvSpPr txBox="1"/>
            <p:nvPr/>
          </p:nvSpPr>
          <p:spPr>
            <a:xfrm>
              <a:off x="0" y="-28575"/>
              <a:ext cx="3550641" cy="2407874"/>
            </a:xfrm>
            <a:prstGeom prst="rect">
              <a:avLst/>
            </a:prstGeom>
          </p:spPr>
          <p:txBody>
            <a:bodyPr lIns="0" tIns="0" rIns="0" bIns="0" rtlCol="0" anchor="ctr"/>
            <a:lstStyle/>
            <a:p>
              <a:pPr algn="ctr">
                <a:lnSpc>
                  <a:spcPts val="2941"/>
                </a:lnSpc>
              </a:pPr>
              <a:r>
                <a:rPr lang="en-US" sz="2400" b="1">
                  <a:solidFill>
                    <a:srgbClr val="FFFFFF"/>
                  </a:solidFill>
                  <a:latin typeface="Poppins Bold"/>
                  <a:ea typeface="Poppins Bold"/>
                  <a:cs typeface="Poppins Bold"/>
                  <a:sym typeface="Poppins Bold"/>
                </a:rPr>
                <a:t>Ética</a:t>
              </a:r>
            </a:p>
          </p:txBody>
        </p:sp>
      </p:grpSp>
      <p:grpSp>
        <p:nvGrpSpPr>
          <p:cNvPr id="35" name="Group 35"/>
          <p:cNvGrpSpPr/>
          <p:nvPr/>
        </p:nvGrpSpPr>
        <p:grpSpPr>
          <a:xfrm>
            <a:off x="10967656" y="2772794"/>
            <a:ext cx="3074784" cy="4255284"/>
            <a:chOff x="0" y="0"/>
            <a:chExt cx="4099712" cy="5673712"/>
          </a:xfrm>
        </p:grpSpPr>
        <p:sp>
          <p:nvSpPr>
            <p:cNvPr id="36" name="Freeform 36"/>
            <p:cNvSpPr/>
            <p:nvPr/>
          </p:nvSpPr>
          <p:spPr>
            <a:xfrm>
              <a:off x="0" y="0"/>
              <a:ext cx="4099687" cy="5673725"/>
            </a:xfrm>
            <a:custGeom>
              <a:avLst/>
              <a:gdLst/>
              <a:ahLst/>
              <a:cxnLst/>
              <a:rect l="l" t="t" r="r" b="b"/>
              <a:pathLst>
                <a:path w="4099687" h="5673725">
                  <a:moveTo>
                    <a:pt x="0" y="146431"/>
                  </a:moveTo>
                  <a:cubicBezTo>
                    <a:pt x="0" y="65532"/>
                    <a:pt x="65532" y="0"/>
                    <a:pt x="146431" y="0"/>
                  </a:cubicBezTo>
                  <a:lnTo>
                    <a:pt x="3953256" y="0"/>
                  </a:lnTo>
                  <a:cubicBezTo>
                    <a:pt x="4034155" y="0"/>
                    <a:pt x="4099687" y="65532"/>
                    <a:pt x="4099687" y="146431"/>
                  </a:cubicBezTo>
                  <a:lnTo>
                    <a:pt x="4099687" y="5527294"/>
                  </a:lnTo>
                  <a:cubicBezTo>
                    <a:pt x="4099687" y="5608193"/>
                    <a:pt x="4034155" y="5673725"/>
                    <a:pt x="3953256" y="5673725"/>
                  </a:cubicBezTo>
                  <a:lnTo>
                    <a:pt x="146431" y="5673725"/>
                  </a:lnTo>
                  <a:cubicBezTo>
                    <a:pt x="65532" y="5673725"/>
                    <a:pt x="0" y="5608193"/>
                    <a:pt x="0" y="5527294"/>
                  </a:cubicBezTo>
                  <a:close/>
                </a:path>
              </a:pathLst>
            </a:custGeom>
            <a:solidFill>
              <a:srgbClr val="F7F4F1"/>
            </a:solidFill>
          </p:spPr>
        </p:sp>
      </p:grpSp>
      <p:grpSp>
        <p:nvGrpSpPr>
          <p:cNvPr id="37" name="Group 37"/>
          <p:cNvGrpSpPr/>
          <p:nvPr/>
        </p:nvGrpSpPr>
        <p:grpSpPr>
          <a:xfrm>
            <a:off x="11955980" y="3321863"/>
            <a:ext cx="1098137" cy="1098137"/>
            <a:chOff x="0" y="0"/>
            <a:chExt cx="1464183" cy="1464183"/>
          </a:xfrm>
        </p:grpSpPr>
        <p:sp>
          <p:nvSpPr>
            <p:cNvPr id="38" name="Freeform 38"/>
            <p:cNvSpPr/>
            <p:nvPr/>
          </p:nvSpPr>
          <p:spPr>
            <a:xfrm>
              <a:off x="0" y="0"/>
              <a:ext cx="1464310" cy="1464310"/>
            </a:xfrm>
            <a:custGeom>
              <a:avLst/>
              <a:gdLst/>
              <a:ahLst/>
              <a:cxnLst/>
              <a:rect l="l" t="t" r="r" b="b"/>
              <a:pathLst>
                <a:path w="1464310" h="1464310">
                  <a:moveTo>
                    <a:pt x="0" y="732155"/>
                  </a:moveTo>
                  <a:cubicBezTo>
                    <a:pt x="0" y="327787"/>
                    <a:pt x="327787" y="0"/>
                    <a:pt x="732155" y="0"/>
                  </a:cubicBezTo>
                  <a:cubicBezTo>
                    <a:pt x="1136523" y="0"/>
                    <a:pt x="1464310" y="327787"/>
                    <a:pt x="1464310" y="732155"/>
                  </a:cubicBezTo>
                  <a:cubicBezTo>
                    <a:pt x="1464310" y="1136523"/>
                    <a:pt x="1136523" y="1464310"/>
                    <a:pt x="732155" y="1464310"/>
                  </a:cubicBezTo>
                  <a:cubicBezTo>
                    <a:pt x="327787" y="1464310"/>
                    <a:pt x="0" y="1136396"/>
                    <a:pt x="0" y="732155"/>
                  </a:cubicBezTo>
                  <a:close/>
                </a:path>
              </a:pathLst>
            </a:custGeom>
            <a:solidFill>
              <a:srgbClr val="A23251"/>
            </a:solidFill>
          </p:spPr>
        </p:sp>
      </p:grpSp>
      <p:grpSp>
        <p:nvGrpSpPr>
          <p:cNvPr id="39" name="Group 39"/>
          <p:cNvGrpSpPr/>
          <p:nvPr/>
        </p:nvGrpSpPr>
        <p:grpSpPr>
          <a:xfrm>
            <a:off x="12241492" y="3607384"/>
            <a:ext cx="527104" cy="527104"/>
            <a:chOff x="0" y="0"/>
            <a:chExt cx="702805" cy="702805"/>
          </a:xfrm>
        </p:grpSpPr>
        <p:sp>
          <p:nvSpPr>
            <p:cNvPr id="40" name="Freeform 40" descr="icons/comment_white.png"/>
            <p:cNvSpPr/>
            <p:nvPr/>
          </p:nvSpPr>
          <p:spPr>
            <a:xfrm>
              <a:off x="0" y="0"/>
              <a:ext cx="702818" cy="702818"/>
            </a:xfrm>
            <a:custGeom>
              <a:avLst/>
              <a:gdLst/>
              <a:ahLst/>
              <a:cxnLst/>
              <a:rect l="l" t="t" r="r" b="b"/>
              <a:pathLst>
                <a:path w="702818" h="702818">
                  <a:moveTo>
                    <a:pt x="0" y="0"/>
                  </a:moveTo>
                  <a:lnTo>
                    <a:pt x="702818" y="0"/>
                  </a:lnTo>
                  <a:lnTo>
                    <a:pt x="702818" y="702818"/>
                  </a:lnTo>
                  <a:lnTo>
                    <a:pt x="0" y="702818"/>
                  </a:lnTo>
                  <a:lnTo>
                    <a:pt x="0" y="0"/>
                  </a:lnTo>
                  <a:close/>
                </a:path>
              </a:pathLst>
            </a:custGeom>
            <a:blipFill>
              <a:blip r:embed="rId6"/>
              <a:stretch>
                <a:fillRect r="1" b="1"/>
              </a:stretch>
            </a:blipFill>
          </p:spPr>
        </p:sp>
      </p:grpSp>
      <p:grpSp>
        <p:nvGrpSpPr>
          <p:cNvPr id="41" name="Group 41"/>
          <p:cNvGrpSpPr/>
          <p:nvPr/>
        </p:nvGrpSpPr>
        <p:grpSpPr>
          <a:xfrm>
            <a:off x="11173549" y="4831804"/>
            <a:ext cx="2662980" cy="1784474"/>
            <a:chOff x="0" y="0"/>
            <a:chExt cx="3550641" cy="2379299"/>
          </a:xfrm>
        </p:grpSpPr>
        <p:sp>
          <p:nvSpPr>
            <p:cNvPr id="42" name="Freeform 42"/>
            <p:cNvSpPr/>
            <p:nvPr/>
          </p:nvSpPr>
          <p:spPr>
            <a:xfrm>
              <a:off x="0" y="0"/>
              <a:ext cx="3550646" cy="2379303"/>
            </a:xfrm>
            <a:custGeom>
              <a:avLst/>
              <a:gdLst/>
              <a:ahLst/>
              <a:cxnLst/>
              <a:rect l="l" t="t" r="r" b="b"/>
              <a:pathLst>
                <a:path w="3550646" h="2379303">
                  <a:moveTo>
                    <a:pt x="0" y="0"/>
                  </a:moveTo>
                  <a:lnTo>
                    <a:pt x="3550646" y="0"/>
                  </a:lnTo>
                  <a:lnTo>
                    <a:pt x="3550646" y="2379303"/>
                  </a:lnTo>
                  <a:lnTo>
                    <a:pt x="0" y="2379303"/>
                  </a:lnTo>
                  <a:close/>
                </a:path>
              </a:pathLst>
            </a:custGeom>
            <a:blipFill>
              <a:blip r:embed="rId2">
                <a:alphaModFix amt="0"/>
              </a:blip>
              <a:stretch>
                <a:fillRect l="-35976" r="-35976"/>
              </a:stretch>
            </a:blipFill>
          </p:spPr>
        </p:sp>
        <p:sp>
          <p:nvSpPr>
            <p:cNvPr id="43" name="TextBox 43"/>
            <p:cNvSpPr txBox="1"/>
            <p:nvPr/>
          </p:nvSpPr>
          <p:spPr>
            <a:xfrm>
              <a:off x="0" y="-28575"/>
              <a:ext cx="3550641" cy="2407874"/>
            </a:xfrm>
            <a:prstGeom prst="rect">
              <a:avLst/>
            </a:prstGeom>
          </p:spPr>
          <p:txBody>
            <a:bodyPr lIns="0" tIns="0" rIns="0" bIns="0" rtlCol="0" anchor="ctr"/>
            <a:lstStyle/>
            <a:p>
              <a:pPr marL="0" lvl="0" indent="0" algn="ctr">
                <a:lnSpc>
                  <a:spcPts val="2941"/>
                </a:lnSpc>
                <a:spcBef>
                  <a:spcPct val="0"/>
                </a:spcBef>
              </a:pPr>
              <a:r>
                <a:rPr lang="en-US" sz="2400" b="1" u="none" strike="noStrike">
                  <a:solidFill>
                    <a:srgbClr val="1C1C1C"/>
                  </a:solidFill>
                  <a:latin typeface="Poppins Bold"/>
                  <a:ea typeface="Poppins Bold"/>
                  <a:cs typeface="Poppins Bold"/>
                  <a:sym typeface="Poppins Bold"/>
                </a:rPr>
                <a:t>Diálogo</a:t>
              </a:r>
            </a:p>
          </p:txBody>
        </p:sp>
      </p:grpSp>
      <p:grpSp>
        <p:nvGrpSpPr>
          <p:cNvPr id="44" name="Group 44"/>
          <p:cNvGrpSpPr/>
          <p:nvPr/>
        </p:nvGrpSpPr>
        <p:grpSpPr>
          <a:xfrm>
            <a:off x="14303245" y="2772794"/>
            <a:ext cx="3074784" cy="4255284"/>
            <a:chOff x="0" y="0"/>
            <a:chExt cx="4099712" cy="5673712"/>
          </a:xfrm>
        </p:grpSpPr>
        <p:sp>
          <p:nvSpPr>
            <p:cNvPr id="45" name="Freeform 45"/>
            <p:cNvSpPr/>
            <p:nvPr/>
          </p:nvSpPr>
          <p:spPr>
            <a:xfrm>
              <a:off x="0" y="0"/>
              <a:ext cx="4099687" cy="5673725"/>
            </a:xfrm>
            <a:custGeom>
              <a:avLst/>
              <a:gdLst/>
              <a:ahLst/>
              <a:cxnLst/>
              <a:rect l="l" t="t" r="r" b="b"/>
              <a:pathLst>
                <a:path w="4099687" h="5673725">
                  <a:moveTo>
                    <a:pt x="0" y="146431"/>
                  </a:moveTo>
                  <a:cubicBezTo>
                    <a:pt x="0" y="65532"/>
                    <a:pt x="65532" y="0"/>
                    <a:pt x="146431" y="0"/>
                  </a:cubicBezTo>
                  <a:lnTo>
                    <a:pt x="3953256" y="0"/>
                  </a:lnTo>
                  <a:cubicBezTo>
                    <a:pt x="4034155" y="0"/>
                    <a:pt x="4099687" y="65532"/>
                    <a:pt x="4099687" y="146431"/>
                  </a:cubicBezTo>
                  <a:lnTo>
                    <a:pt x="4099687" y="5527294"/>
                  </a:lnTo>
                  <a:cubicBezTo>
                    <a:pt x="4099687" y="5608193"/>
                    <a:pt x="4034155" y="5673725"/>
                    <a:pt x="3953256" y="5673725"/>
                  </a:cubicBezTo>
                  <a:lnTo>
                    <a:pt x="146431" y="5673725"/>
                  </a:lnTo>
                  <a:cubicBezTo>
                    <a:pt x="65532" y="5673725"/>
                    <a:pt x="0" y="5608193"/>
                    <a:pt x="0" y="5527294"/>
                  </a:cubicBezTo>
                  <a:close/>
                </a:path>
              </a:pathLst>
            </a:custGeom>
            <a:solidFill>
              <a:srgbClr val="F7F4F1"/>
            </a:solidFill>
          </p:spPr>
        </p:sp>
      </p:grpSp>
      <p:grpSp>
        <p:nvGrpSpPr>
          <p:cNvPr id="46" name="Group 46"/>
          <p:cNvGrpSpPr/>
          <p:nvPr/>
        </p:nvGrpSpPr>
        <p:grpSpPr>
          <a:xfrm>
            <a:off x="15291568" y="3321863"/>
            <a:ext cx="1098137" cy="1098137"/>
            <a:chOff x="0" y="0"/>
            <a:chExt cx="1464183" cy="1464183"/>
          </a:xfrm>
        </p:grpSpPr>
        <p:sp>
          <p:nvSpPr>
            <p:cNvPr id="47" name="Freeform 47"/>
            <p:cNvSpPr/>
            <p:nvPr/>
          </p:nvSpPr>
          <p:spPr>
            <a:xfrm>
              <a:off x="0" y="0"/>
              <a:ext cx="1464310" cy="1464310"/>
            </a:xfrm>
            <a:custGeom>
              <a:avLst/>
              <a:gdLst/>
              <a:ahLst/>
              <a:cxnLst/>
              <a:rect l="l" t="t" r="r" b="b"/>
              <a:pathLst>
                <a:path w="1464310" h="1464310">
                  <a:moveTo>
                    <a:pt x="0" y="732155"/>
                  </a:moveTo>
                  <a:cubicBezTo>
                    <a:pt x="0" y="327787"/>
                    <a:pt x="327787" y="0"/>
                    <a:pt x="732155" y="0"/>
                  </a:cubicBezTo>
                  <a:cubicBezTo>
                    <a:pt x="1136523" y="0"/>
                    <a:pt x="1464310" y="327787"/>
                    <a:pt x="1464310" y="732155"/>
                  </a:cubicBezTo>
                  <a:cubicBezTo>
                    <a:pt x="1464310" y="1136523"/>
                    <a:pt x="1136523" y="1464310"/>
                    <a:pt x="732155" y="1464310"/>
                  </a:cubicBezTo>
                  <a:cubicBezTo>
                    <a:pt x="327787" y="1464310"/>
                    <a:pt x="0" y="1136396"/>
                    <a:pt x="0" y="732155"/>
                  </a:cubicBezTo>
                  <a:close/>
                </a:path>
              </a:pathLst>
            </a:custGeom>
            <a:solidFill>
              <a:srgbClr val="A23251"/>
            </a:solidFill>
          </p:spPr>
        </p:sp>
      </p:grpSp>
      <p:grpSp>
        <p:nvGrpSpPr>
          <p:cNvPr id="48" name="Group 48"/>
          <p:cNvGrpSpPr/>
          <p:nvPr/>
        </p:nvGrpSpPr>
        <p:grpSpPr>
          <a:xfrm>
            <a:off x="15577090" y="3607384"/>
            <a:ext cx="527104" cy="527104"/>
            <a:chOff x="0" y="0"/>
            <a:chExt cx="702805" cy="702805"/>
          </a:xfrm>
        </p:grpSpPr>
        <p:sp>
          <p:nvSpPr>
            <p:cNvPr id="49" name="Freeform 49" descr="icons/bullhorn_white.png"/>
            <p:cNvSpPr/>
            <p:nvPr/>
          </p:nvSpPr>
          <p:spPr>
            <a:xfrm>
              <a:off x="0" y="0"/>
              <a:ext cx="702818" cy="702818"/>
            </a:xfrm>
            <a:custGeom>
              <a:avLst/>
              <a:gdLst/>
              <a:ahLst/>
              <a:cxnLst/>
              <a:rect l="l" t="t" r="r" b="b"/>
              <a:pathLst>
                <a:path w="702818" h="702818">
                  <a:moveTo>
                    <a:pt x="0" y="0"/>
                  </a:moveTo>
                  <a:lnTo>
                    <a:pt x="702818" y="0"/>
                  </a:lnTo>
                  <a:lnTo>
                    <a:pt x="702818" y="702818"/>
                  </a:lnTo>
                  <a:lnTo>
                    <a:pt x="0" y="702818"/>
                  </a:lnTo>
                  <a:lnTo>
                    <a:pt x="0" y="0"/>
                  </a:lnTo>
                  <a:close/>
                </a:path>
              </a:pathLst>
            </a:custGeom>
            <a:blipFill>
              <a:blip r:embed="rId7"/>
              <a:stretch>
                <a:fillRect r="1" b="1"/>
              </a:stretch>
            </a:blipFill>
          </p:spPr>
        </p:sp>
      </p:grpSp>
      <p:grpSp>
        <p:nvGrpSpPr>
          <p:cNvPr id="50" name="Group 50"/>
          <p:cNvGrpSpPr/>
          <p:nvPr/>
        </p:nvGrpSpPr>
        <p:grpSpPr>
          <a:xfrm>
            <a:off x="14509147" y="4831804"/>
            <a:ext cx="2662980" cy="1784474"/>
            <a:chOff x="0" y="0"/>
            <a:chExt cx="3550641" cy="2379299"/>
          </a:xfrm>
        </p:grpSpPr>
        <p:sp>
          <p:nvSpPr>
            <p:cNvPr id="51" name="Freeform 51"/>
            <p:cNvSpPr/>
            <p:nvPr/>
          </p:nvSpPr>
          <p:spPr>
            <a:xfrm>
              <a:off x="0" y="0"/>
              <a:ext cx="3550646" cy="2379303"/>
            </a:xfrm>
            <a:custGeom>
              <a:avLst/>
              <a:gdLst/>
              <a:ahLst/>
              <a:cxnLst/>
              <a:rect l="l" t="t" r="r" b="b"/>
              <a:pathLst>
                <a:path w="3550646" h="2379303">
                  <a:moveTo>
                    <a:pt x="0" y="0"/>
                  </a:moveTo>
                  <a:lnTo>
                    <a:pt x="3550646" y="0"/>
                  </a:lnTo>
                  <a:lnTo>
                    <a:pt x="3550646" y="2379303"/>
                  </a:lnTo>
                  <a:lnTo>
                    <a:pt x="0" y="2379303"/>
                  </a:lnTo>
                  <a:close/>
                </a:path>
              </a:pathLst>
            </a:custGeom>
            <a:blipFill>
              <a:blip r:embed="rId2">
                <a:alphaModFix amt="0"/>
              </a:blip>
              <a:stretch>
                <a:fillRect l="-35976" r="-35976"/>
              </a:stretch>
            </a:blipFill>
          </p:spPr>
        </p:sp>
        <p:sp>
          <p:nvSpPr>
            <p:cNvPr id="52" name="TextBox 52"/>
            <p:cNvSpPr txBox="1"/>
            <p:nvPr/>
          </p:nvSpPr>
          <p:spPr>
            <a:xfrm>
              <a:off x="0" y="-28575"/>
              <a:ext cx="3550641" cy="2407874"/>
            </a:xfrm>
            <a:prstGeom prst="rect">
              <a:avLst/>
            </a:prstGeom>
          </p:spPr>
          <p:txBody>
            <a:bodyPr lIns="0" tIns="0" rIns="0" bIns="0" rtlCol="0" anchor="ctr"/>
            <a:lstStyle/>
            <a:p>
              <a:pPr marL="0" lvl="0" indent="0" algn="ctr">
                <a:lnSpc>
                  <a:spcPts val="2941"/>
                </a:lnSpc>
                <a:spcBef>
                  <a:spcPct val="0"/>
                </a:spcBef>
              </a:pPr>
              <a:r>
                <a:rPr lang="en-US" sz="2400" b="1" u="none" strike="noStrike">
                  <a:solidFill>
                    <a:srgbClr val="1C1C1C"/>
                  </a:solidFill>
                  <a:latin typeface="Poppins Bold"/>
                  <a:ea typeface="Poppins Bold"/>
                  <a:cs typeface="Poppins Bold"/>
                  <a:sym typeface="Poppins Bold"/>
                </a:rPr>
                <a:t>Canal de denúncias</a:t>
              </a:r>
            </a:p>
          </p:txBody>
        </p:sp>
      </p:grpSp>
      <p:grpSp>
        <p:nvGrpSpPr>
          <p:cNvPr id="53" name="Group 53"/>
          <p:cNvGrpSpPr/>
          <p:nvPr/>
        </p:nvGrpSpPr>
        <p:grpSpPr>
          <a:xfrm>
            <a:off x="13720898" y="8510240"/>
            <a:ext cx="3374703" cy="1043892"/>
            <a:chOff x="0" y="0"/>
            <a:chExt cx="4499604" cy="1391856"/>
          </a:xfrm>
        </p:grpSpPr>
        <p:grpSp>
          <p:nvGrpSpPr>
            <p:cNvPr id="54" name="Group 54"/>
            <p:cNvGrpSpPr/>
            <p:nvPr/>
          </p:nvGrpSpPr>
          <p:grpSpPr>
            <a:xfrm>
              <a:off x="0" y="0"/>
              <a:ext cx="4499604" cy="1391857"/>
              <a:chOff x="0" y="0"/>
              <a:chExt cx="4575569" cy="1415355"/>
            </a:xfrm>
          </p:grpSpPr>
          <p:sp>
            <p:nvSpPr>
              <p:cNvPr id="55" name="Freeform 55"/>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56" name="Group 56"/>
            <p:cNvGrpSpPr/>
            <p:nvPr/>
          </p:nvGrpSpPr>
          <p:grpSpPr>
            <a:xfrm>
              <a:off x="971928" y="0"/>
              <a:ext cx="2555748" cy="1391856"/>
              <a:chOff x="0" y="0"/>
              <a:chExt cx="2555748" cy="1391856"/>
            </a:xfrm>
          </p:grpSpPr>
          <p:sp>
            <p:nvSpPr>
              <p:cNvPr id="57" name="Freeform 57"/>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8"/>
                <a:stretch>
                  <a:fillRect t="-208" b="-204"/>
                </a:stretch>
              </a:blipFill>
            </p:spPr>
          </p:sp>
        </p:grpSp>
      </p:grpSp>
      <p:grpSp>
        <p:nvGrpSpPr>
          <p:cNvPr id="58" name="Group 58"/>
          <p:cNvGrpSpPr/>
          <p:nvPr/>
        </p:nvGrpSpPr>
        <p:grpSpPr>
          <a:xfrm>
            <a:off x="15078935" y="571334"/>
            <a:ext cx="2134379" cy="554254"/>
            <a:chOff x="0" y="0"/>
            <a:chExt cx="5307673" cy="1378293"/>
          </a:xfrm>
        </p:grpSpPr>
        <p:sp>
          <p:nvSpPr>
            <p:cNvPr id="59" name="Freeform 59"/>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9"/>
              <a:stretch>
                <a:fillRect t="-10477" b="-10477"/>
              </a:stretch>
            </a:blipFill>
          </p:spPr>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CANAIS OFICIAIS</a:t>
              </a:r>
            </a:p>
          </p:txBody>
        </p:sp>
      </p:grpSp>
      <p:grpSp>
        <p:nvGrpSpPr>
          <p:cNvPr id="5" name="Group 5"/>
          <p:cNvGrpSpPr/>
          <p:nvPr/>
        </p:nvGrpSpPr>
        <p:grpSpPr>
          <a:xfrm>
            <a:off x="960872" y="1125588"/>
            <a:ext cx="14824862" cy="1121653"/>
            <a:chOff x="0" y="0"/>
            <a:chExt cx="19766483" cy="1495538"/>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a:solidFill>
                    <a:srgbClr val="1C1C1C"/>
                  </a:solidFill>
                  <a:latin typeface="Poppins Bold"/>
                  <a:ea typeface="Poppins Bold"/>
                  <a:cs typeface="Poppins Bold"/>
                  <a:sym typeface="Poppins Bold"/>
                </a:rPr>
                <a:t>Como denunciar</a:t>
              </a:r>
            </a:p>
          </p:txBody>
        </p:sp>
      </p:grpSp>
      <p:grpSp>
        <p:nvGrpSpPr>
          <p:cNvPr id="8" name="Group 8"/>
          <p:cNvGrpSpPr/>
          <p:nvPr/>
        </p:nvGrpSpPr>
        <p:grpSpPr>
          <a:xfrm>
            <a:off x="960872" y="2635529"/>
            <a:ext cx="5257333" cy="4667088"/>
            <a:chOff x="0" y="0"/>
            <a:chExt cx="7009778" cy="6222784"/>
          </a:xfrm>
        </p:grpSpPr>
        <p:sp>
          <p:nvSpPr>
            <p:cNvPr id="9" name="Freeform 9"/>
            <p:cNvSpPr/>
            <p:nvPr/>
          </p:nvSpPr>
          <p:spPr>
            <a:xfrm>
              <a:off x="0" y="0"/>
              <a:ext cx="7009765" cy="6222746"/>
            </a:xfrm>
            <a:custGeom>
              <a:avLst/>
              <a:gdLst/>
              <a:ahLst/>
              <a:cxnLst/>
              <a:rect l="l" t="t" r="r" b="b"/>
              <a:pathLst>
                <a:path w="7009765" h="6222746">
                  <a:moveTo>
                    <a:pt x="0" y="146431"/>
                  </a:moveTo>
                  <a:cubicBezTo>
                    <a:pt x="0" y="65532"/>
                    <a:pt x="65532" y="0"/>
                    <a:pt x="146431" y="0"/>
                  </a:cubicBezTo>
                  <a:lnTo>
                    <a:pt x="6863334" y="0"/>
                  </a:lnTo>
                  <a:cubicBezTo>
                    <a:pt x="6944233" y="0"/>
                    <a:pt x="7009765" y="65532"/>
                    <a:pt x="7009765" y="146431"/>
                  </a:cubicBezTo>
                  <a:lnTo>
                    <a:pt x="7009765" y="6076315"/>
                  </a:lnTo>
                  <a:cubicBezTo>
                    <a:pt x="7009765" y="6157214"/>
                    <a:pt x="6944233" y="6222746"/>
                    <a:pt x="6863334" y="6222746"/>
                  </a:cubicBezTo>
                  <a:lnTo>
                    <a:pt x="146431" y="6222746"/>
                  </a:lnTo>
                  <a:cubicBezTo>
                    <a:pt x="65532" y="6222746"/>
                    <a:pt x="0" y="6157214"/>
                    <a:pt x="0" y="6076315"/>
                  </a:cubicBezTo>
                  <a:close/>
                </a:path>
              </a:pathLst>
            </a:custGeom>
            <a:solidFill>
              <a:srgbClr val="F7F4F1"/>
            </a:solidFill>
          </p:spPr>
        </p:sp>
      </p:grpSp>
      <p:grpSp>
        <p:nvGrpSpPr>
          <p:cNvPr id="10" name="Group 10"/>
          <p:cNvGrpSpPr/>
          <p:nvPr/>
        </p:nvGrpSpPr>
        <p:grpSpPr>
          <a:xfrm>
            <a:off x="1372676" y="3047333"/>
            <a:ext cx="892235" cy="892235"/>
            <a:chOff x="0" y="0"/>
            <a:chExt cx="1189647" cy="1189647"/>
          </a:xfrm>
        </p:grpSpPr>
        <p:sp>
          <p:nvSpPr>
            <p:cNvPr id="11" name="Freeform 11"/>
            <p:cNvSpPr/>
            <p:nvPr/>
          </p:nvSpPr>
          <p:spPr>
            <a:xfrm>
              <a:off x="0" y="0"/>
              <a:ext cx="1189609" cy="1189609"/>
            </a:xfrm>
            <a:custGeom>
              <a:avLst/>
              <a:gdLst/>
              <a:ahLst/>
              <a:cxnLst/>
              <a:rect l="l" t="t" r="r" b="b"/>
              <a:pathLst>
                <a:path w="1189609" h="1189609">
                  <a:moveTo>
                    <a:pt x="0" y="594868"/>
                  </a:moveTo>
                  <a:cubicBezTo>
                    <a:pt x="0" y="266319"/>
                    <a:pt x="266319" y="0"/>
                    <a:pt x="594868" y="0"/>
                  </a:cubicBezTo>
                  <a:cubicBezTo>
                    <a:pt x="923417" y="0"/>
                    <a:pt x="1189609" y="266319"/>
                    <a:pt x="1189609" y="594868"/>
                  </a:cubicBezTo>
                  <a:cubicBezTo>
                    <a:pt x="1189609" y="923417"/>
                    <a:pt x="923290" y="1189609"/>
                    <a:pt x="594868" y="1189609"/>
                  </a:cubicBezTo>
                  <a:cubicBezTo>
                    <a:pt x="266446" y="1189609"/>
                    <a:pt x="0" y="923290"/>
                    <a:pt x="0" y="594868"/>
                  </a:cubicBezTo>
                  <a:close/>
                </a:path>
              </a:pathLst>
            </a:custGeom>
            <a:solidFill>
              <a:srgbClr val="A23251"/>
            </a:solidFill>
          </p:spPr>
        </p:sp>
      </p:grpSp>
      <p:grpSp>
        <p:nvGrpSpPr>
          <p:cNvPr id="12" name="Group 12"/>
          <p:cNvGrpSpPr/>
          <p:nvPr/>
        </p:nvGrpSpPr>
        <p:grpSpPr>
          <a:xfrm>
            <a:off x="1604658" y="3279315"/>
            <a:ext cx="428273" cy="428273"/>
            <a:chOff x="0" y="0"/>
            <a:chExt cx="571030" cy="571030"/>
          </a:xfrm>
        </p:grpSpPr>
        <p:sp>
          <p:nvSpPr>
            <p:cNvPr id="13" name="Freeform 13" descr="icons/envelope_white.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3"/>
              <a:stretch>
                <a:fillRect r="-6" b="-6"/>
              </a:stretch>
            </a:blipFill>
          </p:spPr>
        </p:sp>
      </p:grpSp>
      <p:grpSp>
        <p:nvGrpSpPr>
          <p:cNvPr id="14" name="Group 14"/>
          <p:cNvGrpSpPr/>
          <p:nvPr/>
        </p:nvGrpSpPr>
        <p:grpSpPr>
          <a:xfrm>
            <a:off x="1372676" y="4214108"/>
            <a:ext cx="4433735" cy="686336"/>
            <a:chOff x="0" y="0"/>
            <a:chExt cx="5911647" cy="915115"/>
          </a:xfrm>
        </p:grpSpPr>
        <p:sp>
          <p:nvSpPr>
            <p:cNvPr id="15" name="Freeform 15"/>
            <p:cNvSpPr/>
            <p:nvPr/>
          </p:nvSpPr>
          <p:spPr>
            <a:xfrm>
              <a:off x="0" y="0"/>
              <a:ext cx="5911643" cy="915119"/>
            </a:xfrm>
            <a:custGeom>
              <a:avLst/>
              <a:gdLst/>
              <a:ahLst/>
              <a:cxnLst/>
              <a:rect l="l" t="t" r="r" b="b"/>
              <a:pathLst>
                <a:path w="5911643" h="915119">
                  <a:moveTo>
                    <a:pt x="0" y="0"/>
                  </a:moveTo>
                  <a:lnTo>
                    <a:pt x="5911643" y="0"/>
                  </a:lnTo>
                  <a:lnTo>
                    <a:pt x="5911643" y="915119"/>
                  </a:lnTo>
                  <a:lnTo>
                    <a:pt x="0" y="915119"/>
                  </a:lnTo>
                  <a:close/>
                </a:path>
              </a:pathLst>
            </a:custGeom>
            <a:blipFill>
              <a:blip r:embed="rId2">
                <a:alphaModFix amt="0"/>
              </a:blip>
              <a:stretch>
                <a:fillRect t="-75873" b="-75872"/>
              </a:stretch>
            </a:blipFill>
          </p:spPr>
        </p:sp>
        <p:sp>
          <p:nvSpPr>
            <p:cNvPr id="16" name="TextBox 16"/>
            <p:cNvSpPr txBox="1"/>
            <p:nvPr/>
          </p:nvSpPr>
          <p:spPr>
            <a:xfrm>
              <a:off x="0" y="-19050"/>
              <a:ext cx="5911647" cy="934165"/>
            </a:xfrm>
            <a:prstGeom prst="rect">
              <a:avLst/>
            </a:prstGeom>
          </p:spPr>
          <p:txBody>
            <a:bodyPr lIns="0" tIns="0" rIns="0" bIns="0" rtlCol="0" anchor="ctr"/>
            <a:lstStyle/>
            <a:p>
              <a:pPr marL="0" lvl="0" indent="0" algn="l">
                <a:lnSpc>
                  <a:spcPts val="2879"/>
                </a:lnSpc>
                <a:spcBef>
                  <a:spcPct val="0"/>
                </a:spcBef>
              </a:pPr>
              <a:r>
                <a:rPr lang="en-US" sz="2400" b="1" u="none" strike="noStrike">
                  <a:solidFill>
                    <a:srgbClr val="1C1C1C"/>
                  </a:solidFill>
                  <a:latin typeface="Poppins Bold"/>
                  <a:ea typeface="Poppins Bold"/>
                  <a:cs typeface="Poppins Bold"/>
                  <a:sym typeface="Poppins Bold"/>
                </a:rPr>
                <a:t>Canal interno</a:t>
              </a:r>
            </a:p>
          </p:txBody>
        </p:sp>
      </p:grpSp>
      <p:grpSp>
        <p:nvGrpSpPr>
          <p:cNvPr id="17" name="Group 17"/>
          <p:cNvGrpSpPr/>
          <p:nvPr/>
        </p:nvGrpSpPr>
        <p:grpSpPr>
          <a:xfrm>
            <a:off x="1372676" y="5037706"/>
            <a:ext cx="4433735" cy="2059009"/>
            <a:chOff x="0" y="0"/>
            <a:chExt cx="5911647" cy="2745345"/>
          </a:xfrm>
        </p:grpSpPr>
        <p:sp>
          <p:nvSpPr>
            <p:cNvPr id="18" name="Freeform 18"/>
            <p:cNvSpPr/>
            <p:nvPr/>
          </p:nvSpPr>
          <p:spPr>
            <a:xfrm>
              <a:off x="0" y="0"/>
              <a:ext cx="5911643" cy="2745343"/>
            </a:xfrm>
            <a:custGeom>
              <a:avLst/>
              <a:gdLst/>
              <a:ahLst/>
              <a:cxnLst/>
              <a:rect l="l" t="t" r="r" b="b"/>
              <a:pathLst>
                <a:path w="5911643" h="2745343">
                  <a:moveTo>
                    <a:pt x="0" y="0"/>
                  </a:moveTo>
                  <a:lnTo>
                    <a:pt x="5911643" y="0"/>
                  </a:lnTo>
                  <a:lnTo>
                    <a:pt x="5911643" y="2745343"/>
                  </a:lnTo>
                  <a:lnTo>
                    <a:pt x="0" y="2745343"/>
                  </a:lnTo>
                  <a:close/>
                </a:path>
              </a:pathLst>
            </a:custGeom>
            <a:blipFill>
              <a:blip r:embed="rId2">
                <a:alphaModFix amt="0"/>
              </a:blip>
              <a:stretch>
                <a:fillRect l="-9583" r="-9583"/>
              </a:stretch>
            </a:blipFill>
          </p:spPr>
        </p:sp>
        <p:sp>
          <p:nvSpPr>
            <p:cNvPr id="19" name="TextBox 19"/>
            <p:cNvSpPr txBox="1"/>
            <p:nvPr/>
          </p:nvSpPr>
          <p:spPr>
            <a:xfrm>
              <a:off x="0" y="-57150"/>
              <a:ext cx="5911647" cy="2802495"/>
            </a:xfrm>
            <a:prstGeom prst="rect">
              <a:avLst/>
            </a:prstGeom>
          </p:spPr>
          <p:txBody>
            <a:bodyPr lIns="0" tIns="0" rIns="0" bIns="0" rtlCol="0" anchor="ctr"/>
            <a:lstStyle/>
            <a:p>
              <a:pPr algn="just">
                <a:lnSpc>
                  <a:spcPts val="2720"/>
                </a:lnSpc>
              </a:pPr>
              <a:r>
                <a:rPr lang="en-US" sz="2000">
                  <a:solidFill>
                    <a:srgbClr val="4A4642"/>
                  </a:solidFill>
                  <a:latin typeface="Poppins"/>
                  <a:ea typeface="Poppins"/>
                  <a:cs typeface="Poppins"/>
                  <a:sym typeface="Poppins"/>
                </a:rPr>
                <a:t>Fale diretamente com a diretoria do clube por meio do formulário oficial de denúncias.</a:t>
              </a:r>
            </a:p>
          </p:txBody>
        </p:sp>
      </p:grpSp>
      <p:grpSp>
        <p:nvGrpSpPr>
          <p:cNvPr id="20" name="Group 20"/>
          <p:cNvGrpSpPr/>
          <p:nvPr/>
        </p:nvGrpSpPr>
        <p:grpSpPr>
          <a:xfrm>
            <a:off x="6492745" y="2635529"/>
            <a:ext cx="5257333" cy="4667088"/>
            <a:chOff x="0" y="0"/>
            <a:chExt cx="7009778" cy="6222784"/>
          </a:xfrm>
        </p:grpSpPr>
        <p:sp>
          <p:nvSpPr>
            <p:cNvPr id="21" name="Freeform 21"/>
            <p:cNvSpPr/>
            <p:nvPr/>
          </p:nvSpPr>
          <p:spPr>
            <a:xfrm>
              <a:off x="0" y="0"/>
              <a:ext cx="7009765" cy="6222746"/>
            </a:xfrm>
            <a:custGeom>
              <a:avLst/>
              <a:gdLst/>
              <a:ahLst/>
              <a:cxnLst/>
              <a:rect l="l" t="t" r="r" b="b"/>
              <a:pathLst>
                <a:path w="7009765" h="6222746">
                  <a:moveTo>
                    <a:pt x="0" y="146431"/>
                  </a:moveTo>
                  <a:cubicBezTo>
                    <a:pt x="0" y="65532"/>
                    <a:pt x="65532" y="0"/>
                    <a:pt x="146431" y="0"/>
                  </a:cubicBezTo>
                  <a:lnTo>
                    <a:pt x="6863334" y="0"/>
                  </a:lnTo>
                  <a:cubicBezTo>
                    <a:pt x="6944233" y="0"/>
                    <a:pt x="7009765" y="65532"/>
                    <a:pt x="7009765" y="146431"/>
                  </a:cubicBezTo>
                  <a:lnTo>
                    <a:pt x="7009765" y="6076315"/>
                  </a:lnTo>
                  <a:cubicBezTo>
                    <a:pt x="7009765" y="6157214"/>
                    <a:pt x="6944233" y="6222746"/>
                    <a:pt x="6863334" y="6222746"/>
                  </a:cubicBezTo>
                  <a:lnTo>
                    <a:pt x="146431" y="6222746"/>
                  </a:lnTo>
                  <a:cubicBezTo>
                    <a:pt x="65532" y="6222746"/>
                    <a:pt x="0" y="6157214"/>
                    <a:pt x="0" y="6076315"/>
                  </a:cubicBezTo>
                  <a:close/>
                </a:path>
              </a:pathLst>
            </a:custGeom>
            <a:solidFill>
              <a:srgbClr val="F7F4F1"/>
            </a:solidFill>
          </p:spPr>
        </p:sp>
      </p:grpSp>
      <p:grpSp>
        <p:nvGrpSpPr>
          <p:cNvPr id="22" name="Group 22"/>
          <p:cNvGrpSpPr/>
          <p:nvPr/>
        </p:nvGrpSpPr>
        <p:grpSpPr>
          <a:xfrm>
            <a:off x="6904539" y="3047333"/>
            <a:ext cx="892235" cy="892235"/>
            <a:chOff x="0" y="0"/>
            <a:chExt cx="1189647" cy="1189647"/>
          </a:xfrm>
        </p:grpSpPr>
        <p:sp>
          <p:nvSpPr>
            <p:cNvPr id="23" name="Freeform 23"/>
            <p:cNvSpPr/>
            <p:nvPr/>
          </p:nvSpPr>
          <p:spPr>
            <a:xfrm>
              <a:off x="0" y="0"/>
              <a:ext cx="1189609" cy="1189609"/>
            </a:xfrm>
            <a:custGeom>
              <a:avLst/>
              <a:gdLst/>
              <a:ahLst/>
              <a:cxnLst/>
              <a:rect l="l" t="t" r="r" b="b"/>
              <a:pathLst>
                <a:path w="1189609" h="1189609">
                  <a:moveTo>
                    <a:pt x="0" y="594868"/>
                  </a:moveTo>
                  <a:cubicBezTo>
                    <a:pt x="0" y="266319"/>
                    <a:pt x="266319" y="0"/>
                    <a:pt x="594868" y="0"/>
                  </a:cubicBezTo>
                  <a:cubicBezTo>
                    <a:pt x="923417" y="0"/>
                    <a:pt x="1189609" y="266319"/>
                    <a:pt x="1189609" y="594868"/>
                  </a:cubicBezTo>
                  <a:cubicBezTo>
                    <a:pt x="1189609" y="923417"/>
                    <a:pt x="923290" y="1189609"/>
                    <a:pt x="594868" y="1189609"/>
                  </a:cubicBezTo>
                  <a:cubicBezTo>
                    <a:pt x="266446" y="1189609"/>
                    <a:pt x="0" y="923290"/>
                    <a:pt x="0" y="594868"/>
                  </a:cubicBezTo>
                  <a:close/>
                </a:path>
              </a:pathLst>
            </a:custGeom>
            <a:solidFill>
              <a:srgbClr val="A23251"/>
            </a:solidFill>
          </p:spPr>
        </p:sp>
      </p:grpSp>
      <p:grpSp>
        <p:nvGrpSpPr>
          <p:cNvPr id="24" name="Group 24"/>
          <p:cNvGrpSpPr/>
          <p:nvPr/>
        </p:nvGrpSpPr>
        <p:grpSpPr>
          <a:xfrm>
            <a:off x="7136521" y="3279315"/>
            <a:ext cx="428273" cy="428273"/>
            <a:chOff x="0" y="0"/>
            <a:chExt cx="571030" cy="571030"/>
          </a:xfrm>
        </p:grpSpPr>
        <p:sp>
          <p:nvSpPr>
            <p:cNvPr id="25" name="Freeform 25" descr="icons/shield_white.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4"/>
              <a:stretch>
                <a:fillRect r="-6" b="-6"/>
              </a:stretch>
            </a:blipFill>
          </p:spPr>
        </p:sp>
      </p:grpSp>
      <p:grpSp>
        <p:nvGrpSpPr>
          <p:cNvPr id="26" name="Group 26"/>
          <p:cNvGrpSpPr/>
          <p:nvPr/>
        </p:nvGrpSpPr>
        <p:grpSpPr>
          <a:xfrm>
            <a:off x="6904539" y="4214108"/>
            <a:ext cx="4433735" cy="686336"/>
            <a:chOff x="0" y="0"/>
            <a:chExt cx="5911647" cy="915115"/>
          </a:xfrm>
        </p:grpSpPr>
        <p:sp>
          <p:nvSpPr>
            <p:cNvPr id="27" name="Freeform 27"/>
            <p:cNvSpPr/>
            <p:nvPr/>
          </p:nvSpPr>
          <p:spPr>
            <a:xfrm>
              <a:off x="0" y="0"/>
              <a:ext cx="5911643" cy="915119"/>
            </a:xfrm>
            <a:custGeom>
              <a:avLst/>
              <a:gdLst/>
              <a:ahLst/>
              <a:cxnLst/>
              <a:rect l="l" t="t" r="r" b="b"/>
              <a:pathLst>
                <a:path w="5911643" h="915119">
                  <a:moveTo>
                    <a:pt x="0" y="0"/>
                  </a:moveTo>
                  <a:lnTo>
                    <a:pt x="5911643" y="0"/>
                  </a:lnTo>
                  <a:lnTo>
                    <a:pt x="5911643" y="915119"/>
                  </a:lnTo>
                  <a:lnTo>
                    <a:pt x="0" y="915119"/>
                  </a:lnTo>
                  <a:close/>
                </a:path>
              </a:pathLst>
            </a:custGeom>
            <a:blipFill>
              <a:blip r:embed="rId2">
                <a:alphaModFix amt="0"/>
              </a:blip>
              <a:stretch>
                <a:fillRect t="-75873" b="-75872"/>
              </a:stretch>
            </a:blipFill>
          </p:spPr>
        </p:sp>
        <p:sp>
          <p:nvSpPr>
            <p:cNvPr id="28" name="TextBox 28"/>
            <p:cNvSpPr txBox="1"/>
            <p:nvPr/>
          </p:nvSpPr>
          <p:spPr>
            <a:xfrm>
              <a:off x="0" y="-19050"/>
              <a:ext cx="5911647" cy="934165"/>
            </a:xfrm>
            <a:prstGeom prst="rect">
              <a:avLst/>
            </a:prstGeom>
          </p:spPr>
          <p:txBody>
            <a:bodyPr lIns="0" tIns="0" rIns="0" bIns="0" rtlCol="0" anchor="ctr"/>
            <a:lstStyle/>
            <a:p>
              <a:pPr marL="0" lvl="0" indent="0" algn="l">
                <a:lnSpc>
                  <a:spcPts val="2879"/>
                </a:lnSpc>
                <a:spcBef>
                  <a:spcPct val="0"/>
                </a:spcBef>
              </a:pPr>
              <a:r>
                <a:rPr lang="en-US" sz="2400" b="1" u="none" strike="noStrike">
                  <a:solidFill>
                    <a:srgbClr val="1C1C1C"/>
                  </a:solidFill>
                  <a:latin typeface="Poppins Bold"/>
                  <a:ea typeface="Poppins Bold"/>
                  <a:cs typeface="Poppins Bold"/>
                  <a:sym typeface="Poppins Bold"/>
                </a:rPr>
                <a:t>Assédio sexual</a:t>
              </a:r>
            </a:p>
          </p:txBody>
        </p:sp>
      </p:grpSp>
      <p:grpSp>
        <p:nvGrpSpPr>
          <p:cNvPr id="29" name="Group 29"/>
          <p:cNvGrpSpPr/>
          <p:nvPr/>
        </p:nvGrpSpPr>
        <p:grpSpPr>
          <a:xfrm>
            <a:off x="6904539" y="5037706"/>
            <a:ext cx="4433735" cy="2059009"/>
            <a:chOff x="0" y="0"/>
            <a:chExt cx="5911647" cy="2745345"/>
          </a:xfrm>
        </p:grpSpPr>
        <p:sp>
          <p:nvSpPr>
            <p:cNvPr id="30" name="Freeform 30"/>
            <p:cNvSpPr/>
            <p:nvPr/>
          </p:nvSpPr>
          <p:spPr>
            <a:xfrm>
              <a:off x="0" y="0"/>
              <a:ext cx="5911643" cy="2745343"/>
            </a:xfrm>
            <a:custGeom>
              <a:avLst/>
              <a:gdLst/>
              <a:ahLst/>
              <a:cxnLst/>
              <a:rect l="l" t="t" r="r" b="b"/>
              <a:pathLst>
                <a:path w="5911643" h="2745343">
                  <a:moveTo>
                    <a:pt x="0" y="0"/>
                  </a:moveTo>
                  <a:lnTo>
                    <a:pt x="5911643" y="0"/>
                  </a:lnTo>
                  <a:lnTo>
                    <a:pt x="5911643" y="2745343"/>
                  </a:lnTo>
                  <a:lnTo>
                    <a:pt x="0" y="2745343"/>
                  </a:lnTo>
                  <a:close/>
                </a:path>
              </a:pathLst>
            </a:custGeom>
            <a:blipFill>
              <a:blip r:embed="rId2">
                <a:alphaModFix amt="0"/>
              </a:blip>
              <a:stretch>
                <a:fillRect l="-9583" r="-9583"/>
              </a:stretch>
            </a:blipFill>
          </p:spPr>
        </p:sp>
        <p:sp>
          <p:nvSpPr>
            <p:cNvPr id="31" name="TextBox 31"/>
            <p:cNvSpPr txBox="1"/>
            <p:nvPr/>
          </p:nvSpPr>
          <p:spPr>
            <a:xfrm>
              <a:off x="0" y="-57150"/>
              <a:ext cx="5911647" cy="2802495"/>
            </a:xfrm>
            <a:prstGeom prst="rect">
              <a:avLst/>
            </a:prstGeom>
          </p:spPr>
          <p:txBody>
            <a:bodyPr lIns="0" tIns="0" rIns="0" bIns="0" rtlCol="0" anchor="ctr"/>
            <a:lstStyle/>
            <a:p>
              <a:pPr marL="0" lvl="0" indent="0" algn="just">
                <a:lnSpc>
                  <a:spcPts val="2720"/>
                </a:lnSpc>
                <a:spcBef>
                  <a:spcPct val="0"/>
                </a:spcBef>
              </a:pPr>
              <a:r>
                <a:rPr lang="en-US" sz="2000" u="none" strike="noStrike">
                  <a:solidFill>
                    <a:srgbClr val="4A4642"/>
                  </a:solidFill>
                  <a:latin typeface="Poppins"/>
                  <a:ea typeface="Poppins"/>
                  <a:cs typeface="Poppins"/>
                  <a:sym typeface="Poppins"/>
                </a:rPr>
                <a:t>Canal de Denúncias do clube e, quando cabível, Autoridade Policial.</a:t>
              </a:r>
            </a:p>
          </p:txBody>
        </p:sp>
      </p:grpSp>
      <p:grpSp>
        <p:nvGrpSpPr>
          <p:cNvPr id="32" name="Group 32"/>
          <p:cNvGrpSpPr/>
          <p:nvPr/>
        </p:nvGrpSpPr>
        <p:grpSpPr>
          <a:xfrm>
            <a:off x="12024608" y="2635529"/>
            <a:ext cx="5257333" cy="4667088"/>
            <a:chOff x="0" y="0"/>
            <a:chExt cx="7009778" cy="6222784"/>
          </a:xfrm>
        </p:grpSpPr>
        <p:sp>
          <p:nvSpPr>
            <p:cNvPr id="33" name="Freeform 33"/>
            <p:cNvSpPr/>
            <p:nvPr/>
          </p:nvSpPr>
          <p:spPr>
            <a:xfrm>
              <a:off x="0" y="0"/>
              <a:ext cx="7009765" cy="6222746"/>
            </a:xfrm>
            <a:custGeom>
              <a:avLst/>
              <a:gdLst/>
              <a:ahLst/>
              <a:cxnLst/>
              <a:rect l="l" t="t" r="r" b="b"/>
              <a:pathLst>
                <a:path w="7009765" h="6222746">
                  <a:moveTo>
                    <a:pt x="0" y="146431"/>
                  </a:moveTo>
                  <a:cubicBezTo>
                    <a:pt x="0" y="65532"/>
                    <a:pt x="65532" y="0"/>
                    <a:pt x="146431" y="0"/>
                  </a:cubicBezTo>
                  <a:lnTo>
                    <a:pt x="6863334" y="0"/>
                  </a:lnTo>
                  <a:cubicBezTo>
                    <a:pt x="6944233" y="0"/>
                    <a:pt x="7009765" y="65532"/>
                    <a:pt x="7009765" y="146431"/>
                  </a:cubicBezTo>
                  <a:lnTo>
                    <a:pt x="7009765" y="6076315"/>
                  </a:lnTo>
                  <a:cubicBezTo>
                    <a:pt x="7009765" y="6157214"/>
                    <a:pt x="6944233" y="6222746"/>
                    <a:pt x="6863334" y="6222746"/>
                  </a:cubicBezTo>
                  <a:lnTo>
                    <a:pt x="146431" y="6222746"/>
                  </a:lnTo>
                  <a:cubicBezTo>
                    <a:pt x="65532" y="6222746"/>
                    <a:pt x="0" y="6157214"/>
                    <a:pt x="0" y="6076315"/>
                  </a:cubicBezTo>
                  <a:close/>
                </a:path>
              </a:pathLst>
            </a:custGeom>
            <a:solidFill>
              <a:srgbClr val="F7F4F1"/>
            </a:solidFill>
          </p:spPr>
        </p:sp>
      </p:grpSp>
      <p:grpSp>
        <p:nvGrpSpPr>
          <p:cNvPr id="34" name="Group 34"/>
          <p:cNvGrpSpPr/>
          <p:nvPr/>
        </p:nvGrpSpPr>
        <p:grpSpPr>
          <a:xfrm>
            <a:off x="12436412" y="3047333"/>
            <a:ext cx="892235" cy="892235"/>
            <a:chOff x="0" y="0"/>
            <a:chExt cx="1189647" cy="1189647"/>
          </a:xfrm>
        </p:grpSpPr>
        <p:sp>
          <p:nvSpPr>
            <p:cNvPr id="35" name="Freeform 35"/>
            <p:cNvSpPr/>
            <p:nvPr/>
          </p:nvSpPr>
          <p:spPr>
            <a:xfrm>
              <a:off x="0" y="0"/>
              <a:ext cx="1189609" cy="1189609"/>
            </a:xfrm>
            <a:custGeom>
              <a:avLst/>
              <a:gdLst/>
              <a:ahLst/>
              <a:cxnLst/>
              <a:rect l="l" t="t" r="r" b="b"/>
              <a:pathLst>
                <a:path w="1189609" h="1189609">
                  <a:moveTo>
                    <a:pt x="0" y="594868"/>
                  </a:moveTo>
                  <a:cubicBezTo>
                    <a:pt x="0" y="266319"/>
                    <a:pt x="266319" y="0"/>
                    <a:pt x="594868" y="0"/>
                  </a:cubicBezTo>
                  <a:cubicBezTo>
                    <a:pt x="923417" y="0"/>
                    <a:pt x="1189609" y="266319"/>
                    <a:pt x="1189609" y="594868"/>
                  </a:cubicBezTo>
                  <a:cubicBezTo>
                    <a:pt x="1189609" y="923417"/>
                    <a:pt x="923290" y="1189609"/>
                    <a:pt x="594868" y="1189609"/>
                  </a:cubicBezTo>
                  <a:cubicBezTo>
                    <a:pt x="266446" y="1189609"/>
                    <a:pt x="0" y="923290"/>
                    <a:pt x="0" y="594868"/>
                  </a:cubicBezTo>
                  <a:close/>
                </a:path>
              </a:pathLst>
            </a:custGeom>
            <a:solidFill>
              <a:srgbClr val="A23251"/>
            </a:solidFill>
          </p:spPr>
        </p:sp>
      </p:grpSp>
      <p:grpSp>
        <p:nvGrpSpPr>
          <p:cNvPr id="36" name="Group 36"/>
          <p:cNvGrpSpPr/>
          <p:nvPr/>
        </p:nvGrpSpPr>
        <p:grpSpPr>
          <a:xfrm>
            <a:off x="12668393" y="3279315"/>
            <a:ext cx="428273" cy="428273"/>
            <a:chOff x="0" y="0"/>
            <a:chExt cx="571030" cy="571030"/>
          </a:xfrm>
        </p:grpSpPr>
        <p:sp>
          <p:nvSpPr>
            <p:cNvPr id="37" name="Freeform 37" descr="icons/landmark_white.png"/>
            <p:cNvSpPr/>
            <p:nvPr/>
          </p:nvSpPr>
          <p:spPr>
            <a:xfrm>
              <a:off x="0" y="0"/>
              <a:ext cx="570992" cy="570992"/>
            </a:xfrm>
            <a:custGeom>
              <a:avLst/>
              <a:gdLst/>
              <a:ahLst/>
              <a:cxnLst/>
              <a:rect l="l" t="t" r="r" b="b"/>
              <a:pathLst>
                <a:path w="570992" h="570992">
                  <a:moveTo>
                    <a:pt x="0" y="0"/>
                  </a:moveTo>
                  <a:lnTo>
                    <a:pt x="570992" y="0"/>
                  </a:lnTo>
                  <a:lnTo>
                    <a:pt x="570992" y="570992"/>
                  </a:lnTo>
                  <a:lnTo>
                    <a:pt x="0" y="570992"/>
                  </a:lnTo>
                  <a:lnTo>
                    <a:pt x="0" y="0"/>
                  </a:lnTo>
                  <a:close/>
                </a:path>
              </a:pathLst>
            </a:custGeom>
            <a:blipFill>
              <a:blip r:embed="rId5"/>
              <a:stretch>
                <a:fillRect r="-6" b="-6"/>
              </a:stretch>
            </a:blipFill>
          </p:spPr>
        </p:sp>
      </p:grpSp>
      <p:grpSp>
        <p:nvGrpSpPr>
          <p:cNvPr id="38" name="Group 38"/>
          <p:cNvGrpSpPr/>
          <p:nvPr/>
        </p:nvGrpSpPr>
        <p:grpSpPr>
          <a:xfrm>
            <a:off x="12436412" y="4214108"/>
            <a:ext cx="4433735" cy="686336"/>
            <a:chOff x="0" y="0"/>
            <a:chExt cx="5911647" cy="915115"/>
          </a:xfrm>
        </p:grpSpPr>
        <p:sp>
          <p:nvSpPr>
            <p:cNvPr id="39" name="Freeform 39"/>
            <p:cNvSpPr/>
            <p:nvPr/>
          </p:nvSpPr>
          <p:spPr>
            <a:xfrm>
              <a:off x="0" y="0"/>
              <a:ext cx="5911643" cy="915119"/>
            </a:xfrm>
            <a:custGeom>
              <a:avLst/>
              <a:gdLst/>
              <a:ahLst/>
              <a:cxnLst/>
              <a:rect l="l" t="t" r="r" b="b"/>
              <a:pathLst>
                <a:path w="5911643" h="915119">
                  <a:moveTo>
                    <a:pt x="0" y="0"/>
                  </a:moveTo>
                  <a:lnTo>
                    <a:pt x="5911643" y="0"/>
                  </a:lnTo>
                  <a:lnTo>
                    <a:pt x="5911643" y="915119"/>
                  </a:lnTo>
                  <a:lnTo>
                    <a:pt x="0" y="915119"/>
                  </a:lnTo>
                  <a:close/>
                </a:path>
              </a:pathLst>
            </a:custGeom>
            <a:blipFill>
              <a:blip r:embed="rId2">
                <a:alphaModFix amt="0"/>
              </a:blip>
              <a:stretch>
                <a:fillRect t="-75873" b="-75872"/>
              </a:stretch>
            </a:blipFill>
          </p:spPr>
        </p:sp>
        <p:sp>
          <p:nvSpPr>
            <p:cNvPr id="40" name="TextBox 40"/>
            <p:cNvSpPr txBox="1"/>
            <p:nvPr/>
          </p:nvSpPr>
          <p:spPr>
            <a:xfrm>
              <a:off x="0" y="-19050"/>
              <a:ext cx="5911647" cy="934165"/>
            </a:xfrm>
            <a:prstGeom prst="rect">
              <a:avLst/>
            </a:prstGeom>
          </p:spPr>
          <p:txBody>
            <a:bodyPr lIns="0" tIns="0" rIns="0" bIns="0" rtlCol="0" anchor="ctr"/>
            <a:lstStyle/>
            <a:p>
              <a:pPr algn="l">
                <a:lnSpc>
                  <a:spcPts val="2879"/>
                </a:lnSpc>
              </a:pPr>
              <a:r>
                <a:rPr lang="en-US" sz="2400" b="1">
                  <a:solidFill>
                    <a:srgbClr val="1C1C1C"/>
                  </a:solidFill>
                  <a:latin typeface="Poppins Bold"/>
                  <a:ea typeface="Poppins Bold"/>
                  <a:cs typeface="Poppins Bold"/>
                  <a:sym typeface="Poppins Bold"/>
                </a:rPr>
                <a:t>Assédio moral</a:t>
              </a:r>
            </a:p>
          </p:txBody>
        </p:sp>
      </p:grpSp>
      <p:grpSp>
        <p:nvGrpSpPr>
          <p:cNvPr id="41" name="Group 41"/>
          <p:cNvGrpSpPr/>
          <p:nvPr/>
        </p:nvGrpSpPr>
        <p:grpSpPr>
          <a:xfrm>
            <a:off x="12436412" y="5037706"/>
            <a:ext cx="4433735" cy="2059009"/>
            <a:chOff x="0" y="0"/>
            <a:chExt cx="5911647" cy="2745345"/>
          </a:xfrm>
        </p:grpSpPr>
        <p:sp>
          <p:nvSpPr>
            <p:cNvPr id="42" name="Freeform 42"/>
            <p:cNvSpPr/>
            <p:nvPr/>
          </p:nvSpPr>
          <p:spPr>
            <a:xfrm>
              <a:off x="0" y="0"/>
              <a:ext cx="5911643" cy="2745343"/>
            </a:xfrm>
            <a:custGeom>
              <a:avLst/>
              <a:gdLst/>
              <a:ahLst/>
              <a:cxnLst/>
              <a:rect l="l" t="t" r="r" b="b"/>
              <a:pathLst>
                <a:path w="5911643" h="2745343">
                  <a:moveTo>
                    <a:pt x="0" y="0"/>
                  </a:moveTo>
                  <a:lnTo>
                    <a:pt x="5911643" y="0"/>
                  </a:lnTo>
                  <a:lnTo>
                    <a:pt x="5911643" y="2745343"/>
                  </a:lnTo>
                  <a:lnTo>
                    <a:pt x="0" y="2745343"/>
                  </a:lnTo>
                  <a:close/>
                </a:path>
              </a:pathLst>
            </a:custGeom>
            <a:blipFill>
              <a:blip r:embed="rId2">
                <a:alphaModFix amt="0"/>
              </a:blip>
              <a:stretch>
                <a:fillRect l="-9583" r="-9583"/>
              </a:stretch>
            </a:blipFill>
          </p:spPr>
        </p:sp>
        <p:sp>
          <p:nvSpPr>
            <p:cNvPr id="43" name="TextBox 43"/>
            <p:cNvSpPr txBox="1"/>
            <p:nvPr/>
          </p:nvSpPr>
          <p:spPr>
            <a:xfrm>
              <a:off x="0" y="-47625"/>
              <a:ext cx="5911647" cy="2792970"/>
            </a:xfrm>
            <a:prstGeom prst="rect">
              <a:avLst/>
            </a:prstGeom>
          </p:spPr>
          <p:txBody>
            <a:bodyPr lIns="0" tIns="0" rIns="0" bIns="0" rtlCol="0" anchor="ctr"/>
            <a:lstStyle/>
            <a:p>
              <a:pPr algn="just">
                <a:lnSpc>
                  <a:spcPts val="2551"/>
                </a:lnSpc>
              </a:pPr>
              <a:r>
                <a:rPr lang="en-US" sz="1876">
                  <a:solidFill>
                    <a:srgbClr val="4A4642"/>
                  </a:solidFill>
                  <a:latin typeface="Poppins"/>
                  <a:ea typeface="Poppins"/>
                  <a:cs typeface="Poppins"/>
                  <a:sym typeface="Poppins"/>
                </a:rPr>
                <a:t>Canal de Denúncias do clube e Ministério Público do Trabalho.</a:t>
              </a:r>
            </a:p>
          </p:txBody>
        </p:sp>
      </p:grpSp>
      <p:grpSp>
        <p:nvGrpSpPr>
          <p:cNvPr id="44" name="Group 44"/>
          <p:cNvGrpSpPr/>
          <p:nvPr/>
        </p:nvGrpSpPr>
        <p:grpSpPr>
          <a:xfrm>
            <a:off x="960872" y="7508519"/>
            <a:ext cx="16334804" cy="1062076"/>
            <a:chOff x="0" y="0"/>
            <a:chExt cx="21779738" cy="1416101"/>
          </a:xfrm>
        </p:grpSpPr>
        <p:sp>
          <p:nvSpPr>
            <p:cNvPr id="45" name="Freeform 45"/>
            <p:cNvSpPr/>
            <p:nvPr/>
          </p:nvSpPr>
          <p:spPr>
            <a:xfrm>
              <a:off x="0" y="0"/>
              <a:ext cx="21779736" cy="1416101"/>
            </a:xfrm>
            <a:custGeom>
              <a:avLst/>
              <a:gdLst/>
              <a:ahLst/>
              <a:cxnLst/>
              <a:rect l="l" t="t" r="r" b="b"/>
              <a:pathLst>
                <a:path w="21779736" h="1416101">
                  <a:moveTo>
                    <a:pt x="0" y="0"/>
                  </a:moveTo>
                  <a:lnTo>
                    <a:pt x="21779736" y="0"/>
                  </a:lnTo>
                  <a:lnTo>
                    <a:pt x="21779736" y="1416101"/>
                  </a:lnTo>
                  <a:lnTo>
                    <a:pt x="0" y="1416101"/>
                  </a:lnTo>
                  <a:close/>
                </a:path>
              </a:pathLst>
            </a:custGeom>
            <a:blipFill>
              <a:blip r:embed="rId2">
                <a:alphaModFix amt="0"/>
              </a:blip>
              <a:stretch>
                <a:fillRect t="-273832" b="-225530"/>
              </a:stretch>
            </a:blipFill>
          </p:spPr>
        </p:sp>
        <p:sp>
          <p:nvSpPr>
            <p:cNvPr id="46" name="TextBox 46"/>
            <p:cNvSpPr txBox="1"/>
            <p:nvPr/>
          </p:nvSpPr>
          <p:spPr>
            <a:xfrm>
              <a:off x="0" y="-95250"/>
              <a:ext cx="21779738" cy="1511351"/>
            </a:xfrm>
            <a:prstGeom prst="rect">
              <a:avLst/>
            </a:prstGeom>
          </p:spPr>
          <p:txBody>
            <a:bodyPr lIns="0" tIns="0" rIns="0" bIns="0" rtlCol="0" anchor="ctr"/>
            <a:lstStyle/>
            <a:p>
              <a:pPr algn="just">
                <a:lnSpc>
                  <a:spcPts val="3696"/>
                </a:lnSpc>
              </a:pPr>
              <a:r>
                <a:rPr lang="en-US" sz="2400" b="1" i="1">
                  <a:solidFill>
                    <a:srgbClr val="000000"/>
                  </a:solidFill>
                  <a:latin typeface="Poppins Bold Italics"/>
                  <a:ea typeface="Poppins Bold Italics"/>
                  <a:cs typeface="Poppins Bold Italics"/>
                  <a:sym typeface="Poppins Bold Italics"/>
                </a:rPr>
                <a:t>Recomenda-se que cada clube crie um canal de denúncias acessível a associados, atletas, colaboradores e visitantes.</a:t>
              </a:r>
            </a:p>
          </p:txBody>
        </p:sp>
      </p:grpSp>
      <p:grpSp>
        <p:nvGrpSpPr>
          <p:cNvPr id="47" name="Group 47"/>
          <p:cNvGrpSpPr/>
          <p:nvPr/>
        </p:nvGrpSpPr>
        <p:grpSpPr>
          <a:xfrm>
            <a:off x="13720898" y="8510240"/>
            <a:ext cx="3374703" cy="1043892"/>
            <a:chOff x="0" y="0"/>
            <a:chExt cx="4499604" cy="1391856"/>
          </a:xfrm>
        </p:grpSpPr>
        <p:grpSp>
          <p:nvGrpSpPr>
            <p:cNvPr id="48" name="Group 48"/>
            <p:cNvGrpSpPr/>
            <p:nvPr/>
          </p:nvGrpSpPr>
          <p:grpSpPr>
            <a:xfrm>
              <a:off x="0" y="0"/>
              <a:ext cx="4499604" cy="1391857"/>
              <a:chOff x="0" y="0"/>
              <a:chExt cx="4575569" cy="1415355"/>
            </a:xfrm>
          </p:grpSpPr>
          <p:sp>
            <p:nvSpPr>
              <p:cNvPr id="49" name="Freeform 49"/>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50" name="Group 50"/>
            <p:cNvGrpSpPr/>
            <p:nvPr/>
          </p:nvGrpSpPr>
          <p:grpSpPr>
            <a:xfrm>
              <a:off x="971928" y="0"/>
              <a:ext cx="2555748" cy="1391856"/>
              <a:chOff x="0" y="0"/>
              <a:chExt cx="2555748" cy="1391856"/>
            </a:xfrm>
          </p:grpSpPr>
          <p:sp>
            <p:nvSpPr>
              <p:cNvPr id="51" name="Freeform 51"/>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6"/>
                <a:stretch>
                  <a:fillRect t="-208" b="-204"/>
                </a:stretch>
              </a:blipFill>
            </p:spPr>
          </p:sp>
        </p:grpSp>
      </p:grpSp>
      <p:grpSp>
        <p:nvGrpSpPr>
          <p:cNvPr id="52" name="Group 52"/>
          <p:cNvGrpSpPr/>
          <p:nvPr/>
        </p:nvGrpSpPr>
        <p:grpSpPr>
          <a:xfrm>
            <a:off x="15078935" y="571334"/>
            <a:ext cx="2134379" cy="554254"/>
            <a:chOff x="0" y="0"/>
            <a:chExt cx="5307673" cy="1378293"/>
          </a:xfrm>
        </p:grpSpPr>
        <p:sp>
          <p:nvSpPr>
            <p:cNvPr id="53" name="Freeform 53"/>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7"/>
              <a:stretch>
                <a:fillRect t="-10477" b="-10477"/>
              </a:stretch>
            </a:blipFill>
          </p:spPr>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301840" cy="1921745"/>
            <a:chOff x="0" y="0"/>
            <a:chExt cx="24402453" cy="2562327"/>
          </a:xfrm>
        </p:grpSpPr>
        <p:sp>
          <p:nvSpPr>
            <p:cNvPr id="3" name="Freeform 3"/>
            <p:cNvSpPr/>
            <p:nvPr/>
          </p:nvSpPr>
          <p:spPr>
            <a:xfrm>
              <a:off x="0" y="0"/>
              <a:ext cx="24402414" cy="2562352"/>
            </a:xfrm>
            <a:custGeom>
              <a:avLst/>
              <a:gdLst/>
              <a:ahLst/>
              <a:cxnLst/>
              <a:rect l="l" t="t" r="r" b="b"/>
              <a:pathLst>
                <a:path w="24402414" h="2562352">
                  <a:moveTo>
                    <a:pt x="0" y="0"/>
                  </a:moveTo>
                  <a:lnTo>
                    <a:pt x="24402414" y="0"/>
                  </a:lnTo>
                  <a:lnTo>
                    <a:pt x="24402414" y="2562352"/>
                  </a:lnTo>
                  <a:lnTo>
                    <a:pt x="0" y="2562352"/>
                  </a:lnTo>
                  <a:close/>
                </a:path>
              </a:pathLst>
            </a:custGeom>
            <a:solidFill>
              <a:srgbClr val="A23251"/>
            </a:solidFill>
          </p:spPr>
        </p:sp>
      </p:grpSp>
      <p:grpSp>
        <p:nvGrpSpPr>
          <p:cNvPr id="4" name="Group 4"/>
          <p:cNvGrpSpPr/>
          <p:nvPr/>
        </p:nvGrpSpPr>
        <p:grpSpPr>
          <a:xfrm>
            <a:off x="960872" y="686333"/>
            <a:ext cx="10981382" cy="549069"/>
            <a:chOff x="0" y="0"/>
            <a:chExt cx="14641843" cy="732092"/>
          </a:xfrm>
        </p:grpSpPr>
        <p:sp>
          <p:nvSpPr>
            <p:cNvPr id="5" name="Freeform 5"/>
            <p:cNvSpPr/>
            <p:nvPr/>
          </p:nvSpPr>
          <p:spPr>
            <a:xfrm>
              <a:off x="0" y="0"/>
              <a:ext cx="14641840" cy="732092"/>
            </a:xfrm>
            <a:custGeom>
              <a:avLst/>
              <a:gdLst/>
              <a:ahLst/>
              <a:cxnLst/>
              <a:rect l="l" t="t" r="r" b="b"/>
              <a:pathLst>
                <a:path w="14641840" h="732092">
                  <a:moveTo>
                    <a:pt x="0" y="0"/>
                  </a:moveTo>
                  <a:lnTo>
                    <a:pt x="14641840" y="0"/>
                  </a:lnTo>
                  <a:lnTo>
                    <a:pt x="14641840" y="732092"/>
                  </a:lnTo>
                  <a:lnTo>
                    <a:pt x="0" y="732092"/>
                  </a:lnTo>
                  <a:close/>
                </a:path>
              </a:pathLst>
            </a:custGeom>
            <a:blipFill>
              <a:blip r:embed="rId2">
                <a:alphaModFix amt="0"/>
              </a:blip>
              <a:stretch>
                <a:fillRect t="-339700" b="-339700"/>
              </a:stretch>
            </a:blipFill>
          </p:spPr>
        </p:sp>
        <p:sp>
          <p:nvSpPr>
            <p:cNvPr id="6" name="TextBox 6"/>
            <p:cNvSpPr txBox="1"/>
            <p:nvPr/>
          </p:nvSpPr>
          <p:spPr>
            <a:xfrm>
              <a:off x="0" y="-19050"/>
              <a:ext cx="14641843" cy="751142"/>
            </a:xfrm>
            <a:prstGeom prst="rect">
              <a:avLst/>
            </a:prstGeom>
          </p:spPr>
          <p:txBody>
            <a:bodyPr lIns="0" tIns="0" rIns="0" bIns="0" rtlCol="0" anchor="ctr"/>
            <a:lstStyle/>
            <a:p>
              <a:pPr algn="l">
                <a:lnSpc>
                  <a:spcPts val="2341"/>
                </a:lnSpc>
              </a:pPr>
              <a:r>
                <a:rPr lang="en-US" sz="1951" b="1" spc="450">
                  <a:solidFill>
                    <a:srgbClr val="FFFFFF"/>
                  </a:solidFill>
                  <a:latin typeface="Poppins Bold"/>
                  <a:ea typeface="Poppins Bold"/>
                  <a:cs typeface="Poppins Bold"/>
                  <a:sym typeface="Poppins Bold"/>
                </a:rPr>
                <a:t>CONSIDERAÇÕES FINAIS</a:t>
              </a:r>
            </a:p>
          </p:txBody>
        </p:sp>
      </p:grpSp>
      <p:grpSp>
        <p:nvGrpSpPr>
          <p:cNvPr id="7" name="Group 7"/>
          <p:cNvGrpSpPr/>
          <p:nvPr/>
        </p:nvGrpSpPr>
        <p:grpSpPr>
          <a:xfrm>
            <a:off x="1372676" y="2833847"/>
            <a:ext cx="15511196" cy="2608078"/>
            <a:chOff x="0" y="0"/>
            <a:chExt cx="20681594" cy="3477437"/>
          </a:xfrm>
        </p:grpSpPr>
        <p:sp>
          <p:nvSpPr>
            <p:cNvPr id="8" name="Freeform 8"/>
            <p:cNvSpPr/>
            <p:nvPr/>
          </p:nvSpPr>
          <p:spPr>
            <a:xfrm>
              <a:off x="0" y="0"/>
              <a:ext cx="20681598" cy="3477435"/>
            </a:xfrm>
            <a:custGeom>
              <a:avLst/>
              <a:gdLst/>
              <a:ahLst/>
              <a:cxnLst/>
              <a:rect l="l" t="t" r="r" b="b"/>
              <a:pathLst>
                <a:path w="20681598" h="3477435">
                  <a:moveTo>
                    <a:pt x="0" y="0"/>
                  </a:moveTo>
                  <a:lnTo>
                    <a:pt x="20681598" y="0"/>
                  </a:lnTo>
                  <a:lnTo>
                    <a:pt x="20681598" y="3477435"/>
                  </a:lnTo>
                  <a:lnTo>
                    <a:pt x="0" y="3477435"/>
                  </a:lnTo>
                  <a:close/>
                </a:path>
              </a:pathLst>
            </a:custGeom>
            <a:solidFill>
              <a:srgbClr val="000000">
                <a:alpha val="0"/>
              </a:srgbClr>
            </a:solidFill>
          </p:spPr>
        </p:sp>
        <p:sp>
          <p:nvSpPr>
            <p:cNvPr id="9" name="TextBox 9"/>
            <p:cNvSpPr txBox="1"/>
            <p:nvPr/>
          </p:nvSpPr>
          <p:spPr>
            <a:xfrm>
              <a:off x="0" y="-76200"/>
              <a:ext cx="20681594" cy="3553637"/>
            </a:xfrm>
            <a:prstGeom prst="rect">
              <a:avLst/>
            </a:prstGeom>
          </p:spPr>
          <p:txBody>
            <a:bodyPr lIns="0" tIns="0" rIns="0" bIns="0" rtlCol="0" anchor="ctr"/>
            <a:lstStyle/>
            <a:p>
              <a:pPr algn="ctr">
                <a:lnSpc>
                  <a:spcPts val="5704"/>
                </a:lnSpc>
              </a:pPr>
              <a:r>
                <a:rPr lang="en-US" sz="4503" b="1" i="1" dirty="0">
                  <a:solidFill>
                    <a:srgbClr val="000000"/>
                  </a:solidFill>
                  <a:latin typeface="Poppins Bold Italics"/>
                  <a:ea typeface="Poppins Bold Italics"/>
                  <a:cs typeface="Poppins Bold Italics"/>
                  <a:sym typeface="Poppins Bold Italics"/>
                </a:rPr>
                <a:t>“</a:t>
              </a:r>
              <a:r>
                <a:rPr lang="en-US" sz="4503" b="1" i="1" dirty="0" err="1">
                  <a:solidFill>
                    <a:srgbClr val="000000"/>
                  </a:solidFill>
                  <a:latin typeface="Poppins Bold Italics"/>
                  <a:ea typeface="Poppins Bold Italics"/>
                  <a:cs typeface="Poppins Bold Italics"/>
                  <a:sym typeface="Poppins Bold Italics"/>
                </a:rPr>
                <a:t>Respeito</a:t>
              </a:r>
              <a:r>
                <a:rPr lang="en-US" sz="4503" b="1" i="1" dirty="0">
                  <a:solidFill>
                    <a:srgbClr val="000000"/>
                  </a:solidFill>
                  <a:latin typeface="Poppins Bold Italics"/>
                  <a:ea typeface="Poppins Bold Italics"/>
                  <a:cs typeface="Poppins Bold Italics"/>
                  <a:sym typeface="Poppins Bold Italics"/>
                </a:rPr>
                <a:t> é a base de </a:t>
              </a:r>
              <a:r>
                <a:rPr lang="en-US" sz="4503" b="1" i="1" dirty="0" err="1">
                  <a:solidFill>
                    <a:srgbClr val="000000"/>
                  </a:solidFill>
                  <a:latin typeface="Poppins Bold Italics"/>
                  <a:ea typeface="Poppins Bold Italics"/>
                  <a:cs typeface="Poppins Bold Italics"/>
                  <a:sym typeface="Poppins Bold Italics"/>
                </a:rPr>
                <a:t>todo</a:t>
              </a:r>
              <a:r>
                <a:rPr lang="en-US" sz="4503" b="1" i="1" dirty="0">
                  <a:solidFill>
                    <a:srgbClr val="000000"/>
                  </a:solidFill>
                  <a:latin typeface="Poppins Bold Italics"/>
                  <a:ea typeface="Poppins Bold Italics"/>
                  <a:cs typeface="Poppins Bold Italics"/>
                  <a:sym typeface="Poppins Bold Italics"/>
                </a:rPr>
                <a:t> grande </a:t>
              </a:r>
              <a:r>
                <a:rPr lang="en-US" sz="4503" b="1" i="1" dirty="0" err="1">
                  <a:solidFill>
                    <a:srgbClr val="000000"/>
                  </a:solidFill>
                  <a:latin typeface="Poppins Bold Italics"/>
                  <a:ea typeface="Poppins Bold Italics"/>
                  <a:cs typeface="Poppins Bold Italics"/>
                  <a:sym typeface="Poppins Bold Italics"/>
                </a:rPr>
                <a:t>clube</a:t>
              </a:r>
              <a:r>
                <a:rPr lang="en-US" sz="4503" b="1" i="1" dirty="0">
                  <a:solidFill>
                    <a:srgbClr val="000000"/>
                  </a:solidFill>
                  <a:latin typeface="Poppins Bold Italics"/>
                  <a:ea typeface="Poppins Bold Italics"/>
                  <a:cs typeface="Poppins Bold Italics"/>
                  <a:sym typeface="Poppins Bold Italics"/>
                </a:rPr>
                <a:t>.</a:t>
              </a:r>
            </a:p>
            <a:p>
              <a:pPr algn="ctr">
                <a:lnSpc>
                  <a:spcPts val="5704"/>
                </a:lnSpc>
              </a:pPr>
              <a:r>
                <a:rPr lang="en-US" sz="4503" b="1" i="1" dirty="0">
                  <a:solidFill>
                    <a:srgbClr val="000000"/>
                  </a:solidFill>
                  <a:latin typeface="Poppins Bold Italics"/>
                  <a:ea typeface="Poppins Bold Italics"/>
                  <a:cs typeface="Poppins Bold Italics"/>
                  <a:sym typeface="Poppins Bold Italics"/>
                </a:rPr>
                <a:t>Assédio </a:t>
              </a:r>
              <a:r>
                <a:rPr lang="en-US" sz="4503" b="1" i="1" dirty="0" err="1">
                  <a:solidFill>
                    <a:srgbClr val="000000"/>
                  </a:solidFill>
                  <a:latin typeface="Poppins Bold Italics"/>
                  <a:ea typeface="Poppins Bold Italics"/>
                  <a:cs typeface="Poppins Bold Italics"/>
                  <a:sym typeface="Poppins Bold Italics"/>
                </a:rPr>
                <a:t>não</a:t>
              </a:r>
              <a:r>
                <a:rPr lang="en-US" sz="4503" b="1" i="1" dirty="0">
                  <a:solidFill>
                    <a:srgbClr val="000000"/>
                  </a:solidFill>
                  <a:latin typeface="Poppins Bold Italics"/>
                  <a:ea typeface="Poppins Bold Italics"/>
                  <a:cs typeface="Poppins Bold Italics"/>
                  <a:sym typeface="Poppins Bold Italics"/>
                </a:rPr>
                <a:t> </a:t>
              </a:r>
              <a:r>
                <a:rPr lang="en-US" sz="4503" b="1" i="1" dirty="0" err="1">
                  <a:solidFill>
                    <a:srgbClr val="000000"/>
                  </a:solidFill>
                  <a:latin typeface="Poppins Bold Italics"/>
                  <a:ea typeface="Poppins Bold Italics"/>
                  <a:cs typeface="Poppins Bold Italics"/>
                  <a:sym typeface="Poppins Bold Italics"/>
                </a:rPr>
                <a:t>tem</a:t>
              </a:r>
              <a:r>
                <a:rPr lang="en-US" sz="4503" b="1" i="1" dirty="0">
                  <a:solidFill>
                    <a:srgbClr val="000000"/>
                  </a:solidFill>
                  <a:latin typeface="Poppins Bold Italics"/>
                  <a:ea typeface="Poppins Bold Italics"/>
                  <a:cs typeface="Poppins Bold Italics"/>
                  <a:sym typeface="Poppins Bold Italics"/>
                </a:rPr>
                <a:t> </a:t>
              </a:r>
              <a:r>
                <a:rPr lang="en-US" sz="4503" b="1" i="1" dirty="0" err="1">
                  <a:solidFill>
                    <a:srgbClr val="000000"/>
                  </a:solidFill>
                  <a:latin typeface="Poppins Bold Italics"/>
                  <a:ea typeface="Poppins Bold Italics"/>
                  <a:cs typeface="Poppins Bold Italics"/>
                  <a:sym typeface="Poppins Bold Italics"/>
                </a:rPr>
                <a:t>espaço</a:t>
              </a:r>
              <a:r>
                <a:rPr lang="en-US" sz="4503" b="1" i="1" dirty="0">
                  <a:solidFill>
                    <a:srgbClr val="000000"/>
                  </a:solidFill>
                  <a:latin typeface="Poppins Bold Italics"/>
                  <a:ea typeface="Poppins Bold Italics"/>
                  <a:cs typeface="Poppins Bold Italics"/>
                  <a:sym typeface="Poppins Bold Italics"/>
                </a:rPr>
                <a:t> </a:t>
              </a:r>
              <a:r>
                <a:rPr lang="en-US" sz="4503" b="1" i="1" dirty="0" err="1">
                  <a:solidFill>
                    <a:srgbClr val="000000"/>
                  </a:solidFill>
                  <a:latin typeface="Poppins Bold Italics"/>
                  <a:ea typeface="Poppins Bold Italics"/>
                  <a:cs typeface="Poppins Bold Italics"/>
                  <a:sym typeface="Poppins Bold Italics"/>
                </a:rPr>
                <a:t>nas</a:t>
              </a:r>
              <a:r>
                <a:rPr lang="en-US" sz="4503" b="1" i="1" dirty="0">
                  <a:solidFill>
                    <a:srgbClr val="000000"/>
                  </a:solidFill>
                  <a:latin typeface="Poppins Bold Italics"/>
                  <a:ea typeface="Poppins Bold Italics"/>
                  <a:cs typeface="Poppins Bold Italics"/>
                  <a:sym typeface="Poppins Bold Italics"/>
                </a:rPr>
                <a:t> </a:t>
              </a:r>
              <a:r>
                <a:rPr lang="en-US" sz="4503" b="1" i="1" dirty="0" err="1">
                  <a:solidFill>
                    <a:srgbClr val="000000"/>
                  </a:solidFill>
                  <a:latin typeface="Poppins Bold Italics"/>
                  <a:ea typeface="Poppins Bold Italics"/>
                  <a:cs typeface="Poppins Bold Italics"/>
                  <a:sym typeface="Poppins Bold Italics"/>
                </a:rPr>
                <a:t>instituições</a:t>
              </a:r>
              <a:r>
                <a:rPr lang="en-US" sz="4503" b="1" i="1" dirty="0">
                  <a:solidFill>
                    <a:srgbClr val="000000"/>
                  </a:solidFill>
                  <a:latin typeface="Poppins Bold Italics"/>
                  <a:ea typeface="Poppins Bold Italics"/>
                  <a:cs typeface="Poppins Bold Italics"/>
                  <a:sym typeface="Poppins Bold Italics"/>
                </a:rPr>
                <a:t>.”</a:t>
              </a:r>
            </a:p>
            <a:p>
              <a:pPr algn="ctr">
                <a:lnSpc>
                  <a:spcPts val="5704"/>
                </a:lnSpc>
              </a:pPr>
              <a:endParaRPr lang="en-US" sz="4503" b="1" i="1" dirty="0">
                <a:solidFill>
                  <a:srgbClr val="000000"/>
                </a:solidFill>
                <a:latin typeface="Poppins Bold Italics"/>
                <a:ea typeface="Poppins Bold Italics"/>
                <a:cs typeface="Poppins Bold Italics"/>
                <a:sym typeface="Poppins Bold Italics"/>
              </a:endParaRPr>
            </a:p>
            <a:p>
              <a:pPr algn="ctr">
                <a:lnSpc>
                  <a:spcPts val="5704"/>
                </a:lnSpc>
              </a:pPr>
              <a:r>
                <a:rPr lang="en-US" sz="4503" b="1" i="1" dirty="0" err="1">
                  <a:solidFill>
                    <a:srgbClr val="000000"/>
                  </a:solidFill>
                  <a:latin typeface="Poppins Bold Italics"/>
                  <a:ea typeface="Poppins Bold Italics"/>
                  <a:cs typeface="Poppins Bold Italics"/>
                  <a:sym typeface="Poppins Bold Italics"/>
                </a:rPr>
                <a:t>Obrigado</a:t>
              </a:r>
              <a:r>
                <a:rPr lang="en-US" sz="4503" b="1" i="1" dirty="0">
                  <a:solidFill>
                    <a:srgbClr val="000000"/>
                  </a:solidFill>
                  <a:latin typeface="Poppins Bold Italics"/>
                  <a:ea typeface="Poppins Bold Italics"/>
                  <a:cs typeface="Poppins Bold Italics"/>
                  <a:sym typeface="Poppins Bold Italics"/>
                </a:rPr>
                <a:t>! </a:t>
              </a:r>
            </a:p>
          </p:txBody>
        </p:sp>
      </p:grpSp>
      <p:grpSp>
        <p:nvGrpSpPr>
          <p:cNvPr id="10" name="Group 10"/>
          <p:cNvGrpSpPr/>
          <p:nvPr/>
        </p:nvGrpSpPr>
        <p:grpSpPr>
          <a:xfrm>
            <a:off x="8258680" y="5696588"/>
            <a:ext cx="1784471" cy="61770"/>
            <a:chOff x="0" y="0"/>
            <a:chExt cx="2379294" cy="82360"/>
          </a:xfrm>
        </p:grpSpPr>
        <p:sp>
          <p:nvSpPr>
            <p:cNvPr id="11" name="Freeform 11"/>
            <p:cNvSpPr/>
            <p:nvPr/>
          </p:nvSpPr>
          <p:spPr>
            <a:xfrm>
              <a:off x="0" y="0"/>
              <a:ext cx="2379345" cy="82423"/>
            </a:xfrm>
            <a:custGeom>
              <a:avLst/>
              <a:gdLst/>
              <a:ahLst/>
              <a:cxnLst/>
              <a:rect l="l" t="t" r="r" b="b"/>
              <a:pathLst>
                <a:path w="2379345" h="82423">
                  <a:moveTo>
                    <a:pt x="0" y="0"/>
                  </a:moveTo>
                  <a:lnTo>
                    <a:pt x="2379345" y="0"/>
                  </a:lnTo>
                  <a:lnTo>
                    <a:pt x="2379345" y="82423"/>
                  </a:lnTo>
                  <a:lnTo>
                    <a:pt x="0" y="82423"/>
                  </a:lnTo>
                  <a:close/>
                </a:path>
              </a:pathLst>
            </a:custGeom>
            <a:solidFill>
              <a:srgbClr val="F0B8B8"/>
            </a:solidFill>
          </p:spPr>
        </p:sp>
      </p:grpSp>
      <p:grpSp>
        <p:nvGrpSpPr>
          <p:cNvPr id="12" name="Group 12"/>
          <p:cNvGrpSpPr/>
          <p:nvPr/>
        </p:nvGrpSpPr>
        <p:grpSpPr>
          <a:xfrm>
            <a:off x="4277925" y="6863358"/>
            <a:ext cx="3980755" cy="1033720"/>
            <a:chOff x="0" y="0"/>
            <a:chExt cx="5307673" cy="1378293"/>
          </a:xfrm>
        </p:grpSpPr>
        <p:sp>
          <p:nvSpPr>
            <p:cNvPr id="13" name="Freeform 13"/>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3"/>
              <a:stretch>
                <a:fillRect t="-10477" b="-10477"/>
              </a:stretch>
            </a:blipFill>
          </p:spPr>
        </p:sp>
      </p:grpSp>
      <p:sp>
        <p:nvSpPr>
          <p:cNvPr id="20" name="Freeform 17">
            <a:extLst>
              <a:ext uri="{FF2B5EF4-FFF2-40B4-BE49-F238E27FC236}">
                <a16:creationId xmlns:a16="http://schemas.microsoft.com/office/drawing/2014/main" id="{2D56FC57-C5B8-0084-73D1-A6BFA3B10712}"/>
              </a:ext>
            </a:extLst>
          </p:cNvPr>
          <p:cNvSpPr/>
          <p:nvPr/>
        </p:nvSpPr>
        <p:spPr>
          <a:xfrm>
            <a:off x="10363200" y="6743700"/>
            <a:ext cx="4959243" cy="1878226"/>
          </a:xfrm>
          <a:custGeom>
            <a:avLst/>
            <a:gdLst/>
            <a:ahLst/>
            <a:cxnLst/>
            <a:rect l="l" t="t" r="r" b="b"/>
            <a:pathLst>
              <a:path w="4959243" h="1878226">
                <a:moveTo>
                  <a:pt x="0" y="0"/>
                </a:moveTo>
                <a:lnTo>
                  <a:pt x="4959243" y="0"/>
                </a:lnTo>
                <a:lnTo>
                  <a:pt x="4959243" y="1878226"/>
                </a:lnTo>
                <a:lnTo>
                  <a:pt x="0" y="1878226"/>
                </a:lnTo>
                <a:lnTo>
                  <a:pt x="0" y="0"/>
                </a:lnTo>
                <a:close/>
              </a:path>
            </a:pathLst>
          </a:custGeom>
          <a:blipFill>
            <a:blip r:embed="rId4"/>
            <a:stretch>
              <a:fillRect t="-55427" b="-48601"/>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54380" y="438912"/>
            <a:ext cx="3459257" cy="594893"/>
            <a:chOff x="0" y="0"/>
            <a:chExt cx="4612342" cy="793191"/>
          </a:xfrm>
        </p:grpSpPr>
        <p:sp>
          <p:nvSpPr>
            <p:cNvPr id="3" name="Freeform 3"/>
            <p:cNvSpPr/>
            <p:nvPr/>
          </p:nvSpPr>
          <p:spPr>
            <a:xfrm>
              <a:off x="0" y="0"/>
              <a:ext cx="4612342" cy="793191"/>
            </a:xfrm>
            <a:custGeom>
              <a:avLst/>
              <a:gdLst/>
              <a:ahLst/>
              <a:cxnLst/>
              <a:rect l="l" t="t" r="r" b="b"/>
              <a:pathLst>
                <a:path w="4612342" h="793191">
                  <a:moveTo>
                    <a:pt x="0" y="0"/>
                  </a:moveTo>
                  <a:lnTo>
                    <a:pt x="4612342" y="0"/>
                  </a:lnTo>
                  <a:lnTo>
                    <a:pt x="4612342" y="793191"/>
                  </a:lnTo>
                  <a:lnTo>
                    <a:pt x="0" y="793191"/>
                  </a:lnTo>
                  <a:close/>
                </a:path>
              </a:pathLst>
            </a:custGeom>
            <a:blipFill>
              <a:blip r:embed="rId2">
                <a:alphaModFix amt="0"/>
              </a:blip>
              <a:stretch>
                <a:fillRect t="-386440" r="-276676" b="-367137"/>
              </a:stretch>
            </a:blipFill>
          </p:spPr>
        </p:sp>
        <p:sp>
          <p:nvSpPr>
            <p:cNvPr id="4" name="TextBox 4"/>
            <p:cNvSpPr txBox="1"/>
            <p:nvPr/>
          </p:nvSpPr>
          <p:spPr>
            <a:xfrm>
              <a:off x="0" y="-57150"/>
              <a:ext cx="4612342" cy="850341"/>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A23251"/>
                  </a:solidFill>
                  <a:latin typeface="Poppins Bold"/>
                  <a:ea typeface="Poppins Bold"/>
                  <a:cs typeface="Poppins Bold"/>
                  <a:sym typeface="Poppins Bold"/>
                </a:rPr>
                <a:t>MARCO CONCEITUAL</a:t>
              </a:r>
            </a:p>
          </p:txBody>
        </p:sp>
      </p:grpSp>
      <p:grpSp>
        <p:nvGrpSpPr>
          <p:cNvPr id="5" name="Group 5"/>
          <p:cNvGrpSpPr/>
          <p:nvPr/>
        </p:nvGrpSpPr>
        <p:grpSpPr>
          <a:xfrm>
            <a:off x="15293340" y="384048"/>
            <a:ext cx="2400300" cy="753942"/>
            <a:chOff x="0" y="0"/>
            <a:chExt cx="3200400" cy="1005256"/>
          </a:xfrm>
        </p:grpSpPr>
        <p:sp>
          <p:nvSpPr>
            <p:cNvPr id="6" name="Freeform 6" descr="/home/claude/assets/sindiclubes_logo.png"/>
            <p:cNvSpPr/>
            <p:nvPr/>
          </p:nvSpPr>
          <p:spPr>
            <a:xfrm>
              <a:off x="0" y="0"/>
              <a:ext cx="3200400" cy="1005205"/>
            </a:xfrm>
            <a:custGeom>
              <a:avLst/>
              <a:gdLst/>
              <a:ahLst/>
              <a:cxnLst/>
              <a:rect l="l" t="t" r="r" b="b"/>
              <a:pathLst>
                <a:path w="3200400" h="1005205">
                  <a:moveTo>
                    <a:pt x="0" y="0"/>
                  </a:moveTo>
                  <a:lnTo>
                    <a:pt x="3200400" y="0"/>
                  </a:lnTo>
                  <a:lnTo>
                    <a:pt x="3200400" y="1005205"/>
                  </a:lnTo>
                  <a:lnTo>
                    <a:pt x="0" y="1005205"/>
                  </a:lnTo>
                  <a:lnTo>
                    <a:pt x="0" y="0"/>
                  </a:lnTo>
                  <a:close/>
                </a:path>
              </a:pathLst>
            </a:custGeom>
            <a:blipFill>
              <a:blip r:embed="rId3"/>
              <a:stretch>
                <a:fillRect b="-5"/>
              </a:stretch>
            </a:blipFill>
          </p:spPr>
        </p:sp>
      </p:grpSp>
      <p:grpSp>
        <p:nvGrpSpPr>
          <p:cNvPr id="7" name="Group 7"/>
          <p:cNvGrpSpPr/>
          <p:nvPr/>
        </p:nvGrpSpPr>
        <p:grpSpPr>
          <a:xfrm>
            <a:off x="16664940" y="9395460"/>
            <a:ext cx="1165860" cy="635927"/>
            <a:chOff x="0" y="0"/>
            <a:chExt cx="1554480" cy="847903"/>
          </a:xfrm>
        </p:grpSpPr>
        <p:sp>
          <p:nvSpPr>
            <p:cNvPr id="8" name="Freeform 8" descr="/home/claude/assets/img-010.png"/>
            <p:cNvSpPr/>
            <p:nvPr/>
          </p:nvSpPr>
          <p:spPr>
            <a:xfrm>
              <a:off x="0" y="0"/>
              <a:ext cx="1554480" cy="847852"/>
            </a:xfrm>
            <a:custGeom>
              <a:avLst/>
              <a:gdLst/>
              <a:ahLst/>
              <a:cxnLst/>
              <a:rect l="l" t="t" r="r" b="b"/>
              <a:pathLst>
                <a:path w="1554480" h="847852">
                  <a:moveTo>
                    <a:pt x="0" y="0"/>
                  </a:moveTo>
                  <a:lnTo>
                    <a:pt x="1554480" y="0"/>
                  </a:lnTo>
                  <a:lnTo>
                    <a:pt x="1554480" y="847852"/>
                  </a:lnTo>
                  <a:lnTo>
                    <a:pt x="0" y="847852"/>
                  </a:lnTo>
                  <a:lnTo>
                    <a:pt x="0" y="0"/>
                  </a:lnTo>
                  <a:close/>
                </a:path>
              </a:pathLst>
            </a:custGeom>
            <a:blipFill>
              <a:blip r:embed="rId4"/>
              <a:stretch>
                <a:fillRect b="-5"/>
              </a:stretch>
            </a:blipFill>
          </p:spPr>
        </p:sp>
      </p:grpSp>
      <p:grpSp>
        <p:nvGrpSpPr>
          <p:cNvPr id="9" name="Group 9"/>
          <p:cNvGrpSpPr/>
          <p:nvPr/>
        </p:nvGrpSpPr>
        <p:grpSpPr>
          <a:xfrm>
            <a:off x="754380" y="932688"/>
            <a:ext cx="16459200" cy="1234440"/>
            <a:chOff x="0" y="0"/>
            <a:chExt cx="21945600" cy="1645920"/>
          </a:xfrm>
        </p:grpSpPr>
        <p:sp>
          <p:nvSpPr>
            <p:cNvPr id="10" name="Freeform 10"/>
            <p:cNvSpPr/>
            <p:nvPr/>
          </p:nvSpPr>
          <p:spPr>
            <a:xfrm>
              <a:off x="0" y="0"/>
              <a:ext cx="21945600" cy="1645920"/>
            </a:xfrm>
            <a:custGeom>
              <a:avLst/>
              <a:gdLst/>
              <a:ahLst/>
              <a:cxnLst/>
              <a:rect l="l" t="t" r="r" b="b"/>
              <a:pathLst>
                <a:path w="21945600" h="1645920">
                  <a:moveTo>
                    <a:pt x="0" y="0"/>
                  </a:moveTo>
                  <a:lnTo>
                    <a:pt x="21945600" y="0"/>
                  </a:lnTo>
                  <a:lnTo>
                    <a:pt x="21945600" y="1645920"/>
                  </a:lnTo>
                  <a:lnTo>
                    <a:pt x="0" y="1645920"/>
                  </a:lnTo>
                  <a:close/>
                </a:path>
              </a:pathLst>
            </a:custGeom>
            <a:blipFill>
              <a:blip r:embed="rId2">
                <a:alphaModFix amt="0"/>
              </a:blip>
              <a:stretch>
                <a:fillRect t="-209800" b="-209800"/>
              </a:stretch>
            </a:blipFill>
          </p:spPr>
        </p:sp>
        <p:sp>
          <p:nvSpPr>
            <p:cNvPr id="11" name="TextBox 11"/>
            <p:cNvSpPr txBox="1"/>
            <p:nvPr/>
          </p:nvSpPr>
          <p:spPr>
            <a:xfrm>
              <a:off x="0" y="-19050"/>
              <a:ext cx="21945600" cy="1664970"/>
            </a:xfrm>
            <a:prstGeom prst="rect">
              <a:avLst/>
            </a:prstGeom>
          </p:spPr>
          <p:txBody>
            <a:bodyPr lIns="0" tIns="0" rIns="0" bIns="0" rtlCol="0" anchor="ctr"/>
            <a:lstStyle/>
            <a:p>
              <a:pPr marL="0" lvl="0" indent="0" algn="l">
                <a:lnSpc>
                  <a:spcPts val="5103"/>
                </a:lnSpc>
                <a:spcBef>
                  <a:spcPct val="0"/>
                </a:spcBef>
              </a:pPr>
              <a:r>
                <a:rPr lang="en-US" sz="4503" b="1" u="none" strike="noStrike">
                  <a:solidFill>
                    <a:srgbClr val="1C1C1C"/>
                  </a:solidFill>
                  <a:latin typeface="Poppins Bold"/>
                  <a:ea typeface="Poppins Bold"/>
                  <a:cs typeface="Poppins Bold"/>
                  <a:sym typeface="Poppins Bold"/>
                </a:rPr>
                <a:t>As três esferas de responsabilização pelo assédio</a:t>
              </a:r>
            </a:p>
          </p:txBody>
        </p:sp>
      </p:grpSp>
      <p:grpSp>
        <p:nvGrpSpPr>
          <p:cNvPr id="12" name="Group 12"/>
          <p:cNvGrpSpPr/>
          <p:nvPr/>
        </p:nvGrpSpPr>
        <p:grpSpPr>
          <a:xfrm>
            <a:off x="754380" y="2674620"/>
            <a:ext cx="5349240" cy="5084863"/>
            <a:chOff x="0" y="0"/>
            <a:chExt cx="7132320" cy="6779818"/>
          </a:xfrm>
        </p:grpSpPr>
        <p:sp>
          <p:nvSpPr>
            <p:cNvPr id="13" name="Freeform 13"/>
            <p:cNvSpPr/>
            <p:nvPr/>
          </p:nvSpPr>
          <p:spPr>
            <a:xfrm>
              <a:off x="0" y="0"/>
              <a:ext cx="7132320" cy="6779818"/>
            </a:xfrm>
            <a:custGeom>
              <a:avLst/>
              <a:gdLst/>
              <a:ahLst/>
              <a:cxnLst/>
              <a:rect l="l" t="t" r="r" b="b"/>
              <a:pathLst>
                <a:path w="7132320" h="6779818">
                  <a:moveTo>
                    <a:pt x="0" y="114588"/>
                  </a:moveTo>
                  <a:cubicBezTo>
                    <a:pt x="0" y="51326"/>
                    <a:pt x="49149" y="0"/>
                    <a:pt x="109728" y="0"/>
                  </a:cubicBezTo>
                  <a:lnTo>
                    <a:pt x="7022592" y="0"/>
                  </a:lnTo>
                  <a:cubicBezTo>
                    <a:pt x="7083172" y="0"/>
                    <a:pt x="7132320" y="51326"/>
                    <a:pt x="7132320" y="114588"/>
                  </a:cubicBezTo>
                  <a:lnTo>
                    <a:pt x="7132320" y="6665229"/>
                  </a:lnTo>
                  <a:cubicBezTo>
                    <a:pt x="7132320" y="6728492"/>
                    <a:pt x="7083172" y="6779818"/>
                    <a:pt x="7022592" y="6779818"/>
                  </a:cubicBezTo>
                  <a:lnTo>
                    <a:pt x="109728" y="6779818"/>
                  </a:lnTo>
                  <a:cubicBezTo>
                    <a:pt x="49149" y="6779818"/>
                    <a:pt x="0" y="6728492"/>
                    <a:pt x="0" y="6665229"/>
                  </a:cubicBezTo>
                  <a:close/>
                </a:path>
              </a:pathLst>
            </a:custGeom>
            <a:solidFill>
              <a:srgbClr val="F7F4F1"/>
            </a:solidFill>
          </p:spPr>
        </p:sp>
      </p:grpSp>
      <p:grpSp>
        <p:nvGrpSpPr>
          <p:cNvPr id="14" name="Group 14"/>
          <p:cNvGrpSpPr/>
          <p:nvPr/>
        </p:nvGrpSpPr>
        <p:grpSpPr>
          <a:xfrm>
            <a:off x="1097280" y="2948940"/>
            <a:ext cx="2057400" cy="960120"/>
            <a:chOff x="0" y="0"/>
            <a:chExt cx="2743200" cy="1280160"/>
          </a:xfrm>
        </p:grpSpPr>
        <p:sp>
          <p:nvSpPr>
            <p:cNvPr id="15" name="Freeform 15"/>
            <p:cNvSpPr/>
            <p:nvPr/>
          </p:nvSpPr>
          <p:spPr>
            <a:xfrm>
              <a:off x="0" y="0"/>
              <a:ext cx="2743200" cy="1280160"/>
            </a:xfrm>
            <a:custGeom>
              <a:avLst/>
              <a:gdLst/>
              <a:ahLst/>
              <a:cxnLst/>
              <a:rect l="l" t="t" r="r" b="b"/>
              <a:pathLst>
                <a:path w="2743200" h="1280160">
                  <a:moveTo>
                    <a:pt x="0" y="0"/>
                  </a:moveTo>
                  <a:lnTo>
                    <a:pt x="2743200" y="0"/>
                  </a:lnTo>
                  <a:lnTo>
                    <a:pt x="2743200" y="1280160"/>
                  </a:lnTo>
                  <a:lnTo>
                    <a:pt x="0" y="1280160"/>
                  </a:lnTo>
                  <a:close/>
                </a:path>
              </a:pathLst>
            </a:custGeom>
            <a:blipFill>
              <a:blip r:embed="rId2">
                <a:alphaModFix amt="0"/>
              </a:blip>
              <a:stretch>
                <a:fillRect l="-9874" r="-9874"/>
              </a:stretch>
            </a:blipFill>
          </p:spPr>
        </p:sp>
        <p:sp>
          <p:nvSpPr>
            <p:cNvPr id="16" name="TextBox 16"/>
            <p:cNvSpPr txBox="1"/>
            <p:nvPr/>
          </p:nvSpPr>
          <p:spPr>
            <a:xfrm>
              <a:off x="0" y="-28575"/>
              <a:ext cx="2743200" cy="1308735"/>
            </a:xfrm>
            <a:prstGeom prst="rect">
              <a:avLst/>
            </a:prstGeom>
          </p:spPr>
          <p:txBody>
            <a:bodyPr lIns="0" tIns="0" rIns="0" bIns="0" rtlCol="0" anchor="ctr"/>
            <a:lstStyle/>
            <a:p>
              <a:pPr algn="l">
                <a:lnSpc>
                  <a:spcPts val="5400"/>
                </a:lnSpc>
              </a:pPr>
              <a:r>
                <a:rPr lang="en-US" sz="4500" b="1">
                  <a:solidFill>
                    <a:srgbClr val="D8C3CB"/>
                  </a:solidFill>
                  <a:latin typeface="Arial Bold"/>
                  <a:ea typeface="Arial Bold"/>
                  <a:cs typeface="Arial Bold"/>
                  <a:sym typeface="Arial Bold"/>
                </a:rPr>
                <a:t>01</a:t>
              </a:r>
            </a:p>
          </p:txBody>
        </p:sp>
      </p:grpSp>
      <p:grpSp>
        <p:nvGrpSpPr>
          <p:cNvPr id="17" name="Group 17"/>
          <p:cNvGrpSpPr/>
          <p:nvPr/>
        </p:nvGrpSpPr>
        <p:grpSpPr>
          <a:xfrm>
            <a:off x="1964218" y="3086100"/>
            <a:ext cx="4663440" cy="685800"/>
            <a:chOff x="0" y="0"/>
            <a:chExt cx="6217920" cy="914400"/>
          </a:xfrm>
        </p:grpSpPr>
        <p:sp>
          <p:nvSpPr>
            <p:cNvPr id="18" name="Freeform 18"/>
            <p:cNvSpPr/>
            <p:nvPr/>
          </p:nvSpPr>
          <p:spPr>
            <a:xfrm>
              <a:off x="0" y="0"/>
              <a:ext cx="6217920" cy="914400"/>
            </a:xfrm>
            <a:custGeom>
              <a:avLst/>
              <a:gdLst/>
              <a:ahLst/>
              <a:cxnLst/>
              <a:rect l="l" t="t" r="r" b="b"/>
              <a:pathLst>
                <a:path w="6217920" h="914400">
                  <a:moveTo>
                    <a:pt x="0" y="0"/>
                  </a:moveTo>
                  <a:lnTo>
                    <a:pt x="6217920" y="0"/>
                  </a:lnTo>
                  <a:lnTo>
                    <a:pt x="6217920" y="914400"/>
                  </a:lnTo>
                  <a:lnTo>
                    <a:pt x="0" y="914400"/>
                  </a:lnTo>
                  <a:close/>
                </a:path>
              </a:pathLst>
            </a:custGeom>
            <a:blipFill>
              <a:blip r:embed="rId2">
                <a:alphaModFix amt="0"/>
              </a:blip>
              <a:stretch>
                <a:fillRect t="-82498" b="-82498"/>
              </a:stretch>
            </a:blipFill>
          </p:spPr>
        </p:sp>
        <p:sp>
          <p:nvSpPr>
            <p:cNvPr id="19" name="TextBox 19"/>
            <p:cNvSpPr txBox="1"/>
            <p:nvPr/>
          </p:nvSpPr>
          <p:spPr>
            <a:xfrm>
              <a:off x="0" y="-57150"/>
              <a:ext cx="6217920" cy="971550"/>
            </a:xfrm>
            <a:prstGeom prst="rect">
              <a:avLst/>
            </a:prstGeom>
          </p:spPr>
          <p:txBody>
            <a:bodyPr lIns="0" tIns="0" rIns="0" bIns="0" rtlCol="0" anchor="ctr"/>
            <a:lstStyle/>
            <a:p>
              <a:pPr algn="just">
                <a:lnSpc>
                  <a:spcPts val="3249"/>
                </a:lnSpc>
                <a:spcBef>
                  <a:spcPct val="0"/>
                </a:spcBef>
              </a:pPr>
              <a:r>
                <a:rPr lang="en-US" sz="2400" b="1" u="none" strike="noStrike">
                  <a:solidFill>
                    <a:srgbClr val="A23251"/>
                  </a:solidFill>
                  <a:latin typeface="Poppins Bold"/>
                  <a:ea typeface="Poppins Bold"/>
                  <a:cs typeface="Poppins Bold"/>
                  <a:sym typeface="Poppins Bold"/>
                </a:rPr>
                <a:t>Esfera Penal</a:t>
              </a:r>
            </a:p>
          </p:txBody>
        </p:sp>
      </p:grpSp>
      <p:grpSp>
        <p:nvGrpSpPr>
          <p:cNvPr id="20" name="Group 20"/>
          <p:cNvGrpSpPr/>
          <p:nvPr/>
        </p:nvGrpSpPr>
        <p:grpSpPr>
          <a:xfrm>
            <a:off x="1097280" y="4081882"/>
            <a:ext cx="4663440" cy="3461918"/>
            <a:chOff x="0" y="0"/>
            <a:chExt cx="6217920" cy="4615891"/>
          </a:xfrm>
        </p:grpSpPr>
        <p:sp>
          <p:nvSpPr>
            <p:cNvPr id="21" name="Freeform 21"/>
            <p:cNvSpPr/>
            <p:nvPr/>
          </p:nvSpPr>
          <p:spPr>
            <a:xfrm>
              <a:off x="0" y="0"/>
              <a:ext cx="6217920" cy="4615891"/>
            </a:xfrm>
            <a:custGeom>
              <a:avLst/>
              <a:gdLst/>
              <a:ahLst/>
              <a:cxnLst/>
              <a:rect l="l" t="t" r="r" b="b"/>
              <a:pathLst>
                <a:path w="6217920" h="4615891">
                  <a:moveTo>
                    <a:pt x="0" y="0"/>
                  </a:moveTo>
                  <a:lnTo>
                    <a:pt x="6217920" y="0"/>
                  </a:lnTo>
                  <a:lnTo>
                    <a:pt x="6217920" y="4615891"/>
                  </a:lnTo>
                  <a:lnTo>
                    <a:pt x="0" y="4615891"/>
                  </a:lnTo>
                  <a:close/>
                </a:path>
              </a:pathLst>
            </a:custGeom>
            <a:blipFill>
              <a:blip r:embed="rId2">
                <a:alphaModFix amt="0"/>
              </a:blip>
              <a:stretch>
                <a:fillRect l="-23585" r="-23585" b="22741"/>
              </a:stretch>
            </a:blipFill>
          </p:spPr>
        </p:sp>
        <p:sp>
          <p:nvSpPr>
            <p:cNvPr id="22" name="TextBox 22"/>
            <p:cNvSpPr txBox="1"/>
            <p:nvPr/>
          </p:nvSpPr>
          <p:spPr>
            <a:xfrm>
              <a:off x="0" y="-57150"/>
              <a:ext cx="6217920" cy="4673041"/>
            </a:xfrm>
            <a:prstGeom prst="rect">
              <a:avLst/>
            </a:prstGeom>
          </p:spPr>
          <p:txBody>
            <a:bodyPr lIns="0" tIns="0" rIns="0" bIns="0" rtlCol="0" anchor="ctr"/>
            <a:lstStyle/>
            <a:p>
              <a:pPr algn="just">
                <a:lnSpc>
                  <a:spcPts val="3249"/>
                </a:lnSpc>
                <a:spcBef>
                  <a:spcPct val="0"/>
                </a:spcBef>
              </a:pPr>
              <a:r>
                <a:rPr lang="en-US" sz="2400" u="none" strike="noStrike">
                  <a:solidFill>
                    <a:srgbClr val="1C1C1C"/>
                  </a:solidFill>
                  <a:latin typeface="Poppins"/>
                  <a:ea typeface="Poppins"/>
                  <a:cs typeface="Poppins"/>
                  <a:sym typeface="Poppins"/>
                </a:rPr>
                <a:t>Persecução estatal do agente por meio de ação penal, com aplicação de pena privativa de liberdade, restritiva de direitos ou multa, mediante prévia tipificação em lei — Código Penal e legislação extravagante.</a:t>
              </a:r>
            </a:p>
          </p:txBody>
        </p:sp>
      </p:grpSp>
      <p:grpSp>
        <p:nvGrpSpPr>
          <p:cNvPr id="23" name="Group 23"/>
          <p:cNvGrpSpPr/>
          <p:nvPr/>
        </p:nvGrpSpPr>
        <p:grpSpPr>
          <a:xfrm>
            <a:off x="6446520" y="2674620"/>
            <a:ext cx="5349240" cy="5084863"/>
            <a:chOff x="0" y="0"/>
            <a:chExt cx="7132320" cy="6779818"/>
          </a:xfrm>
        </p:grpSpPr>
        <p:sp>
          <p:nvSpPr>
            <p:cNvPr id="24" name="Freeform 24"/>
            <p:cNvSpPr/>
            <p:nvPr/>
          </p:nvSpPr>
          <p:spPr>
            <a:xfrm>
              <a:off x="0" y="0"/>
              <a:ext cx="7132320" cy="6779818"/>
            </a:xfrm>
            <a:custGeom>
              <a:avLst/>
              <a:gdLst/>
              <a:ahLst/>
              <a:cxnLst/>
              <a:rect l="l" t="t" r="r" b="b"/>
              <a:pathLst>
                <a:path w="7132320" h="6779818">
                  <a:moveTo>
                    <a:pt x="0" y="114588"/>
                  </a:moveTo>
                  <a:cubicBezTo>
                    <a:pt x="0" y="51326"/>
                    <a:pt x="49149" y="0"/>
                    <a:pt x="109728" y="0"/>
                  </a:cubicBezTo>
                  <a:lnTo>
                    <a:pt x="7022592" y="0"/>
                  </a:lnTo>
                  <a:cubicBezTo>
                    <a:pt x="7083172" y="0"/>
                    <a:pt x="7132320" y="51326"/>
                    <a:pt x="7132320" y="114588"/>
                  </a:cubicBezTo>
                  <a:lnTo>
                    <a:pt x="7132320" y="6665229"/>
                  </a:lnTo>
                  <a:cubicBezTo>
                    <a:pt x="7132320" y="6728492"/>
                    <a:pt x="7083172" y="6779818"/>
                    <a:pt x="7022592" y="6779818"/>
                  </a:cubicBezTo>
                  <a:lnTo>
                    <a:pt x="109728" y="6779818"/>
                  </a:lnTo>
                  <a:cubicBezTo>
                    <a:pt x="49149" y="6779818"/>
                    <a:pt x="0" y="6728492"/>
                    <a:pt x="0" y="6665229"/>
                  </a:cubicBezTo>
                  <a:close/>
                </a:path>
              </a:pathLst>
            </a:custGeom>
            <a:solidFill>
              <a:srgbClr val="F7F4F1"/>
            </a:solidFill>
          </p:spPr>
        </p:sp>
      </p:grpSp>
      <p:grpSp>
        <p:nvGrpSpPr>
          <p:cNvPr id="25" name="Group 25"/>
          <p:cNvGrpSpPr/>
          <p:nvPr/>
        </p:nvGrpSpPr>
        <p:grpSpPr>
          <a:xfrm>
            <a:off x="6789420" y="2948940"/>
            <a:ext cx="2057400" cy="960120"/>
            <a:chOff x="0" y="0"/>
            <a:chExt cx="2743200" cy="1280160"/>
          </a:xfrm>
        </p:grpSpPr>
        <p:sp>
          <p:nvSpPr>
            <p:cNvPr id="26" name="Freeform 26"/>
            <p:cNvSpPr/>
            <p:nvPr/>
          </p:nvSpPr>
          <p:spPr>
            <a:xfrm>
              <a:off x="0" y="0"/>
              <a:ext cx="2743200" cy="1280160"/>
            </a:xfrm>
            <a:custGeom>
              <a:avLst/>
              <a:gdLst/>
              <a:ahLst/>
              <a:cxnLst/>
              <a:rect l="l" t="t" r="r" b="b"/>
              <a:pathLst>
                <a:path w="2743200" h="1280160">
                  <a:moveTo>
                    <a:pt x="0" y="0"/>
                  </a:moveTo>
                  <a:lnTo>
                    <a:pt x="2743200" y="0"/>
                  </a:lnTo>
                  <a:lnTo>
                    <a:pt x="2743200" y="1280160"/>
                  </a:lnTo>
                  <a:lnTo>
                    <a:pt x="0" y="1280160"/>
                  </a:lnTo>
                  <a:close/>
                </a:path>
              </a:pathLst>
            </a:custGeom>
            <a:blipFill>
              <a:blip r:embed="rId2">
                <a:alphaModFix amt="0"/>
              </a:blip>
              <a:stretch>
                <a:fillRect l="-9874" r="-9874"/>
              </a:stretch>
            </a:blipFill>
          </p:spPr>
        </p:sp>
        <p:sp>
          <p:nvSpPr>
            <p:cNvPr id="27" name="TextBox 27"/>
            <p:cNvSpPr txBox="1"/>
            <p:nvPr/>
          </p:nvSpPr>
          <p:spPr>
            <a:xfrm>
              <a:off x="0" y="-28575"/>
              <a:ext cx="2743200" cy="1308735"/>
            </a:xfrm>
            <a:prstGeom prst="rect">
              <a:avLst/>
            </a:prstGeom>
          </p:spPr>
          <p:txBody>
            <a:bodyPr lIns="0" tIns="0" rIns="0" bIns="0" rtlCol="0" anchor="ctr"/>
            <a:lstStyle/>
            <a:p>
              <a:pPr algn="l">
                <a:lnSpc>
                  <a:spcPts val="5400"/>
                </a:lnSpc>
              </a:pPr>
              <a:r>
                <a:rPr lang="en-US" sz="4500" b="1">
                  <a:solidFill>
                    <a:srgbClr val="D8C3CB"/>
                  </a:solidFill>
                  <a:latin typeface="Arial Bold"/>
                  <a:ea typeface="Arial Bold"/>
                  <a:cs typeface="Arial Bold"/>
                  <a:sym typeface="Arial Bold"/>
                </a:rPr>
                <a:t>02</a:t>
              </a:r>
            </a:p>
          </p:txBody>
        </p:sp>
      </p:grpSp>
      <p:grpSp>
        <p:nvGrpSpPr>
          <p:cNvPr id="28" name="Group 28"/>
          <p:cNvGrpSpPr/>
          <p:nvPr/>
        </p:nvGrpSpPr>
        <p:grpSpPr>
          <a:xfrm>
            <a:off x="7818120" y="3086100"/>
            <a:ext cx="4663440" cy="685800"/>
            <a:chOff x="0" y="0"/>
            <a:chExt cx="6217920" cy="914400"/>
          </a:xfrm>
        </p:grpSpPr>
        <p:sp>
          <p:nvSpPr>
            <p:cNvPr id="29" name="Freeform 29"/>
            <p:cNvSpPr/>
            <p:nvPr/>
          </p:nvSpPr>
          <p:spPr>
            <a:xfrm>
              <a:off x="0" y="0"/>
              <a:ext cx="6217920" cy="914400"/>
            </a:xfrm>
            <a:custGeom>
              <a:avLst/>
              <a:gdLst/>
              <a:ahLst/>
              <a:cxnLst/>
              <a:rect l="l" t="t" r="r" b="b"/>
              <a:pathLst>
                <a:path w="6217920" h="914400">
                  <a:moveTo>
                    <a:pt x="0" y="0"/>
                  </a:moveTo>
                  <a:lnTo>
                    <a:pt x="6217920" y="0"/>
                  </a:lnTo>
                  <a:lnTo>
                    <a:pt x="6217920" y="914400"/>
                  </a:lnTo>
                  <a:lnTo>
                    <a:pt x="0" y="914400"/>
                  </a:lnTo>
                  <a:close/>
                </a:path>
              </a:pathLst>
            </a:custGeom>
            <a:blipFill>
              <a:blip r:embed="rId2">
                <a:alphaModFix amt="0"/>
              </a:blip>
              <a:stretch>
                <a:fillRect t="-82498" b="-82498"/>
              </a:stretch>
            </a:blipFill>
          </p:spPr>
        </p:sp>
        <p:sp>
          <p:nvSpPr>
            <p:cNvPr id="30" name="TextBox 30"/>
            <p:cNvSpPr txBox="1"/>
            <p:nvPr/>
          </p:nvSpPr>
          <p:spPr>
            <a:xfrm>
              <a:off x="0" y="-57150"/>
              <a:ext cx="6217920" cy="971550"/>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A23251"/>
                  </a:solidFill>
                  <a:latin typeface="Poppins Bold"/>
                  <a:ea typeface="Poppins Bold"/>
                  <a:cs typeface="Poppins Bold"/>
                  <a:sym typeface="Poppins Bold"/>
                </a:rPr>
                <a:t>Esfera Cível</a:t>
              </a:r>
            </a:p>
          </p:txBody>
        </p:sp>
      </p:grpSp>
      <p:grpSp>
        <p:nvGrpSpPr>
          <p:cNvPr id="31" name="Group 31"/>
          <p:cNvGrpSpPr/>
          <p:nvPr/>
        </p:nvGrpSpPr>
        <p:grpSpPr>
          <a:xfrm>
            <a:off x="6789420" y="4081882"/>
            <a:ext cx="4663440" cy="3052343"/>
            <a:chOff x="0" y="0"/>
            <a:chExt cx="6217920" cy="4069791"/>
          </a:xfrm>
        </p:grpSpPr>
        <p:sp>
          <p:nvSpPr>
            <p:cNvPr id="32" name="Freeform 32"/>
            <p:cNvSpPr/>
            <p:nvPr/>
          </p:nvSpPr>
          <p:spPr>
            <a:xfrm>
              <a:off x="0" y="0"/>
              <a:ext cx="6217920" cy="4069791"/>
            </a:xfrm>
            <a:custGeom>
              <a:avLst/>
              <a:gdLst/>
              <a:ahLst/>
              <a:cxnLst/>
              <a:rect l="l" t="t" r="r" b="b"/>
              <a:pathLst>
                <a:path w="6217920" h="4069791">
                  <a:moveTo>
                    <a:pt x="0" y="0"/>
                  </a:moveTo>
                  <a:lnTo>
                    <a:pt x="6217920" y="0"/>
                  </a:lnTo>
                  <a:lnTo>
                    <a:pt x="6217920" y="4069791"/>
                  </a:lnTo>
                  <a:lnTo>
                    <a:pt x="0" y="4069791"/>
                  </a:lnTo>
                  <a:close/>
                </a:path>
              </a:pathLst>
            </a:custGeom>
            <a:blipFill>
              <a:blip r:embed="rId2">
                <a:alphaModFix amt="0"/>
              </a:blip>
              <a:stretch>
                <a:fillRect l="-23585" r="-23585" b="12374"/>
              </a:stretch>
            </a:blipFill>
          </p:spPr>
        </p:sp>
        <p:sp>
          <p:nvSpPr>
            <p:cNvPr id="33" name="TextBox 33"/>
            <p:cNvSpPr txBox="1"/>
            <p:nvPr/>
          </p:nvSpPr>
          <p:spPr>
            <a:xfrm>
              <a:off x="0" y="-57150"/>
              <a:ext cx="6217920" cy="4126941"/>
            </a:xfrm>
            <a:prstGeom prst="rect">
              <a:avLst/>
            </a:prstGeom>
          </p:spPr>
          <p:txBody>
            <a:bodyPr lIns="0" tIns="0" rIns="0" bIns="0" rtlCol="0" anchor="ctr"/>
            <a:lstStyle/>
            <a:p>
              <a:pPr marL="0" lvl="0" indent="0" algn="just">
                <a:lnSpc>
                  <a:spcPts val="3249"/>
                </a:lnSpc>
                <a:spcBef>
                  <a:spcPct val="0"/>
                </a:spcBef>
              </a:pPr>
              <a:r>
                <a:rPr lang="en-US" sz="2400" u="none" strike="noStrike">
                  <a:solidFill>
                    <a:srgbClr val="1C1C1C"/>
                  </a:solidFill>
                  <a:latin typeface="Poppins"/>
                  <a:ea typeface="Poppins"/>
                  <a:cs typeface="Poppins"/>
                  <a:sym typeface="Poppins"/>
                </a:rPr>
                <a:t>Responsabilização do agressor e, solidariamente, do empregador ou da entidade, mediante reparação por danos morais e materiais, fundada nos artigos 186, 187 e 927 do Código Civil.</a:t>
              </a:r>
            </a:p>
          </p:txBody>
        </p:sp>
      </p:grpSp>
      <p:grpSp>
        <p:nvGrpSpPr>
          <p:cNvPr id="34" name="Group 34"/>
          <p:cNvGrpSpPr/>
          <p:nvPr/>
        </p:nvGrpSpPr>
        <p:grpSpPr>
          <a:xfrm>
            <a:off x="12138660" y="2674620"/>
            <a:ext cx="5349240" cy="5084863"/>
            <a:chOff x="0" y="0"/>
            <a:chExt cx="7132320" cy="6779818"/>
          </a:xfrm>
        </p:grpSpPr>
        <p:sp>
          <p:nvSpPr>
            <p:cNvPr id="35" name="Freeform 35"/>
            <p:cNvSpPr/>
            <p:nvPr/>
          </p:nvSpPr>
          <p:spPr>
            <a:xfrm>
              <a:off x="0" y="0"/>
              <a:ext cx="7132320" cy="6779818"/>
            </a:xfrm>
            <a:custGeom>
              <a:avLst/>
              <a:gdLst/>
              <a:ahLst/>
              <a:cxnLst/>
              <a:rect l="l" t="t" r="r" b="b"/>
              <a:pathLst>
                <a:path w="7132320" h="6779818">
                  <a:moveTo>
                    <a:pt x="0" y="114588"/>
                  </a:moveTo>
                  <a:cubicBezTo>
                    <a:pt x="0" y="51326"/>
                    <a:pt x="49149" y="0"/>
                    <a:pt x="109728" y="0"/>
                  </a:cubicBezTo>
                  <a:lnTo>
                    <a:pt x="7022592" y="0"/>
                  </a:lnTo>
                  <a:cubicBezTo>
                    <a:pt x="7083172" y="0"/>
                    <a:pt x="7132320" y="51326"/>
                    <a:pt x="7132320" y="114588"/>
                  </a:cubicBezTo>
                  <a:lnTo>
                    <a:pt x="7132320" y="6665229"/>
                  </a:lnTo>
                  <a:cubicBezTo>
                    <a:pt x="7132320" y="6728492"/>
                    <a:pt x="7083172" y="6779818"/>
                    <a:pt x="7022592" y="6779818"/>
                  </a:cubicBezTo>
                  <a:lnTo>
                    <a:pt x="109728" y="6779818"/>
                  </a:lnTo>
                  <a:cubicBezTo>
                    <a:pt x="49149" y="6779818"/>
                    <a:pt x="0" y="6728492"/>
                    <a:pt x="0" y="6665229"/>
                  </a:cubicBezTo>
                  <a:close/>
                </a:path>
              </a:pathLst>
            </a:custGeom>
            <a:solidFill>
              <a:srgbClr val="F7F4F1"/>
            </a:solidFill>
          </p:spPr>
        </p:sp>
      </p:grpSp>
      <p:grpSp>
        <p:nvGrpSpPr>
          <p:cNvPr id="36" name="Group 36"/>
          <p:cNvGrpSpPr/>
          <p:nvPr/>
        </p:nvGrpSpPr>
        <p:grpSpPr>
          <a:xfrm>
            <a:off x="12481560" y="2948940"/>
            <a:ext cx="2057400" cy="960120"/>
            <a:chOff x="0" y="0"/>
            <a:chExt cx="2743200" cy="1280160"/>
          </a:xfrm>
        </p:grpSpPr>
        <p:sp>
          <p:nvSpPr>
            <p:cNvPr id="37" name="Freeform 37"/>
            <p:cNvSpPr/>
            <p:nvPr/>
          </p:nvSpPr>
          <p:spPr>
            <a:xfrm>
              <a:off x="0" y="0"/>
              <a:ext cx="2743200" cy="1280160"/>
            </a:xfrm>
            <a:custGeom>
              <a:avLst/>
              <a:gdLst/>
              <a:ahLst/>
              <a:cxnLst/>
              <a:rect l="l" t="t" r="r" b="b"/>
              <a:pathLst>
                <a:path w="2743200" h="1280160">
                  <a:moveTo>
                    <a:pt x="0" y="0"/>
                  </a:moveTo>
                  <a:lnTo>
                    <a:pt x="2743200" y="0"/>
                  </a:lnTo>
                  <a:lnTo>
                    <a:pt x="2743200" y="1280160"/>
                  </a:lnTo>
                  <a:lnTo>
                    <a:pt x="0" y="1280160"/>
                  </a:lnTo>
                  <a:close/>
                </a:path>
              </a:pathLst>
            </a:custGeom>
            <a:blipFill>
              <a:blip r:embed="rId2">
                <a:alphaModFix amt="0"/>
              </a:blip>
              <a:stretch>
                <a:fillRect l="-9874" r="-9874"/>
              </a:stretch>
            </a:blipFill>
          </p:spPr>
        </p:sp>
        <p:sp>
          <p:nvSpPr>
            <p:cNvPr id="38" name="TextBox 38"/>
            <p:cNvSpPr txBox="1"/>
            <p:nvPr/>
          </p:nvSpPr>
          <p:spPr>
            <a:xfrm>
              <a:off x="0" y="-28575"/>
              <a:ext cx="2743200" cy="1308735"/>
            </a:xfrm>
            <a:prstGeom prst="rect">
              <a:avLst/>
            </a:prstGeom>
          </p:spPr>
          <p:txBody>
            <a:bodyPr lIns="0" tIns="0" rIns="0" bIns="0" rtlCol="0" anchor="ctr"/>
            <a:lstStyle/>
            <a:p>
              <a:pPr marL="0" lvl="0" indent="0" algn="l">
                <a:lnSpc>
                  <a:spcPts val="5400"/>
                </a:lnSpc>
                <a:spcBef>
                  <a:spcPct val="0"/>
                </a:spcBef>
              </a:pPr>
              <a:r>
                <a:rPr lang="en-US" sz="4500" b="1" u="none" strike="noStrike">
                  <a:solidFill>
                    <a:srgbClr val="D8C3CB"/>
                  </a:solidFill>
                  <a:latin typeface="Arial Bold"/>
                  <a:ea typeface="Arial Bold"/>
                  <a:cs typeface="Arial Bold"/>
                  <a:sym typeface="Arial Bold"/>
                </a:rPr>
                <a:t>03</a:t>
              </a:r>
            </a:p>
          </p:txBody>
        </p:sp>
      </p:grpSp>
      <p:grpSp>
        <p:nvGrpSpPr>
          <p:cNvPr id="39" name="Group 39"/>
          <p:cNvGrpSpPr/>
          <p:nvPr/>
        </p:nvGrpSpPr>
        <p:grpSpPr>
          <a:xfrm>
            <a:off x="13510260" y="3086100"/>
            <a:ext cx="4663440" cy="685800"/>
            <a:chOff x="0" y="0"/>
            <a:chExt cx="6217920" cy="914400"/>
          </a:xfrm>
        </p:grpSpPr>
        <p:sp>
          <p:nvSpPr>
            <p:cNvPr id="40" name="Freeform 40"/>
            <p:cNvSpPr/>
            <p:nvPr/>
          </p:nvSpPr>
          <p:spPr>
            <a:xfrm>
              <a:off x="0" y="0"/>
              <a:ext cx="6217920" cy="914400"/>
            </a:xfrm>
            <a:custGeom>
              <a:avLst/>
              <a:gdLst/>
              <a:ahLst/>
              <a:cxnLst/>
              <a:rect l="l" t="t" r="r" b="b"/>
              <a:pathLst>
                <a:path w="6217920" h="914400">
                  <a:moveTo>
                    <a:pt x="0" y="0"/>
                  </a:moveTo>
                  <a:lnTo>
                    <a:pt x="6217920" y="0"/>
                  </a:lnTo>
                  <a:lnTo>
                    <a:pt x="6217920" y="914400"/>
                  </a:lnTo>
                  <a:lnTo>
                    <a:pt x="0" y="914400"/>
                  </a:lnTo>
                  <a:close/>
                </a:path>
              </a:pathLst>
            </a:custGeom>
            <a:blipFill>
              <a:blip r:embed="rId2">
                <a:alphaModFix amt="0"/>
              </a:blip>
              <a:stretch>
                <a:fillRect t="-82498" b="-82498"/>
              </a:stretch>
            </a:blipFill>
          </p:spPr>
        </p:sp>
        <p:sp>
          <p:nvSpPr>
            <p:cNvPr id="41" name="TextBox 41"/>
            <p:cNvSpPr txBox="1"/>
            <p:nvPr/>
          </p:nvSpPr>
          <p:spPr>
            <a:xfrm>
              <a:off x="0" y="-57150"/>
              <a:ext cx="6217920" cy="971550"/>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A23251"/>
                  </a:solidFill>
                  <a:latin typeface="Poppins Bold"/>
                  <a:ea typeface="Poppins Bold"/>
                  <a:cs typeface="Poppins Bold"/>
                  <a:sym typeface="Poppins Bold"/>
                </a:rPr>
                <a:t>Esfera Trabalhista</a:t>
              </a:r>
            </a:p>
          </p:txBody>
        </p:sp>
      </p:grpSp>
      <p:grpSp>
        <p:nvGrpSpPr>
          <p:cNvPr id="42" name="Group 42"/>
          <p:cNvGrpSpPr/>
          <p:nvPr/>
        </p:nvGrpSpPr>
        <p:grpSpPr>
          <a:xfrm>
            <a:off x="12550140" y="4081882"/>
            <a:ext cx="4663440" cy="3052343"/>
            <a:chOff x="0" y="0"/>
            <a:chExt cx="6217920" cy="4069791"/>
          </a:xfrm>
        </p:grpSpPr>
        <p:sp>
          <p:nvSpPr>
            <p:cNvPr id="43" name="Freeform 43"/>
            <p:cNvSpPr/>
            <p:nvPr/>
          </p:nvSpPr>
          <p:spPr>
            <a:xfrm>
              <a:off x="0" y="0"/>
              <a:ext cx="6217920" cy="4069791"/>
            </a:xfrm>
            <a:custGeom>
              <a:avLst/>
              <a:gdLst/>
              <a:ahLst/>
              <a:cxnLst/>
              <a:rect l="l" t="t" r="r" b="b"/>
              <a:pathLst>
                <a:path w="6217920" h="4069791">
                  <a:moveTo>
                    <a:pt x="0" y="0"/>
                  </a:moveTo>
                  <a:lnTo>
                    <a:pt x="6217920" y="0"/>
                  </a:lnTo>
                  <a:lnTo>
                    <a:pt x="6217920" y="4069791"/>
                  </a:lnTo>
                  <a:lnTo>
                    <a:pt x="0" y="4069791"/>
                  </a:lnTo>
                  <a:close/>
                </a:path>
              </a:pathLst>
            </a:custGeom>
            <a:blipFill>
              <a:blip r:embed="rId2">
                <a:alphaModFix amt="0"/>
              </a:blip>
              <a:stretch>
                <a:fillRect l="-23585" r="-23585" b="12374"/>
              </a:stretch>
            </a:blipFill>
          </p:spPr>
        </p:sp>
        <p:sp>
          <p:nvSpPr>
            <p:cNvPr id="44" name="TextBox 44"/>
            <p:cNvSpPr txBox="1"/>
            <p:nvPr/>
          </p:nvSpPr>
          <p:spPr>
            <a:xfrm>
              <a:off x="0" y="-57150"/>
              <a:ext cx="6217920" cy="4126941"/>
            </a:xfrm>
            <a:prstGeom prst="rect">
              <a:avLst/>
            </a:prstGeom>
          </p:spPr>
          <p:txBody>
            <a:bodyPr lIns="0" tIns="0" rIns="0" bIns="0" rtlCol="0" anchor="ctr"/>
            <a:lstStyle/>
            <a:p>
              <a:pPr marL="0" lvl="0" indent="0" algn="just">
                <a:lnSpc>
                  <a:spcPts val="3249"/>
                </a:lnSpc>
                <a:spcBef>
                  <a:spcPct val="0"/>
                </a:spcBef>
              </a:pPr>
              <a:r>
                <a:rPr lang="en-US" sz="2400" u="none" strike="noStrike">
                  <a:solidFill>
                    <a:srgbClr val="1C1C1C"/>
                  </a:solidFill>
                  <a:latin typeface="Poppins"/>
                  <a:ea typeface="Poppins"/>
                  <a:cs typeface="Poppins"/>
                  <a:sym typeface="Poppins"/>
                </a:rPr>
                <a:t>Apuração das repercussões do assédio na relação de emprego, admitindo rescisão indireta (art. 483 da CLT), justa causa do agressor e indenização por dano moral perante a Justiça do Trabalho.</a:t>
              </a:r>
            </a:p>
          </p:txBody>
        </p:sp>
      </p:grpSp>
      <p:sp>
        <p:nvSpPr>
          <p:cNvPr id="45" name="TextBox 45"/>
          <p:cNvSpPr txBox="1"/>
          <p:nvPr/>
        </p:nvSpPr>
        <p:spPr>
          <a:xfrm>
            <a:off x="1028700" y="7921408"/>
            <a:ext cx="16230600" cy="829361"/>
          </a:xfrm>
          <a:prstGeom prst="rect">
            <a:avLst/>
          </a:prstGeom>
        </p:spPr>
        <p:txBody>
          <a:bodyPr lIns="0" tIns="0" rIns="0" bIns="0" rtlCol="0" anchor="t">
            <a:spAutoFit/>
          </a:bodyPr>
          <a:lstStyle/>
          <a:p>
            <a:pPr marL="0" lvl="0" indent="0" algn="just">
              <a:lnSpc>
                <a:spcPts val="3249"/>
              </a:lnSpc>
              <a:spcBef>
                <a:spcPct val="0"/>
              </a:spcBef>
            </a:pPr>
            <a:r>
              <a:rPr lang="en-US" sz="2400" b="1" u="none" strike="noStrike">
                <a:solidFill>
                  <a:srgbClr val="000000"/>
                </a:solidFill>
                <a:latin typeface="Poppins Bold"/>
                <a:ea typeface="Poppins Bold"/>
                <a:cs typeface="Poppins Bold"/>
                <a:sym typeface="Poppins Bold"/>
              </a:rPr>
              <a:t>As esferas são autônomas e independentes entre si: a mesma conduta pode ensejar, simultaneamente, responsabilização penal, cível e trabalhista, sem caracterizar bis in idem.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54380" y="438912"/>
            <a:ext cx="13030200" cy="594893"/>
            <a:chOff x="0" y="0"/>
            <a:chExt cx="17373600" cy="793191"/>
          </a:xfrm>
        </p:grpSpPr>
        <p:sp>
          <p:nvSpPr>
            <p:cNvPr id="3" name="Freeform 3"/>
            <p:cNvSpPr/>
            <p:nvPr/>
          </p:nvSpPr>
          <p:spPr>
            <a:xfrm>
              <a:off x="0" y="0"/>
              <a:ext cx="17373600" cy="793191"/>
            </a:xfrm>
            <a:custGeom>
              <a:avLst/>
              <a:gdLst/>
              <a:ahLst/>
              <a:cxnLst/>
              <a:rect l="l" t="t" r="r" b="b"/>
              <a:pathLst>
                <a:path w="17373600" h="793191">
                  <a:moveTo>
                    <a:pt x="0" y="0"/>
                  </a:moveTo>
                  <a:lnTo>
                    <a:pt x="17373600" y="0"/>
                  </a:lnTo>
                  <a:lnTo>
                    <a:pt x="17373600" y="793191"/>
                  </a:lnTo>
                  <a:lnTo>
                    <a:pt x="0" y="793191"/>
                  </a:lnTo>
                  <a:close/>
                </a:path>
              </a:pathLst>
            </a:custGeom>
            <a:blipFill>
              <a:blip r:embed="rId2">
                <a:alphaModFix amt="0"/>
              </a:blip>
              <a:stretch>
                <a:fillRect t="-386440" b="-367137"/>
              </a:stretch>
            </a:blipFill>
          </p:spPr>
        </p:sp>
        <p:sp>
          <p:nvSpPr>
            <p:cNvPr id="4" name="TextBox 4"/>
            <p:cNvSpPr txBox="1"/>
            <p:nvPr/>
          </p:nvSpPr>
          <p:spPr>
            <a:xfrm>
              <a:off x="0" y="-57150"/>
              <a:ext cx="17373600" cy="850341"/>
            </a:xfrm>
            <a:prstGeom prst="rect">
              <a:avLst/>
            </a:prstGeom>
          </p:spPr>
          <p:txBody>
            <a:bodyPr lIns="0" tIns="0" rIns="0" bIns="0" rtlCol="0" anchor="ctr"/>
            <a:lstStyle/>
            <a:p>
              <a:pPr marL="0" lvl="0" indent="0" algn="just">
                <a:lnSpc>
                  <a:spcPts val="3249"/>
                </a:lnSpc>
                <a:spcBef>
                  <a:spcPct val="0"/>
                </a:spcBef>
              </a:pPr>
              <a:r>
                <a:rPr lang="en-US" sz="2400" b="1" u="none" strike="noStrike" dirty="0">
                  <a:solidFill>
                    <a:srgbClr val="A23251"/>
                  </a:solidFill>
                  <a:latin typeface="Poppins Bold"/>
                  <a:ea typeface="Poppins Bold"/>
                  <a:cs typeface="Poppins Bold"/>
                  <a:sym typeface="Poppins Bold"/>
                </a:rPr>
                <a:t>ASSÉDIO NO ÂMBITO PENAL</a:t>
              </a:r>
            </a:p>
          </p:txBody>
        </p:sp>
      </p:grpSp>
      <p:grpSp>
        <p:nvGrpSpPr>
          <p:cNvPr id="5" name="Group 5"/>
          <p:cNvGrpSpPr/>
          <p:nvPr/>
        </p:nvGrpSpPr>
        <p:grpSpPr>
          <a:xfrm>
            <a:off x="15293340" y="384048"/>
            <a:ext cx="2400300" cy="753942"/>
            <a:chOff x="0" y="0"/>
            <a:chExt cx="3200400" cy="1005256"/>
          </a:xfrm>
        </p:grpSpPr>
        <p:sp>
          <p:nvSpPr>
            <p:cNvPr id="6" name="Freeform 6" descr="/home/claude/assets/sindiclubes_logo.png"/>
            <p:cNvSpPr/>
            <p:nvPr/>
          </p:nvSpPr>
          <p:spPr>
            <a:xfrm>
              <a:off x="0" y="0"/>
              <a:ext cx="3200400" cy="1005205"/>
            </a:xfrm>
            <a:custGeom>
              <a:avLst/>
              <a:gdLst/>
              <a:ahLst/>
              <a:cxnLst/>
              <a:rect l="l" t="t" r="r" b="b"/>
              <a:pathLst>
                <a:path w="3200400" h="1005205">
                  <a:moveTo>
                    <a:pt x="0" y="0"/>
                  </a:moveTo>
                  <a:lnTo>
                    <a:pt x="3200400" y="0"/>
                  </a:lnTo>
                  <a:lnTo>
                    <a:pt x="3200400" y="1005205"/>
                  </a:lnTo>
                  <a:lnTo>
                    <a:pt x="0" y="1005205"/>
                  </a:lnTo>
                  <a:lnTo>
                    <a:pt x="0" y="0"/>
                  </a:lnTo>
                  <a:close/>
                </a:path>
              </a:pathLst>
            </a:custGeom>
            <a:blipFill>
              <a:blip r:embed="rId3"/>
              <a:stretch>
                <a:fillRect b="-5"/>
              </a:stretch>
            </a:blipFill>
          </p:spPr>
        </p:sp>
      </p:grpSp>
      <p:grpSp>
        <p:nvGrpSpPr>
          <p:cNvPr id="7" name="Group 7"/>
          <p:cNvGrpSpPr/>
          <p:nvPr/>
        </p:nvGrpSpPr>
        <p:grpSpPr>
          <a:xfrm>
            <a:off x="16664940" y="9395460"/>
            <a:ext cx="1165860" cy="635927"/>
            <a:chOff x="0" y="0"/>
            <a:chExt cx="1554480" cy="847903"/>
          </a:xfrm>
        </p:grpSpPr>
        <p:sp>
          <p:nvSpPr>
            <p:cNvPr id="8" name="Freeform 8" descr="/home/claude/assets/img-010.png"/>
            <p:cNvSpPr/>
            <p:nvPr/>
          </p:nvSpPr>
          <p:spPr>
            <a:xfrm>
              <a:off x="0" y="0"/>
              <a:ext cx="1554480" cy="847852"/>
            </a:xfrm>
            <a:custGeom>
              <a:avLst/>
              <a:gdLst/>
              <a:ahLst/>
              <a:cxnLst/>
              <a:rect l="l" t="t" r="r" b="b"/>
              <a:pathLst>
                <a:path w="1554480" h="847852">
                  <a:moveTo>
                    <a:pt x="0" y="0"/>
                  </a:moveTo>
                  <a:lnTo>
                    <a:pt x="1554480" y="0"/>
                  </a:lnTo>
                  <a:lnTo>
                    <a:pt x="1554480" y="847852"/>
                  </a:lnTo>
                  <a:lnTo>
                    <a:pt x="0" y="847852"/>
                  </a:lnTo>
                  <a:lnTo>
                    <a:pt x="0" y="0"/>
                  </a:lnTo>
                  <a:close/>
                </a:path>
              </a:pathLst>
            </a:custGeom>
            <a:blipFill>
              <a:blip r:embed="rId4"/>
              <a:stretch>
                <a:fillRect b="-5"/>
              </a:stretch>
            </a:blipFill>
          </p:spPr>
        </p:sp>
      </p:grpSp>
      <p:grpSp>
        <p:nvGrpSpPr>
          <p:cNvPr id="9" name="Group 9"/>
          <p:cNvGrpSpPr/>
          <p:nvPr/>
        </p:nvGrpSpPr>
        <p:grpSpPr>
          <a:xfrm>
            <a:off x="754380" y="932688"/>
            <a:ext cx="15087600" cy="1234440"/>
            <a:chOff x="0" y="0"/>
            <a:chExt cx="20116800" cy="1645920"/>
          </a:xfrm>
        </p:grpSpPr>
        <p:sp>
          <p:nvSpPr>
            <p:cNvPr id="10" name="Freeform 10"/>
            <p:cNvSpPr/>
            <p:nvPr/>
          </p:nvSpPr>
          <p:spPr>
            <a:xfrm>
              <a:off x="0" y="0"/>
              <a:ext cx="20116800" cy="1645920"/>
            </a:xfrm>
            <a:custGeom>
              <a:avLst/>
              <a:gdLst/>
              <a:ahLst/>
              <a:cxnLst/>
              <a:rect l="l" t="t" r="r" b="b"/>
              <a:pathLst>
                <a:path w="20116800" h="1645920">
                  <a:moveTo>
                    <a:pt x="0" y="0"/>
                  </a:moveTo>
                  <a:lnTo>
                    <a:pt x="20116800" y="0"/>
                  </a:lnTo>
                  <a:lnTo>
                    <a:pt x="20116800" y="1645920"/>
                  </a:lnTo>
                  <a:lnTo>
                    <a:pt x="0" y="1645920"/>
                  </a:lnTo>
                  <a:close/>
                </a:path>
              </a:pathLst>
            </a:custGeom>
            <a:blipFill>
              <a:blip r:embed="rId2">
                <a:alphaModFix amt="0"/>
              </a:blip>
              <a:stretch>
                <a:fillRect t="-188150" b="-188150"/>
              </a:stretch>
            </a:blipFill>
          </p:spPr>
        </p:sp>
        <p:sp>
          <p:nvSpPr>
            <p:cNvPr id="11" name="TextBox 11"/>
            <p:cNvSpPr txBox="1"/>
            <p:nvPr/>
          </p:nvSpPr>
          <p:spPr>
            <a:xfrm>
              <a:off x="0" y="-19050"/>
              <a:ext cx="20116800" cy="1664970"/>
            </a:xfrm>
            <a:prstGeom prst="rect">
              <a:avLst/>
            </a:prstGeom>
          </p:spPr>
          <p:txBody>
            <a:bodyPr lIns="0" tIns="0" rIns="0" bIns="0" rtlCol="0" anchor="ctr"/>
            <a:lstStyle/>
            <a:p>
              <a:pPr marL="0" lvl="0" indent="0" algn="l">
                <a:lnSpc>
                  <a:spcPts val="5103"/>
                </a:lnSpc>
                <a:spcBef>
                  <a:spcPct val="0"/>
                </a:spcBef>
              </a:pPr>
              <a:r>
                <a:rPr lang="en-US" sz="4503" b="1" u="none" strike="noStrike">
                  <a:solidFill>
                    <a:srgbClr val="1C1C1C"/>
                  </a:solidFill>
                  <a:latin typeface="Poppins Bold"/>
                  <a:ea typeface="Poppins Bold"/>
                  <a:cs typeface="Poppins Bold"/>
                  <a:sym typeface="Poppins Bold"/>
                </a:rPr>
                <a:t>Assédio sexual e importunação sexual</a:t>
              </a:r>
            </a:p>
          </p:txBody>
        </p:sp>
      </p:grpSp>
      <p:grpSp>
        <p:nvGrpSpPr>
          <p:cNvPr id="12" name="Group 12"/>
          <p:cNvGrpSpPr/>
          <p:nvPr/>
        </p:nvGrpSpPr>
        <p:grpSpPr>
          <a:xfrm>
            <a:off x="754380" y="2674620"/>
            <a:ext cx="5280660" cy="754380"/>
            <a:chOff x="0" y="0"/>
            <a:chExt cx="7040880" cy="1005840"/>
          </a:xfrm>
        </p:grpSpPr>
        <p:sp>
          <p:nvSpPr>
            <p:cNvPr id="13" name="Freeform 13"/>
            <p:cNvSpPr/>
            <p:nvPr/>
          </p:nvSpPr>
          <p:spPr>
            <a:xfrm>
              <a:off x="0" y="0"/>
              <a:ext cx="7040880" cy="1005840"/>
            </a:xfrm>
            <a:custGeom>
              <a:avLst/>
              <a:gdLst/>
              <a:ahLst/>
              <a:cxnLst/>
              <a:rect l="l" t="t" r="r" b="b"/>
              <a:pathLst>
                <a:path w="7040880" h="1005840">
                  <a:moveTo>
                    <a:pt x="0" y="0"/>
                  </a:moveTo>
                  <a:lnTo>
                    <a:pt x="7040880" y="0"/>
                  </a:lnTo>
                  <a:lnTo>
                    <a:pt x="7040880" y="1005840"/>
                  </a:lnTo>
                  <a:lnTo>
                    <a:pt x="0" y="1005840"/>
                  </a:lnTo>
                  <a:close/>
                </a:path>
              </a:pathLst>
            </a:custGeom>
            <a:solidFill>
              <a:srgbClr val="FFFFFF"/>
            </a:solidFill>
          </p:spPr>
        </p:sp>
      </p:grpSp>
      <p:grpSp>
        <p:nvGrpSpPr>
          <p:cNvPr id="14" name="Group 14"/>
          <p:cNvGrpSpPr/>
          <p:nvPr/>
        </p:nvGrpSpPr>
        <p:grpSpPr>
          <a:xfrm>
            <a:off x="6240780" y="2674620"/>
            <a:ext cx="5692140" cy="754380"/>
            <a:chOff x="0" y="0"/>
            <a:chExt cx="7589520" cy="1005840"/>
          </a:xfrm>
        </p:grpSpPr>
        <p:sp>
          <p:nvSpPr>
            <p:cNvPr id="15" name="Freeform 15"/>
            <p:cNvSpPr/>
            <p:nvPr/>
          </p:nvSpPr>
          <p:spPr>
            <a:xfrm>
              <a:off x="0" y="0"/>
              <a:ext cx="7589520" cy="1005840"/>
            </a:xfrm>
            <a:custGeom>
              <a:avLst/>
              <a:gdLst/>
              <a:ahLst/>
              <a:cxnLst/>
              <a:rect l="l" t="t" r="r" b="b"/>
              <a:pathLst>
                <a:path w="7589520" h="1005840">
                  <a:moveTo>
                    <a:pt x="0" y="0"/>
                  </a:moveTo>
                  <a:lnTo>
                    <a:pt x="7589520" y="0"/>
                  </a:lnTo>
                  <a:lnTo>
                    <a:pt x="7589520" y="1005840"/>
                  </a:lnTo>
                  <a:lnTo>
                    <a:pt x="0" y="1005840"/>
                  </a:lnTo>
                  <a:close/>
                </a:path>
              </a:pathLst>
            </a:custGeom>
            <a:solidFill>
              <a:srgbClr val="A23251"/>
            </a:solidFill>
          </p:spPr>
        </p:sp>
      </p:grpSp>
      <p:grpSp>
        <p:nvGrpSpPr>
          <p:cNvPr id="16" name="Group 16"/>
          <p:cNvGrpSpPr/>
          <p:nvPr/>
        </p:nvGrpSpPr>
        <p:grpSpPr>
          <a:xfrm>
            <a:off x="12138660" y="2674620"/>
            <a:ext cx="5280660" cy="754380"/>
            <a:chOff x="0" y="0"/>
            <a:chExt cx="7040880" cy="1005840"/>
          </a:xfrm>
        </p:grpSpPr>
        <p:sp>
          <p:nvSpPr>
            <p:cNvPr id="17" name="Freeform 17"/>
            <p:cNvSpPr/>
            <p:nvPr/>
          </p:nvSpPr>
          <p:spPr>
            <a:xfrm>
              <a:off x="0" y="0"/>
              <a:ext cx="7040880" cy="1005840"/>
            </a:xfrm>
            <a:custGeom>
              <a:avLst/>
              <a:gdLst/>
              <a:ahLst/>
              <a:cxnLst/>
              <a:rect l="l" t="t" r="r" b="b"/>
              <a:pathLst>
                <a:path w="7040880" h="1005840">
                  <a:moveTo>
                    <a:pt x="0" y="0"/>
                  </a:moveTo>
                  <a:lnTo>
                    <a:pt x="7040880" y="0"/>
                  </a:lnTo>
                  <a:lnTo>
                    <a:pt x="7040880" y="1005840"/>
                  </a:lnTo>
                  <a:lnTo>
                    <a:pt x="0" y="1005840"/>
                  </a:lnTo>
                  <a:close/>
                </a:path>
              </a:pathLst>
            </a:custGeom>
            <a:solidFill>
              <a:srgbClr val="1C1C1C"/>
            </a:solidFill>
          </p:spPr>
        </p:sp>
      </p:grpSp>
      <p:grpSp>
        <p:nvGrpSpPr>
          <p:cNvPr id="18" name="Group 18"/>
          <p:cNvGrpSpPr/>
          <p:nvPr/>
        </p:nvGrpSpPr>
        <p:grpSpPr>
          <a:xfrm>
            <a:off x="754380" y="2674620"/>
            <a:ext cx="5280660" cy="754380"/>
            <a:chOff x="0" y="0"/>
            <a:chExt cx="7040880" cy="1005840"/>
          </a:xfrm>
        </p:grpSpPr>
        <p:sp>
          <p:nvSpPr>
            <p:cNvPr id="19" name="Freeform 19"/>
            <p:cNvSpPr/>
            <p:nvPr/>
          </p:nvSpPr>
          <p:spPr>
            <a:xfrm>
              <a:off x="0" y="0"/>
              <a:ext cx="7040880" cy="1005840"/>
            </a:xfrm>
            <a:custGeom>
              <a:avLst/>
              <a:gdLst/>
              <a:ahLst/>
              <a:cxnLst/>
              <a:rect l="l" t="t" r="r" b="b"/>
              <a:pathLst>
                <a:path w="7040880" h="1005840">
                  <a:moveTo>
                    <a:pt x="0" y="0"/>
                  </a:moveTo>
                  <a:lnTo>
                    <a:pt x="7040880" y="0"/>
                  </a:lnTo>
                  <a:lnTo>
                    <a:pt x="7040880" y="1005840"/>
                  </a:lnTo>
                  <a:lnTo>
                    <a:pt x="0" y="1005840"/>
                  </a:lnTo>
                  <a:close/>
                </a:path>
              </a:pathLst>
            </a:custGeom>
            <a:blipFill>
              <a:blip r:embed="rId2">
                <a:alphaModFix amt="0"/>
              </a:blip>
              <a:stretch>
                <a:fillRect t="-86395" b="-86395"/>
              </a:stretch>
            </a:blipFill>
          </p:spPr>
        </p:sp>
        <p:sp>
          <p:nvSpPr>
            <p:cNvPr id="20" name="TextBox 20"/>
            <p:cNvSpPr txBox="1"/>
            <p:nvPr/>
          </p:nvSpPr>
          <p:spPr>
            <a:xfrm>
              <a:off x="0" y="-57150"/>
              <a:ext cx="7040880" cy="1062990"/>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000000"/>
                  </a:solidFill>
                  <a:latin typeface="Poppins Bold"/>
                  <a:ea typeface="Poppins Bold"/>
                  <a:cs typeface="Poppins Bold"/>
                  <a:sym typeface="Poppins Bold"/>
                </a:rPr>
                <a:t>CRITÉRIO</a:t>
              </a:r>
            </a:p>
          </p:txBody>
        </p:sp>
      </p:grpSp>
      <p:grpSp>
        <p:nvGrpSpPr>
          <p:cNvPr id="21" name="Group 21"/>
          <p:cNvGrpSpPr/>
          <p:nvPr/>
        </p:nvGrpSpPr>
        <p:grpSpPr>
          <a:xfrm>
            <a:off x="6240780" y="2674620"/>
            <a:ext cx="5692140" cy="754380"/>
            <a:chOff x="0" y="0"/>
            <a:chExt cx="7589520" cy="1005840"/>
          </a:xfrm>
        </p:grpSpPr>
        <p:sp>
          <p:nvSpPr>
            <p:cNvPr id="22" name="Freeform 22"/>
            <p:cNvSpPr/>
            <p:nvPr/>
          </p:nvSpPr>
          <p:spPr>
            <a:xfrm>
              <a:off x="0" y="0"/>
              <a:ext cx="7589520" cy="1005840"/>
            </a:xfrm>
            <a:custGeom>
              <a:avLst/>
              <a:gdLst/>
              <a:ahLst/>
              <a:cxnLst/>
              <a:rect l="l" t="t" r="r" b="b"/>
              <a:pathLst>
                <a:path w="7589520" h="1005840">
                  <a:moveTo>
                    <a:pt x="0" y="0"/>
                  </a:moveTo>
                  <a:lnTo>
                    <a:pt x="7589520" y="0"/>
                  </a:lnTo>
                  <a:lnTo>
                    <a:pt x="7589520" y="1005840"/>
                  </a:lnTo>
                  <a:lnTo>
                    <a:pt x="0" y="1005840"/>
                  </a:lnTo>
                  <a:close/>
                </a:path>
              </a:pathLst>
            </a:custGeom>
            <a:blipFill>
              <a:blip r:embed="rId2">
                <a:alphaModFix amt="0"/>
              </a:blip>
              <a:stretch>
                <a:fillRect t="-97023" b="-97023"/>
              </a:stretch>
            </a:blipFill>
          </p:spPr>
        </p:sp>
        <p:sp>
          <p:nvSpPr>
            <p:cNvPr id="23" name="TextBox 23"/>
            <p:cNvSpPr txBox="1"/>
            <p:nvPr/>
          </p:nvSpPr>
          <p:spPr>
            <a:xfrm>
              <a:off x="0" y="-47625"/>
              <a:ext cx="7589520" cy="1053465"/>
            </a:xfrm>
            <a:prstGeom prst="rect">
              <a:avLst/>
            </a:prstGeom>
          </p:spPr>
          <p:txBody>
            <a:bodyPr lIns="0" tIns="0" rIns="0" bIns="0" rtlCol="0" anchor="ctr"/>
            <a:lstStyle/>
            <a:p>
              <a:pPr marL="0" lvl="0" indent="0" algn="ctr">
                <a:lnSpc>
                  <a:spcPts val="3114"/>
                </a:lnSpc>
                <a:spcBef>
                  <a:spcPct val="0"/>
                </a:spcBef>
              </a:pPr>
              <a:r>
                <a:rPr lang="en-US" sz="2300" b="1" u="none" strike="noStrike">
                  <a:solidFill>
                    <a:srgbClr val="FFFFFF"/>
                  </a:solidFill>
                  <a:latin typeface="Poppins Bold"/>
                  <a:ea typeface="Poppins Bold"/>
                  <a:cs typeface="Poppins Bold"/>
                  <a:sym typeface="Poppins Bold"/>
                </a:rPr>
                <a:t>ASSÉDIO SEXUAL · art. 216-A</a:t>
              </a:r>
            </a:p>
          </p:txBody>
        </p:sp>
      </p:grpSp>
      <p:grpSp>
        <p:nvGrpSpPr>
          <p:cNvPr id="24" name="Group 24"/>
          <p:cNvGrpSpPr/>
          <p:nvPr/>
        </p:nvGrpSpPr>
        <p:grpSpPr>
          <a:xfrm>
            <a:off x="12138660" y="2674620"/>
            <a:ext cx="5280660" cy="754380"/>
            <a:chOff x="0" y="0"/>
            <a:chExt cx="7040880" cy="1005840"/>
          </a:xfrm>
        </p:grpSpPr>
        <p:sp>
          <p:nvSpPr>
            <p:cNvPr id="25" name="Freeform 25"/>
            <p:cNvSpPr/>
            <p:nvPr/>
          </p:nvSpPr>
          <p:spPr>
            <a:xfrm>
              <a:off x="0" y="0"/>
              <a:ext cx="7040880" cy="1005840"/>
            </a:xfrm>
            <a:custGeom>
              <a:avLst/>
              <a:gdLst/>
              <a:ahLst/>
              <a:cxnLst/>
              <a:rect l="l" t="t" r="r" b="b"/>
              <a:pathLst>
                <a:path w="7040880" h="1005840">
                  <a:moveTo>
                    <a:pt x="0" y="0"/>
                  </a:moveTo>
                  <a:lnTo>
                    <a:pt x="7040880" y="0"/>
                  </a:lnTo>
                  <a:lnTo>
                    <a:pt x="7040880" y="1005840"/>
                  </a:lnTo>
                  <a:lnTo>
                    <a:pt x="0" y="1005840"/>
                  </a:lnTo>
                  <a:close/>
                </a:path>
              </a:pathLst>
            </a:custGeom>
            <a:blipFill>
              <a:blip r:embed="rId2">
                <a:alphaModFix amt="0"/>
              </a:blip>
              <a:stretch>
                <a:fillRect t="-86395" b="-86395"/>
              </a:stretch>
            </a:blipFill>
          </p:spPr>
        </p:sp>
        <p:sp>
          <p:nvSpPr>
            <p:cNvPr id="26" name="TextBox 26"/>
            <p:cNvSpPr txBox="1"/>
            <p:nvPr/>
          </p:nvSpPr>
          <p:spPr>
            <a:xfrm>
              <a:off x="0" y="-47625"/>
              <a:ext cx="7040880" cy="1053465"/>
            </a:xfrm>
            <a:prstGeom prst="rect">
              <a:avLst/>
            </a:prstGeom>
          </p:spPr>
          <p:txBody>
            <a:bodyPr lIns="0" tIns="0" rIns="0" bIns="0" rtlCol="0" anchor="ctr"/>
            <a:lstStyle/>
            <a:p>
              <a:pPr marL="0" lvl="0" indent="0" algn="ctr">
                <a:lnSpc>
                  <a:spcPts val="2978"/>
                </a:lnSpc>
                <a:spcBef>
                  <a:spcPct val="0"/>
                </a:spcBef>
              </a:pPr>
              <a:r>
                <a:rPr lang="en-US" sz="2200" b="1" u="none" strike="noStrike">
                  <a:solidFill>
                    <a:srgbClr val="FFFFFF"/>
                  </a:solidFill>
                  <a:latin typeface="Poppins Bold"/>
                  <a:ea typeface="Poppins Bold"/>
                  <a:cs typeface="Poppins Bold"/>
                  <a:sym typeface="Poppins Bold"/>
                </a:rPr>
                <a:t>IMPORTUNAÇÃO SEXUAL · art. 215-A</a:t>
              </a:r>
            </a:p>
          </p:txBody>
        </p:sp>
      </p:grpSp>
      <p:grpSp>
        <p:nvGrpSpPr>
          <p:cNvPr id="27" name="Group 27"/>
          <p:cNvGrpSpPr/>
          <p:nvPr/>
        </p:nvGrpSpPr>
        <p:grpSpPr>
          <a:xfrm>
            <a:off x="754380" y="3429000"/>
            <a:ext cx="16664940" cy="932688"/>
            <a:chOff x="0" y="0"/>
            <a:chExt cx="22219920" cy="1243584"/>
          </a:xfrm>
        </p:grpSpPr>
        <p:sp>
          <p:nvSpPr>
            <p:cNvPr id="28" name="Freeform 28"/>
            <p:cNvSpPr/>
            <p:nvPr/>
          </p:nvSpPr>
          <p:spPr>
            <a:xfrm>
              <a:off x="0" y="0"/>
              <a:ext cx="22219920" cy="1243584"/>
            </a:xfrm>
            <a:custGeom>
              <a:avLst/>
              <a:gdLst/>
              <a:ahLst/>
              <a:cxnLst/>
              <a:rect l="l" t="t" r="r" b="b"/>
              <a:pathLst>
                <a:path w="22219920" h="1243584">
                  <a:moveTo>
                    <a:pt x="0" y="0"/>
                  </a:moveTo>
                  <a:lnTo>
                    <a:pt x="22219920" y="0"/>
                  </a:lnTo>
                  <a:lnTo>
                    <a:pt x="22219920" y="1243584"/>
                  </a:lnTo>
                  <a:lnTo>
                    <a:pt x="0" y="1243584"/>
                  </a:lnTo>
                  <a:close/>
                </a:path>
              </a:pathLst>
            </a:custGeom>
            <a:solidFill>
              <a:srgbClr val="F7F4F1"/>
            </a:solidFill>
          </p:spPr>
        </p:sp>
      </p:grpSp>
      <p:grpSp>
        <p:nvGrpSpPr>
          <p:cNvPr id="29" name="Group 29"/>
          <p:cNvGrpSpPr/>
          <p:nvPr/>
        </p:nvGrpSpPr>
        <p:grpSpPr>
          <a:xfrm>
            <a:off x="960120" y="3429000"/>
            <a:ext cx="4937760" cy="932688"/>
            <a:chOff x="0" y="0"/>
            <a:chExt cx="6583680" cy="1243584"/>
          </a:xfrm>
        </p:grpSpPr>
        <p:sp>
          <p:nvSpPr>
            <p:cNvPr id="30" name="Freeform 30"/>
            <p:cNvSpPr/>
            <p:nvPr/>
          </p:nvSpPr>
          <p:spPr>
            <a:xfrm>
              <a:off x="0" y="0"/>
              <a:ext cx="6583680" cy="1243584"/>
            </a:xfrm>
            <a:custGeom>
              <a:avLst/>
              <a:gdLst/>
              <a:ahLst/>
              <a:cxnLst/>
              <a:rect l="l" t="t" r="r" b="b"/>
              <a:pathLst>
                <a:path w="6583680" h="1243584">
                  <a:moveTo>
                    <a:pt x="0" y="0"/>
                  </a:moveTo>
                  <a:lnTo>
                    <a:pt x="6583680" y="0"/>
                  </a:lnTo>
                  <a:lnTo>
                    <a:pt x="6583680" y="1243584"/>
                  </a:lnTo>
                  <a:lnTo>
                    <a:pt x="0" y="1243584"/>
                  </a:lnTo>
                  <a:close/>
                </a:path>
              </a:pathLst>
            </a:custGeom>
            <a:blipFill>
              <a:blip r:embed="rId2">
                <a:alphaModFix amt="0"/>
              </a:blip>
              <a:stretch>
                <a:fillRect t="-53156" b="-53156"/>
              </a:stretch>
            </a:blipFill>
          </p:spPr>
        </p:sp>
        <p:sp>
          <p:nvSpPr>
            <p:cNvPr id="31" name="TextBox 31"/>
            <p:cNvSpPr txBox="1"/>
            <p:nvPr/>
          </p:nvSpPr>
          <p:spPr>
            <a:xfrm>
              <a:off x="0" y="-57150"/>
              <a:ext cx="6583680" cy="1300734"/>
            </a:xfrm>
            <a:prstGeom prst="rect">
              <a:avLst/>
            </a:prstGeom>
          </p:spPr>
          <p:txBody>
            <a:bodyPr lIns="0" tIns="0" rIns="0" bIns="0" rtlCol="0" anchor="ctr"/>
            <a:lstStyle/>
            <a:p>
              <a:pPr marL="0" lvl="0" indent="0" algn="just">
                <a:lnSpc>
                  <a:spcPts val="3249"/>
                </a:lnSpc>
                <a:spcBef>
                  <a:spcPct val="0"/>
                </a:spcBef>
              </a:pPr>
              <a:r>
                <a:rPr lang="en-US" sz="2400" u="none" strike="noStrike">
                  <a:solidFill>
                    <a:srgbClr val="000000"/>
                  </a:solidFill>
                  <a:latin typeface="Poppins"/>
                  <a:ea typeface="Poppins"/>
                  <a:cs typeface="Poppins"/>
                  <a:sym typeface="Poppins"/>
                </a:rPr>
                <a:t>Conduta nuclear</a:t>
              </a:r>
            </a:p>
          </p:txBody>
        </p:sp>
      </p:grpSp>
      <p:grpSp>
        <p:nvGrpSpPr>
          <p:cNvPr id="32" name="Group 32"/>
          <p:cNvGrpSpPr/>
          <p:nvPr/>
        </p:nvGrpSpPr>
        <p:grpSpPr>
          <a:xfrm>
            <a:off x="6240780" y="3429000"/>
            <a:ext cx="5280660" cy="932688"/>
            <a:chOff x="0" y="0"/>
            <a:chExt cx="7040880" cy="1243584"/>
          </a:xfrm>
        </p:grpSpPr>
        <p:sp>
          <p:nvSpPr>
            <p:cNvPr id="33" name="Freeform 33"/>
            <p:cNvSpPr/>
            <p:nvPr/>
          </p:nvSpPr>
          <p:spPr>
            <a:xfrm>
              <a:off x="0" y="0"/>
              <a:ext cx="7040880" cy="1243584"/>
            </a:xfrm>
            <a:custGeom>
              <a:avLst/>
              <a:gdLst/>
              <a:ahLst/>
              <a:cxnLst/>
              <a:rect l="l" t="t" r="r" b="b"/>
              <a:pathLst>
                <a:path w="7040880" h="1243584">
                  <a:moveTo>
                    <a:pt x="0" y="0"/>
                  </a:moveTo>
                  <a:lnTo>
                    <a:pt x="7040880" y="0"/>
                  </a:lnTo>
                  <a:lnTo>
                    <a:pt x="7040880" y="1243584"/>
                  </a:lnTo>
                  <a:lnTo>
                    <a:pt x="0" y="1243584"/>
                  </a:lnTo>
                  <a:close/>
                </a:path>
              </a:pathLst>
            </a:custGeom>
            <a:blipFill>
              <a:blip r:embed="rId2">
                <a:alphaModFix amt="0"/>
              </a:blip>
              <a:stretch>
                <a:fillRect t="-60319" b="-60319"/>
              </a:stretch>
            </a:blipFill>
          </p:spPr>
        </p:sp>
        <p:sp>
          <p:nvSpPr>
            <p:cNvPr id="34" name="TextBox 34"/>
            <p:cNvSpPr txBox="1"/>
            <p:nvPr/>
          </p:nvSpPr>
          <p:spPr>
            <a:xfrm>
              <a:off x="0" y="-47625"/>
              <a:ext cx="704088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Constranger com o intuito de obter vantagem ou favorecimento sexual</a:t>
              </a:r>
            </a:p>
          </p:txBody>
        </p:sp>
      </p:grpSp>
      <p:grpSp>
        <p:nvGrpSpPr>
          <p:cNvPr id="35" name="Group 35"/>
          <p:cNvGrpSpPr/>
          <p:nvPr/>
        </p:nvGrpSpPr>
        <p:grpSpPr>
          <a:xfrm>
            <a:off x="12138660" y="3429000"/>
            <a:ext cx="5109210" cy="932688"/>
            <a:chOff x="0" y="0"/>
            <a:chExt cx="6812280" cy="1243584"/>
          </a:xfrm>
        </p:grpSpPr>
        <p:sp>
          <p:nvSpPr>
            <p:cNvPr id="36" name="Freeform 36"/>
            <p:cNvSpPr/>
            <p:nvPr/>
          </p:nvSpPr>
          <p:spPr>
            <a:xfrm>
              <a:off x="0" y="0"/>
              <a:ext cx="6812280" cy="1243584"/>
            </a:xfrm>
            <a:custGeom>
              <a:avLst/>
              <a:gdLst/>
              <a:ahLst/>
              <a:cxnLst/>
              <a:rect l="l" t="t" r="r" b="b"/>
              <a:pathLst>
                <a:path w="6812280" h="1243584">
                  <a:moveTo>
                    <a:pt x="0" y="0"/>
                  </a:moveTo>
                  <a:lnTo>
                    <a:pt x="6812280" y="0"/>
                  </a:lnTo>
                  <a:lnTo>
                    <a:pt x="6812280" y="1243584"/>
                  </a:lnTo>
                  <a:lnTo>
                    <a:pt x="0" y="1243584"/>
                  </a:lnTo>
                  <a:close/>
                </a:path>
              </a:pathLst>
            </a:custGeom>
            <a:blipFill>
              <a:blip r:embed="rId2">
                <a:alphaModFix amt="0"/>
              </a:blip>
              <a:stretch>
                <a:fillRect t="-51723" r="4697" b="-51723"/>
              </a:stretch>
            </a:blipFill>
          </p:spPr>
        </p:sp>
        <p:sp>
          <p:nvSpPr>
            <p:cNvPr id="37" name="TextBox 37"/>
            <p:cNvSpPr txBox="1"/>
            <p:nvPr/>
          </p:nvSpPr>
          <p:spPr>
            <a:xfrm>
              <a:off x="0" y="-47625"/>
              <a:ext cx="681228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Praticar ato libidinoso contra alguém, sem o seu consentimento</a:t>
              </a:r>
            </a:p>
          </p:txBody>
        </p:sp>
      </p:grpSp>
      <p:grpSp>
        <p:nvGrpSpPr>
          <p:cNvPr id="38" name="Group 38"/>
          <p:cNvGrpSpPr/>
          <p:nvPr/>
        </p:nvGrpSpPr>
        <p:grpSpPr>
          <a:xfrm>
            <a:off x="754380" y="4361688"/>
            <a:ext cx="16253460" cy="932688"/>
            <a:chOff x="0" y="0"/>
            <a:chExt cx="21671280" cy="1243584"/>
          </a:xfrm>
        </p:grpSpPr>
        <p:sp>
          <p:nvSpPr>
            <p:cNvPr id="39" name="Freeform 39"/>
            <p:cNvSpPr/>
            <p:nvPr/>
          </p:nvSpPr>
          <p:spPr>
            <a:xfrm>
              <a:off x="0" y="0"/>
              <a:ext cx="21671280" cy="1243584"/>
            </a:xfrm>
            <a:custGeom>
              <a:avLst/>
              <a:gdLst/>
              <a:ahLst/>
              <a:cxnLst/>
              <a:rect l="l" t="t" r="r" b="b"/>
              <a:pathLst>
                <a:path w="21671280" h="1243584">
                  <a:moveTo>
                    <a:pt x="0" y="0"/>
                  </a:moveTo>
                  <a:lnTo>
                    <a:pt x="21671280" y="0"/>
                  </a:lnTo>
                  <a:lnTo>
                    <a:pt x="21671280" y="1243584"/>
                  </a:lnTo>
                  <a:lnTo>
                    <a:pt x="0" y="1243584"/>
                  </a:lnTo>
                  <a:close/>
                </a:path>
              </a:pathLst>
            </a:custGeom>
            <a:solidFill>
              <a:srgbClr val="FFFFFF"/>
            </a:solidFill>
          </p:spPr>
        </p:sp>
      </p:grpSp>
      <p:grpSp>
        <p:nvGrpSpPr>
          <p:cNvPr id="40" name="Group 40"/>
          <p:cNvGrpSpPr/>
          <p:nvPr/>
        </p:nvGrpSpPr>
        <p:grpSpPr>
          <a:xfrm>
            <a:off x="960120" y="4361688"/>
            <a:ext cx="4937760" cy="932688"/>
            <a:chOff x="0" y="0"/>
            <a:chExt cx="6583680" cy="1243584"/>
          </a:xfrm>
        </p:grpSpPr>
        <p:sp>
          <p:nvSpPr>
            <p:cNvPr id="41" name="Freeform 41"/>
            <p:cNvSpPr/>
            <p:nvPr/>
          </p:nvSpPr>
          <p:spPr>
            <a:xfrm>
              <a:off x="0" y="0"/>
              <a:ext cx="6583680" cy="1243584"/>
            </a:xfrm>
            <a:custGeom>
              <a:avLst/>
              <a:gdLst/>
              <a:ahLst/>
              <a:cxnLst/>
              <a:rect l="l" t="t" r="r" b="b"/>
              <a:pathLst>
                <a:path w="6583680" h="1243584">
                  <a:moveTo>
                    <a:pt x="0" y="0"/>
                  </a:moveTo>
                  <a:lnTo>
                    <a:pt x="6583680" y="0"/>
                  </a:lnTo>
                  <a:lnTo>
                    <a:pt x="6583680" y="1243584"/>
                  </a:lnTo>
                  <a:lnTo>
                    <a:pt x="0" y="1243584"/>
                  </a:lnTo>
                  <a:close/>
                </a:path>
              </a:pathLst>
            </a:custGeom>
            <a:blipFill>
              <a:blip r:embed="rId2">
                <a:alphaModFix amt="0"/>
              </a:blip>
              <a:stretch>
                <a:fillRect t="-53156" b="-53156"/>
              </a:stretch>
            </a:blipFill>
          </p:spPr>
        </p:sp>
        <p:sp>
          <p:nvSpPr>
            <p:cNvPr id="42" name="TextBox 42"/>
            <p:cNvSpPr txBox="1"/>
            <p:nvPr/>
          </p:nvSpPr>
          <p:spPr>
            <a:xfrm>
              <a:off x="0" y="-57150"/>
              <a:ext cx="6583680" cy="1300734"/>
            </a:xfrm>
            <a:prstGeom prst="rect">
              <a:avLst/>
            </a:prstGeom>
          </p:spPr>
          <p:txBody>
            <a:bodyPr lIns="0" tIns="0" rIns="0" bIns="0" rtlCol="0" anchor="ctr"/>
            <a:lstStyle/>
            <a:p>
              <a:pPr marL="0" lvl="0" indent="0" algn="just">
                <a:lnSpc>
                  <a:spcPts val="3249"/>
                </a:lnSpc>
                <a:spcBef>
                  <a:spcPct val="0"/>
                </a:spcBef>
              </a:pPr>
              <a:r>
                <a:rPr lang="en-US" sz="2400" u="none" strike="noStrike">
                  <a:solidFill>
                    <a:srgbClr val="000000"/>
                  </a:solidFill>
                  <a:latin typeface="Poppins"/>
                  <a:ea typeface="Poppins"/>
                  <a:cs typeface="Poppins"/>
                  <a:sym typeface="Poppins"/>
                </a:rPr>
                <a:t>Elemento hierárquico</a:t>
              </a:r>
            </a:p>
          </p:txBody>
        </p:sp>
      </p:grpSp>
      <p:grpSp>
        <p:nvGrpSpPr>
          <p:cNvPr id="43" name="Group 43"/>
          <p:cNvGrpSpPr/>
          <p:nvPr/>
        </p:nvGrpSpPr>
        <p:grpSpPr>
          <a:xfrm>
            <a:off x="6240780" y="4361688"/>
            <a:ext cx="5280660" cy="932688"/>
            <a:chOff x="0" y="0"/>
            <a:chExt cx="7040880" cy="1243584"/>
          </a:xfrm>
        </p:grpSpPr>
        <p:sp>
          <p:nvSpPr>
            <p:cNvPr id="44" name="Freeform 44"/>
            <p:cNvSpPr/>
            <p:nvPr/>
          </p:nvSpPr>
          <p:spPr>
            <a:xfrm>
              <a:off x="0" y="0"/>
              <a:ext cx="7040880" cy="1243584"/>
            </a:xfrm>
            <a:custGeom>
              <a:avLst/>
              <a:gdLst/>
              <a:ahLst/>
              <a:cxnLst/>
              <a:rect l="l" t="t" r="r" b="b"/>
              <a:pathLst>
                <a:path w="7040880" h="1243584">
                  <a:moveTo>
                    <a:pt x="0" y="0"/>
                  </a:moveTo>
                  <a:lnTo>
                    <a:pt x="7040880" y="0"/>
                  </a:lnTo>
                  <a:lnTo>
                    <a:pt x="7040880" y="1243584"/>
                  </a:lnTo>
                  <a:lnTo>
                    <a:pt x="0" y="1243584"/>
                  </a:lnTo>
                  <a:close/>
                </a:path>
              </a:pathLst>
            </a:custGeom>
            <a:blipFill>
              <a:blip r:embed="rId2">
                <a:alphaModFix amt="0"/>
              </a:blip>
              <a:stretch>
                <a:fillRect t="-60319" b="-60319"/>
              </a:stretch>
            </a:blipFill>
          </p:spPr>
        </p:sp>
        <p:sp>
          <p:nvSpPr>
            <p:cNvPr id="45" name="TextBox 45"/>
            <p:cNvSpPr txBox="1"/>
            <p:nvPr/>
          </p:nvSpPr>
          <p:spPr>
            <a:xfrm>
              <a:off x="0" y="-47625"/>
              <a:ext cx="704088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Exige superioridade hierárquica ou ascendência funcional</a:t>
              </a:r>
            </a:p>
          </p:txBody>
        </p:sp>
      </p:grpSp>
      <p:grpSp>
        <p:nvGrpSpPr>
          <p:cNvPr id="46" name="Group 46"/>
          <p:cNvGrpSpPr/>
          <p:nvPr/>
        </p:nvGrpSpPr>
        <p:grpSpPr>
          <a:xfrm>
            <a:off x="12138660" y="4361688"/>
            <a:ext cx="4869180" cy="932688"/>
            <a:chOff x="0" y="0"/>
            <a:chExt cx="6492240" cy="1243584"/>
          </a:xfrm>
        </p:grpSpPr>
        <p:sp>
          <p:nvSpPr>
            <p:cNvPr id="47" name="Freeform 47"/>
            <p:cNvSpPr/>
            <p:nvPr/>
          </p:nvSpPr>
          <p:spPr>
            <a:xfrm>
              <a:off x="0" y="0"/>
              <a:ext cx="6492240" cy="1243584"/>
            </a:xfrm>
            <a:custGeom>
              <a:avLst/>
              <a:gdLst/>
              <a:ahLst/>
              <a:cxnLst/>
              <a:rect l="l" t="t" r="r" b="b"/>
              <a:pathLst>
                <a:path w="6492240" h="1243584">
                  <a:moveTo>
                    <a:pt x="0" y="0"/>
                  </a:moveTo>
                  <a:lnTo>
                    <a:pt x="6492240" y="0"/>
                  </a:lnTo>
                  <a:lnTo>
                    <a:pt x="6492240" y="1243584"/>
                  </a:lnTo>
                  <a:lnTo>
                    <a:pt x="0" y="1243584"/>
                  </a:lnTo>
                  <a:close/>
                </a:path>
              </a:pathLst>
            </a:custGeom>
            <a:blipFill>
              <a:blip r:embed="rId2">
                <a:alphaModFix amt="0"/>
              </a:blip>
              <a:stretch>
                <a:fillRect t="-51723" b="-51723"/>
              </a:stretch>
            </a:blipFill>
          </p:spPr>
        </p:sp>
        <p:sp>
          <p:nvSpPr>
            <p:cNvPr id="48" name="TextBox 48"/>
            <p:cNvSpPr txBox="1"/>
            <p:nvPr/>
          </p:nvSpPr>
          <p:spPr>
            <a:xfrm>
              <a:off x="0" y="-47625"/>
              <a:ext cx="649224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Dispensa relação hierárquica entre agente e vítima</a:t>
              </a:r>
            </a:p>
          </p:txBody>
        </p:sp>
      </p:grpSp>
      <p:grpSp>
        <p:nvGrpSpPr>
          <p:cNvPr id="49" name="Group 49"/>
          <p:cNvGrpSpPr/>
          <p:nvPr/>
        </p:nvGrpSpPr>
        <p:grpSpPr>
          <a:xfrm>
            <a:off x="754380" y="5294376"/>
            <a:ext cx="16664940" cy="932688"/>
            <a:chOff x="0" y="0"/>
            <a:chExt cx="22219920" cy="1243584"/>
          </a:xfrm>
        </p:grpSpPr>
        <p:sp>
          <p:nvSpPr>
            <p:cNvPr id="50" name="Freeform 50"/>
            <p:cNvSpPr/>
            <p:nvPr/>
          </p:nvSpPr>
          <p:spPr>
            <a:xfrm>
              <a:off x="0" y="0"/>
              <a:ext cx="22219920" cy="1243584"/>
            </a:xfrm>
            <a:custGeom>
              <a:avLst/>
              <a:gdLst/>
              <a:ahLst/>
              <a:cxnLst/>
              <a:rect l="l" t="t" r="r" b="b"/>
              <a:pathLst>
                <a:path w="22219920" h="1243584">
                  <a:moveTo>
                    <a:pt x="0" y="0"/>
                  </a:moveTo>
                  <a:lnTo>
                    <a:pt x="22219920" y="0"/>
                  </a:lnTo>
                  <a:lnTo>
                    <a:pt x="22219920" y="1243584"/>
                  </a:lnTo>
                  <a:lnTo>
                    <a:pt x="0" y="1243584"/>
                  </a:lnTo>
                  <a:close/>
                </a:path>
              </a:pathLst>
            </a:custGeom>
            <a:solidFill>
              <a:srgbClr val="F7F4F1"/>
            </a:solidFill>
          </p:spPr>
        </p:sp>
      </p:grpSp>
      <p:grpSp>
        <p:nvGrpSpPr>
          <p:cNvPr id="51" name="Group 51"/>
          <p:cNvGrpSpPr/>
          <p:nvPr/>
        </p:nvGrpSpPr>
        <p:grpSpPr>
          <a:xfrm>
            <a:off x="960120" y="5294376"/>
            <a:ext cx="4937760" cy="932688"/>
            <a:chOff x="0" y="0"/>
            <a:chExt cx="6583680" cy="1243584"/>
          </a:xfrm>
        </p:grpSpPr>
        <p:sp>
          <p:nvSpPr>
            <p:cNvPr id="52" name="Freeform 52"/>
            <p:cNvSpPr/>
            <p:nvPr/>
          </p:nvSpPr>
          <p:spPr>
            <a:xfrm>
              <a:off x="0" y="0"/>
              <a:ext cx="6583680" cy="1243584"/>
            </a:xfrm>
            <a:custGeom>
              <a:avLst/>
              <a:gdLst/>
              <a:ahLst/>
              <a:cxnLst/>
              <a:rect l="l" t="t" r="r" b="b"/>
              <a:pathLst>
                <a:path w="6583680" h="1243584">
                  <a:moveTo>
                    <a:pt x="0" y="0"/>
                  </a:moveTo>
                  <a:lnTo>
                    <a:pt x="6583680" y="0"/>
                  </a:lnTo>
                  <a:lnTo>
                    <a:pt x="6583680" y="1243584"/>
                  </a:lnTo>
                  <a:lnTo>
                    <a:pt x="0" y="1243584"/>
                  </a:lnTo>
                  <a:close/>
                </a:path>
              </a:pathLst>
            </a:custGeom>
            <a:blipFill>
              <a:blip r:embed="rId2">
                <a:alphaModFix amt="0"/>
              </a:blip>
              <a:stretch>
                <a:fillRect t="-53156" b="-53156"/>
              </a:stretch>
            </a:blipFill>
          </p:spPr>
        </p:sp>
        <p:sp>
          <p:nvSpPr>
            <p:cNvPr id="53" name="TextBox 53"/>
            <p:cNvSpPr txBox="1"/>
            <p:nvPr/>
          </p:nvSpPr>
          <p:spPr>
            <a:xfrm>
              <a:off x="0" y="-57150"/>
              <a:ext cx="6583680" cy="1300734"/>
            </a:xfrm>
            <a:prstGeom prst="rect">
              <a:avLst/>
            </a:prstGeom>
          </p:spPr>
          <p:txBody>
            <a:bodyPr lIns="0" tIns="0" rIns="0" bIns="0" rtlCol="0" anchor="ctr"/>
            <a:lstStyle/>
            <a:p>
              <a:pPr marL="0" lvl="0" indent="0" algn="just">
                <a:lnSpc>
                  <a:spcPts val="3249"/>
                </a:lnSpc>
                <a:spcBef>
                  <a:spcPct val="0"/>
                </a:spcBef>
              </a:pPr>
              <a:r>
                <a:rPr lang="en-US" sz="2400" u="none" strike="noStrike">
                  <a:solidFill>
                    <a:srgbClr val="000000"/>
                  </a:solidFill>
                  <a:latin typeface="Poppins"/>
                  <a:ea typeface="Poppins"/>
                  <a:cs typeface="Poppins"/>
                  <a:sym typeface="Poppins"/>
                </a:rPr>
                <a:t>Habitualidade</a:t>
              </a:r>
            </a:p>
          </p:txBody>
        </p:sp>
      </p:grpSp>
      <p:grpSp>
        <p:nvGrpSpPr>
          <p:cNvPr id="54" name="Group 54"/>
          <p:cNvGrpSpPr/>
          <p:nvPr/>
        </p:nvGrpSpPr>
        <p:grpSpPr>
          <a:xfrm>
            <a:off x="6240780" y="5294376"/>
            <a:ext cx="5280660" cy="932688"/>
            <a:chOff x="0" y="0"/>
            <a:chExt cx="7040880" cy="1243584"/>
          </a:xfrm>
        </p:grpSpPr>
        <p:sp>
          <p:nvSpPr>
            <p:cNvPr id="55" name="Freeform 55"/>
            <p:cNvSpPr/>
            <p:nvPr/>
          </p:nvSpPr>
          <p:spPr>
            <a:xfrm>
              <a:off x="0" y="0"/>
              <a:ext cx="7040880" cy="1243584"/>
            </a:xfrm>
            <a:custGeom>
              <a:avLst/>
              <a:gdLst/>
              <a:ahLst/>
              <a:cxnLst/>
              <a:rect l="l" t="t" r="r" b="b"/>
              <a:pathLst>
                <a:path w="7040880" h="1243584">
                  <a:moveTo>
                    <a:pt x="0" y="0"/>
                  </a:moveTo>
                  <a:lnTo>
                    <a:pt x="7040880" y="0"/>
                  </a:lnTo>
                  <a:lnTo>
                    <a:pt x="7040880" y="1243584"/>
                  </a:lnTo>
                  <a:lnTo>
                    <a:pt x="0" y="1243584"/>
                  </a:lnTo>
                  <a:close/>
                </a:path>
              </a:pathLst>
            </a:custGeom>
            <a:blipFill>
              <a:blip r:embed="rId2">
                <a:alphaModFix amt="0"/>
              </a:blip>
              <a:stretch>
                <a:fillRect t="-60319" b="-60319"/>
              </a:stretch>
            </a:blipFill>
          </p:spPr>
        </p:sp>
        <p:sp>
          <p:nvSpPr>
            <p:cNvPr id="56" name="TextBox 56"/>
            <p:cNvSpPr txBox="1"/>
            <p:nvPr/>
          </p:nvSpPr>
          <p:spPr>
            <a:xfrm>
              <a:off x="0" y="-47625"/>
              <a:ext cx="704088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Dispensada — ato único, se suficientemente grave, configura o crime</a:t>
              </a:r>
            </a:p>
          </p:txBody>
        </p:sp>
      </p:grpSp>
      <p:grpSp>
        <p:nvGrpSpPr>
          <p:cNvPr id="57" name="Group 57"/>
          <p:cNvGrpSpPr/>
          <p:nvPr/>
        </p:nvGrpSpPr>
        <p:grpSpPr>
          <a:xfrm>
            <a:off x="12138660" y="5397246"/>
            <a:ext cx="4869180" cy="932688"/>
            <a:chOff x="0" y="0"/>
            <a:chExt cx="6492240" cy="1243584"/>
          </a:xfrm>
        </p:grpSpPr>
        <p:sp>
          <p:nvSpPr>
            <p:cNvPr id="58" name="Freeform 58"/>
            <p:cNvSpPr/>
            <p:nvPr/>
          </p:nvSpPr>
          <p:spPr>
            <a:xfrm>
              <a:off x="0" y="0"/>
              <a:ext cx="6492240" cy="1243584"/>
            </a:xfrm>
            <a:custGeom>
              <a:avLst/>
              <a:gdLst/>
              <a:ahLst/>
              <a:cxnLst/>
              <a:rect l="l" t="t" r="r" b="b"/>
              <a:pathLst>
                <a:path w="6492240" h="1243584">
                  <a:moveTo>
                    <a:pt x="0" y="0"/>
                  </a:moveTo>
                  <a:lnTo>
                    <a:pt x="6492240" y="0"/>
                  </a:lnTo>
                  <a:lnTo>
                    <a:pt x="6492240" y="1243584"/>
                  </a:lnTo>
                  <a:lnTo>
                    <a:pt x="0" y="1243584"/>
                  </a:lnTo>
                  <a:close/>
                </a:path>
              </a:pathLst>
            </a:custGeom>
            <a:blipFill>
              <a:blip r:embed="rId2">
                <a:alphaModFix amt="0"/>
              </a:blip>
              <a:stretch>
                <a:fillRect t="-51723" b="-51723"/>
              </a:stretch>
            </a:blipFill>
          </p:spPr>
        </p:sp>
        <p:sp>
          <p:nvSpPr>
            <p:cNvPr id="59" name="TextBox 59"/>
            <p:cNvSpPr txBox="1"/>
            <p:nvPr/>
          </p:nvSpPr>
          <p:spPr>
            <a:xfrm>
              <a:off x="0" y="-47625"/>
              <a:ext cx="649224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Dispensada — crime instantâneo, consumado em ato único</a:t>
              </a:r>
            </a:p>
          </p:txBody>
        </p:sp>
      </p:grpSp>
      <p:grpSp>
        <p:nvGrpSpPr>
          <p:cNvPr id="60" name="Group 60"/>
          <p:cNvGrpSpPr/>
          <p:nvPr/>
        </p:nvGrpSpPr>
        <p:grpSpPr>
          <a:xfrm>
            <a:off x="754380" y="6227064"/>
            <a:ext cx="16253460" cy="932688"/>
            <a:chOff x="0" y="0"/>
            <a:chExt cx="21671280" cy="1243584"/>
          </a:xfrm>
        </p:grpSpPr>
        <p:sp>
          <p:nvSpPr>
            <p:cNvPr id="61" name="Freeform 61"/>
            <p:cNvSpPr/>
            <p:nvPr/>
          </p:nvSpPr>
          <p:spPr>
            <a:xfrm>
              <a:off x="0" y="0"/>
              <a:ext cx="21671280" cy="1243584"/>
            </a:xfrm>
            <a:custGeom>
              <a:avLst/>
              <a:gdLst/>
              <a:ahLst/>
              <a:cxnLst/>
              <a:rect l="l" t="t" r="r" b="b"/>
              <a:pathLst>
                <a:path w="21671280" h="1243584">
                  <a:moveTo>
                    <a:pt x="0" y="0"/>
                  </a:moveTo>
                  <a:lnTo>
                    <a:pt x="21671280" y="0"/>
                  </a:lnTo>
                  <a:lnTo>
                    <a:pt x="21671280" y="1243584"/>
                  </a:lnTo>
                  <a:lnTo>
                    <a:pt x="0" y="1243584"/>
                  </a:lnTo>
                  <a:close/>
                </a:path>
              </a:pathLst>
            </a:custGeom>
            <a:solidFill>
              <a:srgbClr val="FFFFFF"/>
            </a:solidFill>
          </p:spPr>
        </p:sp>
      </p:grpSp>
      <p:grpSp>
        <p:nvGrpSpPr>
          <p:cNvPr id="62" name="Group 62"/>
          <p:cNvGrpSpPr/>
          <p:nvPr/>
        </p:nvGrpSpPr>
        <p:grpSpPr>
          <a:xfrm>
            <a:off x="960120" y="6329934"/>
            <a:ext cx="4937760" cy="932688"/>
            <a:chOff x="0" y="0"/>
            <a:chExt cx="6583680" cy="1243584"/>
          </a:xfrm>
        </p:grpSpPr>
        <p:sp>
          <p:nvSpPr>
            <p:cNvPr id="63" name="Freeform 63"/>
            <p:cNvSpPr/>
            <p:nvPr/>
          </p:nvSpPr>
          <p:spPr>
            <a:xfrm>
              <a:off x="0" y="0"/>
              <a:ext cx="6583680" cy="1243584"/>
            </a:xfrm>
            <a:custGeom>
              <a:avLst/>
              <a:gdLst/>
              <a:ahLst/>
              <a:cxnLst/>
              <a:rect l="l" t="t" r="r" b="b"/>
              <a:pathLst>
                <a:path w="6583680" h="1243584">
                  <a:moveTo>
                    <a:pt x="0" y="0"/>
                  </a:moveTo>
                  <a:lnTo>
                    <a:pt x="6583680" y="0"/>
                  </a:lnTo>
                  <a:lnTo>
                    <a:pt x="6583680" y="1243584"/>
                  </a:lnTo>
                  <a:lnTo>
                    <a:pt x="0" y="1243584"/>
                  </a:lnTo>
                  <a:close/>
                </a:path>
              </a:pathLst>
            </a:custGeom>
            <a:blipFill>
              <a:blip r:embed="rId2">
                <a:alphaModFix amt="0"/>
              </a:blip>
              <a:stretch>
                <a:fillRect t="-53156" b="-53156"/>
              </a:stretch>
            </a:blipFill>
          </p:spPr>
        </p:sp>
        <p:sp>
          <p:nvSpPr>
            <p:cNvPr id="64" name="TextBox 64"/>
            <p:cNvSpPr txBox="1"/>
            <p:nvPr/>
          </p:nvSpPr>
          <p:spPr>
            <a:xfrm>
              <a:off x="0" y="-57150"/>
              <a:ext cx="6583680" cy="1300734"/>
            </a:xfrm>
            <a:prstGeom prst="rect">
              <a:avLst/>
            </a:prstGeom>
          </p:spPr>
          <p:txBody>
            <a:bodyPr lIns="0" tIns="0" rIns="0" bIns="0" rtlCol="0" anchor="ctr"/>
            <a:lstStyle/>
            <a:p>
              <a:pPr marL="0" lvl="0" indent="0" algn="just">
                <a:lnSpc>
                  <a:spcPts val="3249"/>
                </a:lnSpc>
                <a:spcBef>
                  <a:spcPct val="0"/>
                </a:spcBef>
              </a:pPr>
              <a:r>
                <a:rPr lang="en-US" sz="2400" u="none" strike="noStrike">
                  <a:solidFill>
                    <a:srgbClr val="000000"/>
                  </a:solidFill>
                  <a:latin typeface="Poppins"/>
                  <a:ea typeface="Poppins"/>
                  <a:cs typeface="Poppins"/>
                  <a:sym typeface="Poppins"/>
                </a:rPr>
                <a:t>Pena</a:t>
              </a:r>
            </a:p>
          </p:txBody>
        </p:sp>
      </p:grpSp>
      <p:grpSp>
        <p:nvGrpSpPr>
          <p:cNvPr id="65" name="Group 65"/>
          <p:cNvGrpSpPr/>
          <p:nvPr/>
        </p:nvGrpSpPr>
        <p:grpSpPr>
          <a:xfrm>
            <a:off x="6240780" y="6227064"/>
            <a:ext cx="5280660" cy="932688"/>
            <a:chOff x="0" y="0"/>
            <a:chExt cx="7040880" cy="1243584"/>
          </a:xfrm>
        </p:grpSpPr>
        <p:sp>
          <p:nvSpPr>
            <p:cNvPr id="66" name="Freeform 66"/>
            <p:cNvSpPr/>
            <p:nvPr/>
          </p:nvSpPr>
          <p:spPr>
            <a:xfrm>
              <a:off x="0" y="0"/>
              <a:ext cx="7040880" cy="1243584"/>
            </a:xfrm>
            <a:custGeom>
              <a:avLst/>
              <a:gdLst/>
              <a:ahLst/>
              <a:cxnLst/>
              <a:rect l="l" t="t" r="r" b="b"/>
              <a:pathLst>
                <a:path w="7040880" h="1243584">
                  <a:moveTo>
                    <a:pt x="0" y="0"/>
                  </a:moveTo>
                  <a:lnTo>
                    <a:pt x="7040880" y="0"/>
                  </a:lnTo>
                  <a:lnTo>
                    <a:pt x="7040880" y="1243584"/>
                  </a:lnTo>
                  <a:lnTo>
                    <a:pt x="0" y="1243584"/>
                  </a:lnTo>
                  <a:close/>
                </a:path>
              </a:pathLst>
            </a:custGeom>
            <a:blipFill>
              <a:blip r:embed="rId2">
                <a:alphaModFix amt="0"/>
              </a:blip>
              <a:stretch>
                <a:fillRect t="-60319" b="-60319"/>
              </a:stretch>
            </a:blipFill>
          </p:spPr>
        </p:sp>
        <p:sp>
          <p:nvSpPr>
            <p:cNvPr id="67" name="TextBox 67"/>
            <p:cNvSpPr txBox="1"/>
            <p:nvPr/>
          </p:nvSpPr>
          <p:spPr>
            <a:xfrm>
              <a:off x="0" y="-47625"/>
              <a:ext cx="704088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Detenção de 1 a 2 anos</a:t>
              </a:r>
            </a:p>
          </p:txBody>
        </p:sp>
      </p:grpSp>
      <p:grpSp>
        <p:nvGrpSpPr>
          <p:cNvPr id="68" name="Group 68"/>
          <p:cNvGrpSpPr/>
          <p:nvPr/>
        </p:nvGrpSpPr>
        <p:grpSpPr>
          <a:xfrm>
            <a:off x="12138660" y="6227064"/>
            <a:ext cx="4869180" cy="932688"/>
            <a:chOff x="0" y="0"/>
            <a:chExt cx="6492240" cy="1243584"/>
          </a:xfrm>
        </p:grpSpPr>
        <p:sp>
          <p:nvSpPr>
            <p:cNvPr id="69" name="Freeform 69"/>
            <p:cNvSpPr/>
            <p:nvPr/>
          </p:nvSpPr>
          <p:spPr>
            <a:xfrm>
              <a:off x="0" y="0"/>
              <a:ext cx="6492240" cy="1243584"/>
            </a:xfrm>
            <a:custGeom>
              <a:avLst/>
              <a:gdLst/>
              <a:ahLst/>
              <a:cxnLst/>
              <a:rect l="l" t="t" r="r" b="b"/>
              <a:pathLst>
                <a:path w="6492240" h="1243584">
                  <a:moveTo>
                    <a:pt x="0" y="0"/>
                  </a:moveTo>
                  <a:lnTo>
                    <a:pt x="6492240" y="0"/>
                  </a:lnTo>
                  <a:lnTo>
                    <a:pt x="6492240" y="1243584"/>
                  </a:lnTo>
                  <a:lnTo>
                    <a:pt x="0" y="1243584"/>
                  </a:lnTo>
                  <a:close/>
                </a:path>
              </a:pathLst>
            </a:custGeom>
            <a:blipFill>
              <a:blip r:embed="rId2">
                <a:alphaModFix amt="0"/>
              </a:blip>
              <a:stretch>
                <a:fillRect t="-51723" b="-51723"/>
              </a:stretch>
            </a:blipFill>
          </p:spPr>
        </p:sp>
        <p:sp>
          <p:nvSpPr>
            <p:cNvPr id="70" name="TextBox 70"/>
            <p:cNvSpPr txBox="1"/>
            <p:nvPr/>
          </p:nvSpPr>
          <p:spPr>
            <a:xfrm>
              <a:off x="0" y="-47625"/>
              <a:ext cx="649224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Reclusão de 1 a 5 anos</a:t>
              </a:r>
            </a:p>
          </p:txBody>
        </p:sp>
      </p:grpSp>
      <p:grpSp>
        <p:nvGrpSpPr>
          <p:cNvPr id="71" name="Group 71"/>
          <p:cNvGrpSpPr/>
          <p:nvPr/>
        </p:nvGrpSpPr>
        <p:grpSpPr>
          <a:xfrm>
            <a:off x="754380" y="7159752"/>
            <a:ext cx="16664940" cy="932688"/>
            <a:chOff x="0" y="0"/>
            <a:chExt cx="22219920" cy="1243584"/>
          </a:xfrm>
        </p:grpSpPr>
        <p:sp>
          <p:nvSpPr>
            <p:cNvPr id="72" name="Freeform 72"/>
            <p:cNvSpPr/>
            <p:nvPr/>
          </p:nvSpPr>
          <p:spPr>
            <a:xfrm>
              <a:off x="0" y="0"/>
              <a:ext cx="22219920" cy="1243584"/>
            </a:xfrm>
            <a:custGeom>
              <a:avLst/>
              <a:gdLst/>
              <a:ahLst/>
              <a:cxnLst/>
              <a:rect l="l" t="t" r="r" b="b"/>
              <a:pathLst>
                <a:path w="22219920" h="1243584">
                  <a:moveTo>
                    <a:pt x="0" y="0"/>
                  </a:moveTo>
                  <a:lnTo>
                    <a:pt x="22219920" y="0"/>
                  </a:lnTo>
                  <a:lnTo>
                    <a:pt x="22219920" y="1243584"/>
                  </a:lnTo>
                  <a:lnTo>
                    <a:pt x="0" y="1243584"/>
                  </a:lnTo>
                  <a:close/>
                </a:path>
              </a:pathLst>
            </a:custGeom>
            <a:solidFill>
              <a:srgbClr val="F7F4F1"/>
            </a:solidFill>
          </p:spPr>
        </p:sp>
      </p:grpSp>
      <p:grpSp>
        <p:nvGrpSpPr>
          <p:cNvPr id="73" name="Group 73"/>
          <p:cNvGrpSpPr/>
          <p:nvPr/>
        </p:nvGrpSpPr>
        <p:grpSpPr>
          <a:xfrm>
            <a:off x="960120" y="7159752"/>
            <a:ext cx="4937760" cy="932688"/>
            <a:chOff x="0" y="0"/>
            <a:chExt cx="6583680" cy="1243584"/>
          </a:xfrm>
        </p:grpSpPr>
        <p:sp>
          <p:nvSpPr>
            <p:cNvPr id="74" name="Freeform 74"/>
            <p:cNvSpPr/>
            <p:nvPr/>
          </p:nvSpPr>
          <p:spPr>
            <a:xfrm>
              <a:off x="0" y="0"/>
              <a:ext cx="6583680" cy="1243584"/>
            </a:xfrm>
            <a:custGeom>
              <a:avLst/>
              <a:gdLst/>
              <a:ahLst/>
              <a:cxnLst/>
              <a:rect l="l" t="t" r="r" b="b"/>
              <a:pathLst>
                <a:path w="6583680" h="1243584">
                  <a:moveTo>
                    <a:pt x="0" y="0"/>
                  </a:moveTo>
                  <a:lnTo>
                    <a:pt x="6583680" y="0"/>
                  </a:lnTo>
                  <a:lnTo>
                    <a:pt x="6583680" y="1243584"/>
                  </a:lnTo>
                  <a:lnTo>
                    <a:pt x="0" y="1243584"/>
                  </a:lnTo>
                  <a:close/>
                </a:path>
              </a:pathLst>
            </a:custGeom>
            <a:blipFill>
              <a:blip r:embed="rId2">
                <a:alphaModFix amt="0"/>
              </a:blip>
              <a:stretch>
                <a:fillRect t="-53156" b="-53156"/>
              </a:stretch>
            </a:blipFill>
          </p:spPr>
        </p:sp>
        <p:sp>
          <p:nvSpPr>
            <p:cNvPr id="75" name="TextBox 75"/>
            <p:cNvSpPr txBox="1"/>
            <p:nvPr/>
          </p:nvSpPr>
          <p:spPr>
            <a:xfrm>
              <a:off x="0" y="-57150"/>
              <a:ext cx="6583680" cy="1300734"/>
            </a:xfrm>
            <a:prstGeom prst="rect">
              <a:avLst/>
            </a:prstGeom>
          </p:spPr>
          <p:txBody>
            <a:bodyPr lIns="0" tIns="0" rIns="0" bIns="0" rtlCol="0" anchor="ctr"/>
            <a:lstStyle/>
            <a:p>
              <a:pPr marL="0" lvl="0" indent="0" algn="just">
                <a:lnSpc>
                  <a:spcPts val="3249"/>
                </a:lnSpc>
                <a:spcBef>
                  <a:spcPct val="0"/>
                </a:spcBef>
              </a:pPr>
              <a:r>
                <a:rPr lang="en-US" sz="2400" u="none" strike="noStrike">
                  <a:solidFill>
                    <a:srgbClr val="000000"/>
                  </a:solidFill>
                  <a:latin typeface="Poppins"/>
                  <a:ea typeface="Poppins"/>
                  <a:cs typeface="Poppins"/>
                  <a:sym typeface="Poppins"/>
                </a:rPr>
                <a:t>Ação penal</a:t>
              </a:r>
            </a:p>
          </p:txBody>
        </p:sp>
      </p:grpSp>
      <p:grpSp>
        <p:nvGrpSpPr>
          <p:cNvPr id="76" name="Group 76"/>
          <p:cNvGrpSpPr/>
          <p:nvPr/>
        </p:nvGrpSpPr>
        <p:grpSpPr>
          <a:xfrm>
            <a:off x="6240780" y="7159752"/>
            <a:ext cx="5280660" cy="932688"/>
            <a:chOff x="0" y="0"/>
            <a:chExt cx="7040880" cy="1243584"/>
          </a:xfrm>
        </p:grpSpPr>
        <p:sp>
          <p:nvSpPr>
            <p:cNvPr id="77" name="Freeform 77"/>
            <p:cNvSpPr/>
            <p:nvPr/>
          </p:nvSpPr>
          <p:spPr>
            <a:xfrm>
              <a:off x="0" y="0"/>
              <a:ext cx="7040880" cy="1243584"/>
            </a:xfrm>
            <a:custGeom>
              <a:avLst/>
              <a:gdLst/>
              <a:ahLst/>
              <a:cxnLst/>
              <a:rect l="l" t="t" r="r" b="b"/>
              <a:pathLst>
                <a:path w="7040880" h="1243584">
                  <a:moveTo>
                    <a:pt x="0" y="0"/>
                  </a:moveTo>
                  <a:lnTo>
                    <a:pt x="7040880" y="0"/>
                  </a:lnTo>
                  <a:lnTo>
                    <a:pt x="7040880" y="1243584"/>
                  </a:lnTo>
                  <a:lnTo>
                    <a:pt x="0" y="1243584"/>
                  </a:lnTo>
                  <a:close/>
                </a:path>
              </a:pathLst>
            </a:custGeom>
            <a:blipFill>
              <a:blip r:embed="rId2">
                <a:alphaModFix amt="0"/>
              </a:blip>
              <a:stretch>
                <a:fillRect t="-60319" b="-60319"/>
              </a:stretch>
            </a:blipFill>
          </p:spPr>
        </p:sp>
        <p:sp>
          <p:nvSpPr>
            <p:cNvPr id="78" name="TextBox 78"/>
            <p:cNvSpPr txBox="1"/>
            <p:nvPr/>
          </p:nvSpPr>
          <p:spPr>
            <a:xfrm>
              <a:off x="0" y="-47625"/>
              <a:ext cx="704088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Pública condicionada à representação (prazo decadencial de 6 meses)</a:t>
              </a:r>
            </a:p>
          </p:txBody>
        </p:sp>
      </p:grpSp>
      <p:grpSp>
        <p:nvGrpSpPr>
          <p:cNvPr id="79" name="Group 79"/>
          <p:cNvGrpSpPr/>
          <p:nvPr/>
        </p:nvGrpSpPr>
        <p:grpSpPr>
          <a:xfrm>
            <a:off x="12138660" y="7159752"/>
            <a:ext cx="4869180" cy="932688"/>
            <a:chOff x="0" y="0"/>
            <a:chExt cx="6492240" cy="1243584"/>
          </a:xfrm>
        </p:grpSpPr>
        <p:sp>
          <p:nvSpPr>
            <p:cNvPr id="80" name="Freeform 80"/>
            <p:cNvSpPr/>
            <p:nvPr/>
          </p:nvSpPr>
          <p:spPr>
            <a:xfrm>
              <a:off x="0" y="0"/>
              <a:ext cx="6492240" cy="1243584"/>
            </a:xfrm>
            <a:custGeom>
              <a:avLst/>
              <a:gdLst/>
              <a:ahLst/>
              <a:cxnLst/>
              <a:rect l="l" t="t" r="r" b="b"/>
              <a:pathLst>
                <a:path w="6492240" h="1243584">
                  <a:moveTo>
                    <a:pt x="0" y="0"/>
                  </a:moveTo>
                  <a:lnTo>
                    <a:pt x="6492240" y="0"/>
                  </a:lnTo>
                  <a:lnTo>
                    <a:pt x="6492240" y="1243584"/>
                  </a:lnTo>
                  <a:lnTo>
                    <a:pt x="0" y="1243584"/>
                  </a:lnTo>
                  <a:close/>
                </a:path>
              </a:pathLst>
            </a:custGeom>
            <a:blipFill>
              <a:blip r:embed="rId2">
                <a:alphaModFix amt="0"/>
              </a:blip>
              <a:stretch>
                <a:fillRect t="-51723" b="-51723"/>
              </a:stretch>
            </a:blipFill>
          </p:spPr>
        </p:sp>
        <p:sp>
          <p:nvSpPr>
            <p:cNvPr id="81" name="TextBox 81"/>
            <p:cNvSpPr txBox="1"/>
            <p:nvPr/>
          </p:nvSpPr>
          <p:spPr>
            <a:xfrm>
              <a:off x="0" y="-47625"/>
              <a:ext cx="6492240" cy="1291209"/>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Pública incondicionada</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54380" y="438912"/>
            <a:ext cx="13030200" cy="594893"/>
            <a:chOff x="0" y="0"/>
            <a:chExt cx="17373600" cy="793191"/>
          </a:xfrm>
        </p:grpSpPr>
        <p:sp>
          <p:nvSpPr>
            <p:cNvPr id="3" name="Freeform 3"/>
            <p:cNvSpPr/>
            <p:nvPr/>
          </p:nvSpPr>
          <p:spPr>
            <a:xfrm>
              <a:off x="0" y="0"/>
              <a:ext cx="17373600" cy="793191"/>
            </a:xfrm>
            <a:custGeom>
              <a:avLst/>
              <a:gdLst/>
              <a:ahLst/>
              <a:cxnLst/>
              <a:rect l="l" t="t" r="r" b="b"/>
              <a:pathLst>
                <a:path w="17373600" h="793191">
                  <a:moveTo>
                    <a:pt x="0" y="0"/>
                  </a:moveTo>
                  <a:lnTo>
                    <a:pt x="17373600" y="0"/>
                  </a:lnTo>
                  <a:lnTo>
                    <a:pt x="17373600" y="793191"/>
                  </a:lnTo>
                  <a:lnTo>
                    <a:pt x="0" y="793191"/>
                  </a:lnTo>
                  <a:close/>
                </a:path>
              </a:pathLst>
            </a:custGeom>
            <a:blipFill>
              <a:blip r:embed="rId2">
                <a:alphaModFix amt="0"/>
              </a:blip>
              <a:stretch>
                <a:fillRect t="-386440" b="-367137"/>
              </a:stretch>
            </a:blipFill>
          </p:spPr>
        </p:sp>
        <p:sp>
          <p:nvSpPr>
            <p:cNvPr id="4" name="TextBox 4"/>
            <p:cNvSpPr txBox="1"/>
            <p:nvPr/>
          </p:nvSpPr>
          <p:spPr>
            <a:xfrm>
              <a:off x="0" y="-57150"/>
              <a:ext cx="17373600" cy="850341"/>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A23251"/>
                  </a:solidFill>
                  <a:latin typeface="Poppins Bold"/>
                  <a:ea typeface="Poppins Bold"/>
                  <a:cs typeface="Poppins Bold"/>
                  <a:sym typeface="Poppins Bold"/>
                </a:rPr>
                <a:t>ASSÉDIO NO ÂMBITO PENAL</a:t>
              </a:r>
            </a:p>
          </p:txBody>
        </p:sp>
      </p:grpSp>
      <p:grpSp>
        <p:nvGrpSpPr>
          <p:cNvPr id="5" name="Group 5"/>
          <p:cNvGrpSpPr/>
          <p:nvPr/>
        </p:nvGrpSpPr>
        <p:grpSpPr>
          <a:xfrm>
            <a:off x="15293340" y="384048"/>
            <a:ext cx="2400300" cy="753942"/>
            <a:chOff x="0" y="0"/>
            <a:chExt cx="3200400" cy="1005256"/>
          </a:xfrm>
        </p:grpSpPr>
        <p:sp>
          <p:nvSpPr>
            <p:cNvPr id="6" name="Freeform 6" descr="/home/claude/assets/sindiclubes_logo.png"/>
            <p:cNvSpPr/>
            <p:nvPr/>
          </p:nvSpPr>
          <p:spPr>
            <a:xfrm>
              <a:off x="0" y="0"/>
              <a:ext cx="3200400" cy="1005205"/>
            </a:xfrm>
            <a:custGeom>
              <a:avLst/>
              <a:gdLst/>
              <a:ahLst/>
              <a:cxnLst/>
              <a:rect l="l" t="t" r="r" b="b"/>
              <a:pathLst>
                <a:path w="3200400" h="1005205">
                  <a:moveTo>
                    <a:pt x="0" y="0"/>
                  </a:moveTo>
                  <a:lnTo>
                    <a:pt x="3200400" y="0"/>
                  </a:lnTo>
                  <a:lnTo>
                    <a:pt x="3200400" y="1005205"/>
                  </a:lnTo>
                  <a:lnTo>
                    <a:pt x="0" y="1005205"/>
                  </a:lnTo>
                  <a:lnTo>
                    <a:pt x="0" y="0"/>
                  </a:lnTo>
                  <a:close/>
                </a:path>
              </a:pathLst>
            </a:custGeom>
            <a:blipFill>
              <a:blip r:embed="rId3"/>
              <a:stretch>
                <a:fillRect b="-5"/>
              </a:stretch>
            </a:blipFill>
          </p:spPr>
        </p:sp>
      </p:grpSp>
      <p:grpSp>
        <p:nvGrpSpPr>
          <p:cNvPr id="7" name="Group 7"/>
          <p:cNvGrpSpPr/>
          <p:nvPr/>
        </p:nvGrpSpPr>
        <p:grpSpPr>
          <a:xfrm>
            <a:off x="16664940" y="9395460"/>
            <a:ext cx="1165860" cy="635927"/>
            <a:chOff x="0" y="0"/>
            <a:chExt cx="1554480" cy="847903"/>
          </a:xfrm>
        </p:grpSpPr>
        <p:sp>
          <p:nvSpPr>
            <p:cNvPr id="8" name="Freeform 8" descr="/home/claude/assets/img-010.png"/>
            <p:cNvSpPr/>
            <p:nvPr/>
          </p:nvSpPr>
          <p:spPr>
            <a:xfrm>
              <a:off x="0" y="0"/>
              <a:ext cx="1554480" cy="847852"/>
            </a:xfrm>
            <a:custGeom>
              <a:avLst/>
              <a:gdLst/>
              <a:ahLst/>
              <a:cxnLst/>
              <a:rect l="l" t="t" r="r" b="b"/>
              <a:pathLst>
                <a:path w="1554480" h="847852">
                  <a:moveTo>
                    <a:pt x="0" y="0"/>
                  </a:moveTo>
                  <a:lnTo>
                    <a:pt x="1554480" y="0"/>
                  </a:lnTo>
                  <a:lnTo>
                    <a:pt x="1554480" y="847852"/>
                  </a:lnTo>
                  <a:lnTo>
                    <a:pt x="0" y="847852"/>
                  </a:lnTo>
                  <a:lnTo>
                    <a:pt x="0" y="0"/>
                  </a:lnTo>
                  <a:close/>
                </a:path>
              </a:pathLst>
            </a:custGeom>
            <a:blipFill>
              <a:blip r:embed="rId4"/>
              <a:stretch>
                <a:fillRect b="-5"/>
              </a:stretch>
            </a:blipFill>
          </p:spPr>
        </p:sp>
      </p:grpSp>
      <p:grpSp>
        <p:nvGrpSpPr>
          <p:cNvPr id="9" name="Group 9"/>
          <p:cNvGrpSpPr/>
          <p:nvPr/>
        </p:nvGrpSpPr>
        <p:grpSpPr>
          <a:xfrm>
            <a:off x="754380" y="932688"/>
            <a:ext cx="15087600" cy="1234440"/>
            <a:chOff x="0" y="0"/>
            <a:chExt cx="20116800" cy="1645920"/>
          </a:xfrm>
        </p:grpSpPr>
        <p:sp>
          <p:nvSpPr>
            <p:cNvPr id="10" name="Freeform 10"/>
            <p:cNvSpPr/>
            <p:nvPr/>
          </p:nvSpPr>
          <p:spPr>
            <a:xfrm>
              <a:off x="0" y="0"/>
              <a:ext cx="20116800" cy="1645920"/>
            </a:xfrm>
            <a:custGeom>
              <a:avLst/>
              <a:gdLst/>
              <a:ahLst/>
              <a:cxnLst/>
              <a:rect l="l" t="t" r="r" b="b"/>
              <a:pathLst>
                <a:path w="20116800" h="1645920">
                  <a:moveTo>
                    <a:pt x="0" y="0"/>
                  </a:moveTo>
                  <a:lnTo>
                    <a:pt x="20116800" y="0"/>
                  </a:lnTo>
                  <a:lnTo>
                    <a:pt x="20116800" y="1645920"/>
                  </a:lnTo>
                  <a:lnTo>
                    <a:pt x="0" y="1645920"/>
                  </a:lnTo>
                  <a:close/>
                </a:path>
              </a:pathLst>
            </a:custGeom>
            <a:blipFill>
              <a:blip r:embed="rId2">
                <a:alphaModFix amt="0"/>
              </a:blip>
              <a:stretch>
                <a:fillRect t="-188150" b="-188150"/>
              </a:stretch>
            </a:blipFill>
          </p:spPr>
        </p:sp>
        <p:sp>
          <p:nvSpPr>
            <p:cNvPr id="11" name="TextBox 11"/>
            <p:cNvSpPr txBox="1"/>
            <p:nvPr/>
          </p:nvSpPr>
          <p:spPr>
            <a:xfrm>
              <a:off x="0" y="-19050"/>
              <a:ext cx="20116800" cy="1664970"/>
            </a:xfrm>
            <a:prstGeom prst="rect">
              <a:avLst/>
            </a:prstGeom>
          </p:spPr>
          <p:txBody>
            <a:bodyPr lIns="0" tIns="0" rIns="0" bIns="0" rtlCol="0" anchor="ctr"/>
            <a:lstStyle/>
            <a:p>
              <a:pPr marL="0" lvl="0" indent="0" algn="l">
                <a:lnSpc>
                  <a:spcPts val="5103"/>
                </a:lnSpc>
                <a:spcBef>
                  <a:spcPct val="0"/>
                </a:spcBef>
              </a:pPr>
              <a:r>
                <a:rPr lang="en-US" sz="4503" b="1" u="none" strike="noStrike" dirty="0" err="1">
                  <a:solidFill>
                    <a:srgbClr val="1C1C1C"/>
                  </a:solidFill>
                  <a:latin typeface="Poppins Bold"/>
                  <a:ea typeface="Poppins Bold"/>
                  <a:cs typeface="Poppins Bold"/>
                  <a:sym typeface="Poppins Bold"/>
                </a:rPr>
                <a:t>Xingamento</a:t>
              </a:r>
              <a:r>
                <a:rPr lang="en-US" sz="4503" b="1" u="none" strike="noStrike" dirty="0">
                  <a:solidFill>
                    <a:srgbClr val="1C1C1C"/>
                  </a:solidFill>
                  <a:latin typeface="Poppins Bold"/>
                  <a:ea typeface="Poppins Bold"/>
                  <a:cs typeface="Poppins Bold"/>
                  <a:sym typeface="Poppins Bold"/>
                </a:rPr>
                <a:t>, injúria, </a:t>
              </a:r>
              <a:r>
                <a:rPr lang="en-US" sz="4503" b="1" u="none" strike="noStrike" dirty="0" err="1">
                  <a:solidFill>
                    <a:srgbClr val="1C1C1C"/>
                  </a:solidFill>
                  <a:latin typeface="Poppins Bold"/>
                  <a:ea typeface="Poppins Bold"/>
                  <a:cs typeface="Poppins Bold"/>
                  <a:sym typeface="Poppins Bold"/>
                </a:rPr>
                <a:t>injúria</a:t>
              </a:r>
              <a:r>
                <a:rPr lang="en-US" sz="4503" b="1" u="none" strike="noStrike" dirty="0">
                  <a:solidFill>
                    <a:srgbClr val="1C1C1C"/>
                  </a:solidFill>
                  <a:latin typeface="Poppins Bold"/>
                  <a:ea typeface="Poppins Bold"/>
                  <a:cs typeface="Poppins Bold"/>
                  <a:sym typeface="Poppins Bold"/>
                </a:rPr>
                <a:t> racial e stalking </a:t>
              </a:r>
            </a:p>
          </p:txBody>
        </p:sp>
      </p:grpSp>
      <p:grpSp>
        <p:nvGrpSpPr>
          <p:cNvPr id="12" name="Group 12"/>
          <p:cNvGrpSpPr/>
          <p:nvPr/>
        </p:nvGrpSpPr>
        <p:grpSpPr>
          <a:xfrm>
            <a:off x="754380" y="2674620"/>
            <a:ext cx="8092440" cy="2811780"/>
            <a:chOff x="0" y="0"/>
            <a:chExt cx="10789920" cy="3749040"/>
          </a:xfrm>
        </p:grpSpPr>
        <p:sp>
          <p:nvSpPr>
            <p:cNvPr id="13" name="Freeform 13"/>
            <p:cNvSpPr/>
            <p:nvPr/>
          </p:nvSpPr>
          <p:spPr>
            <a:xfrm>
              <a:off x="0" y="0"/>
              <a:ext cx="10789920" cy="3749040"/>
            </a:xfrm>
            <a:custGeom>
              <a:avLst/>
              <a:gdLst/>
              <a:ahLst/>
              <a:cxnLst/>
              <a:rect l="l" t="t" r="r" b="b"/>
              <a:pathLst>
                <a:path w="10789920" h="3749040">
                  <a:moveTo>
                    <a:pt x="0" y="109728"/>
                  </a:moveTo>
                  <a:cubicBezTo>
                    <a:pt x="0" y="49149"/>
                    <a:pt x="49149" y="0"/>
                    <a:pt x="109728" y="0"/>
                  </a:cubicBezTo>
                  <a:lnTo>
                    <a:pt x="10680192" y="0"/>
                  </a:lnTo>
                  <a:cubicBezTo>
                    <a:pt x="10740772" y="0"/>
                    <a:pt x="10789920" y="49149"/>
                    <a:pt x="10789920" y="109728"/>
                  </a:cubicBezTo>
                  <a:lnTo>
                    <a:pt x="10789920" y="3639312"/>
                  </a:lnTo>
                  <a:cubicBezTo>
                    <a:pt x="10789920" y="3699891"/>
                    <a:pt x="10740772" y="3749040"/>
                    <a:pt x="10680192" y="3749040"/>
                  </a:cubicBezTo>
                  <a:lnTo>
                    <a:pt x="109728" y="3749040"/>
                  </a:lnTo>
                  <a:cubicBezTo>
                    <a:pt x="49149" y="3749040"/>
                    <a:pt x="0" y="3699891"/>
                    <a:pt x="0" y="3639312"/>
                  </a:cubicBezTo>
                  <a:close/>
                </a:path>
              </a:pathLst>
            </a:custGeom>
            <a:solidFill>
              <a:srgbClr val="F7F4F1"/>
            </a:solidFill>
          </p:spPr>
        </p:sp>
      </p:grpSp>
      <p:grpSp>
        <p:nvGrpSpPr>
          <p:cNvPr id="17" name="Group 17"/>
          <p:cNvGrpSpPr/>
          <p:nvPr/>
        </p:nvGrpSpPr>
        <p:grpSpPr>
          <a:xfrm>
            <a:off x="1097280" y="3497580"/>
            <a:ext cx="7406640" cy="1783080"/>
            <a:chOff x="0" y="0"/>
            <a:chExt cx="9875520" cy="2377440"/>
          </a:xfrm>
        </p:grpSpPr>
        <p:sp>
          <p:nvSpPr>
            <p:cNvPr id="18" name="Freeform 18"/>
            <p:cNvSpPr/>
            <p:nvPr/>
          </p:nvSpPr>
          <p:spPr>
            <a:xfrm>
              <a:off x="0" y="0"/>
              <a:ext cx="9875520" cy="2377440"/>
            </a:xfrm>
            <a:custGeom>
              <a:avLst/>
              <a:gdLst/>
              <a:ahLst/>
              <a:cxnLst/>
              <a:rect l="l" t="t" r="r" b="b"/>
              <a:pathLst>
                <a:path w="9875520" h="2377440">
                  <a:moveTo>
                    <a:pt x="0" y="0"/>
                  </a:moveTo>
                  <a:lnTo>
                    <a:pt x="9875520" y="0"/>
                  </a:lnTo>
                  <a:lnTo>
                    <a:pt x="9875520" y="2377440"/>
                  </a:lnTo>
                  <a:lnTo>
                    <a:pt x="0" y="2377440"/>
                  </a:lnTo>
                  <a:close/>
                </a:path>
              </a:pathLst>
            </a:custGeom>
            <a:blipFill>
              <a:blip r:embed="rId2">
                <a:alphaModFix amt="0"/>
              </a:blip>
              <a:stretch>
                <a:fillRect t="-30937" b="-30937"/>
              </a:stretch>
            </a:blipFill>
          </p:spPr>
        </p:sp>
        <p:sp>
          <p:nvSpPr>
            <p:cNvPr id="19" name="TextBox 19"/>
            <p:cNvSpPr txBox="1"/>
            <p:nvPr/>
          </p:nvSpPr>
          <p:spPr>
            <a:xfrm>
              <a:off x="0" y="-47625"/>
              <a:ext cx="9875520" cy="2425065"/>
            </a:xfrm>
            <a:prstGeom prst="rect">
              <a:avLst/>
            </a:prstGeom>
          </p:spPr>
          <p:txBody>
            <a:bodyPr lIns="0" tIns="0" rIns="0" bIns="0" rtlCol="0" anchor="ctr"/>
            <a:lstStyle/>
            <a:p>
              <a:pPr marL="0" lvl="0" indent="0" algn="just">
                <a:lnSpc>
                  <a:spcPts val="2437"/>
                </a:lnSpc>
                <a:spcBef>
                  <a:spcPct val="0"/>
                </a:spcBef>
              </a:pPr>
              <a:r>
                <a:rPr lang="en-US" sz="1800" u="none" strike="noStrike" dirty="0">
                  <a:solidFill>
                    <a:srgbClr val="000000"/>
                  </a:solidFill>
                  <a:latin typeface="Poppins"/>
                  <a:ea typeface="Poppins"/>
                  <a:cs typeface="Poppins"/>
                  <a:sym typeface="Poppins"/>
                </a:rPr>
                <a:t>O </a:t>
              </a:r>
              <a:r>
                <a:rPr lang="en-US" sz="1800" u="none" strike="noStrike" dirty="0" err="1">
                  <a:solidFill>
                    <a:srgbClr val="000000"/>
                  </a:solidFill>
                  <a:latin typeface="Poppins"/>
                  <a:ea typeface="Poppins"/>
                  <a:cs typeface="Poppins"/>
                  <a:sym typeface="Poppins"/>
                </a:rPr>
                <a:t>xingamento</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isolado</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configura</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em</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regra</a:t>
              </a:r>
              <a:r>
                <a:rPr lang="en-US" sz="1800" u="none" strike="noStrike" dirty="0">
                  <a:solidFill>
                    <a:srgbClr val="000000"/>
                  </a:solidFill>
                  <a:latin typeface="Poppins"/>
                  <a:ea typeface="Poppins"/>
                  <a:cs typeface="Poppins"/>
                  <a:sym typeface="Poppins"/>
                </a:rPr>
                <a:t>, o crime de </a:t>
              </a:r>
              <a:r>
                <a:rPr lang="en-US" sz="1800" u="none" strike="noStrike" dirty="0" err="1">
                  <a:solidFill>
                    <a:srgbClr val="000000"/>
                  </a:solidFill>
                  <a:latin typeface="Poppins"/>
                  <a:ea typeface="Poppins"/>
                  <a:cs typeface="Poppins"/>
                  <a:sym typeface="Poppins"/>
                </a:rPr>
                <a:t>injúria</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ofensa</a:t>
              </a:r>
              <a:r>
                <a:rPr lang="en-US" sz="1800" u="none" strike="noStrike" dirty="0">
                  <a:solidFill>
                    <a:srgbClr val="000000"/>
                  </a:solidFill>
                  <a:latin typeface="Poppins"/>
                  <a:ea typeface="Poppins"/>
                  <a:cs typeface="Poppins"/>
                  <a:sym typeface="Poppins"/>
                </a:rPr>
                <a:t> à </a:t>
              </a:r>
              <a:r>
                <a:rPr lang="en-US" sz="1800" u="none" strike="noStrike" dirty="0" err="1">
                  <a:solidFill>
                    <a:srgbClr val="000000"/>
                  </a:solidFill>
                  <a:latin typeface="Poppins"/>
                  <a:ea typeface="Poppins"/>
                  <a:cs typeface="Poppins"/>
                  <a:sym typeface="Poppins"/>
                </a:rPr>
                <a:t>dignidade</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ou</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ao</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decoro</a:t>
              </a:r>
              <a:r>
                <a:rPr lang="en-US" sz="1800" u="none" strike="noStrike" dirty="0">
                  <a:solidFill>
                    <a:srgbClr val="000000"/>
                  </a:solidFill>
                  <a:latin typeface="Poppins"/>
                  <a:ea typeface="Poppins"/>
                  <a:cs typeface="Poppins"/>
                  <a:sym typeface="Poppins"/>
                </a:rPr>
                <a:t> de </a:t>
              </a:r>
              <a:r>
                <a:rPr lang="en-US" sz="1800" u="none" strike="noStrike" dirty="0" err="1">
                  <a:solidFill>
                    <a:srgbClr val="000000"/>
                  </a:solidFill>
                  <a:latin typeface="Poppins"/>
                  <a:ea typeface="Poppins"/>
                  <a:cs typeface="Poppins"/>
                  <a:sym typeface="Poppins"/>
                </a:rPr>
                <a:t>pessoa</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determinada</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sem</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imputação</a:t>
              </a:r>
              <a:r>
                <a:rPr lang="en-US" sz="1800" u="none" strike="noStrike" dirty="0">
                  <a:solidFill>
                    <a:srgbClr val="000000"/>
                  </a:solidFill>
                  <a:latin typeface="Poppins"/>
                  <a:ea typeface="Poppins"/>
                  <a:cs typeface="Poppins"/>
                  <a:sym typeface="Poppins"/>
                </a:rPr>
                <a:t> de </a:t>
              </a:r>
              <a:r>
                <a:rPr lang="en-US" sz="1800" u="none" strike="noStrike" dirty="0" err="1">
                  <a:solidFill>
                    <a:srgbClr val="000000"/>
                  </a:solidFill>
                  <a:latin typeface="Poppins"/>
                  <a:ea typeface="Poppins"/>
                  <a:cs typeface="Poppins"/>
                  <a:sym typeface="Poppins"/>
                </a:rPr>
                <a:t>fato</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específico</a:t>
              </a:r>
              <a:r>
                <a:rPr lang="en-US" sz="1800" u="none" strike="noStrike" dirty="0">
                  <a:solidFill>
                    <a:srgbClr val="000000"/>
                  </a:solidFill>
                  <a:latin typeface="Poppins"/>
                  <a:ea typeface="Poppins"/>
                  <a:cs typeface="Poppins"/>
                  <a:sym typeface="Poppins"/>
                </a:rPr>
                <a:t> — </a:t>
              </a:r>
              <a:r>
                <a:rPr lang="en-US" sz="1800" u="none" strike="noStrike" dirty="0" err="1">
                  <a:solidFill>
                    <a:srgbClr val="000000"/>
                  </a:solidFill>
                  <a:latin typeface="Poppins"/>
                  <a:ea typeface="Poppins"/>
                  <a:cs typeface="Poppins"/>
                  <a:sym typeface="Poppins"/>
                </a:rPr>
                <a:t>distinguindo</a:t>
              </a:r>
              <a:r>
                <a:rPr lang="en-US" sz="1800" u="none" strike="noStrike" dirty="0">
                  <a:solidFill>
                    <a:srgbClr val="000000"/>
                  </a:solidFill>
                  <a:latin typeface="Poppins"/>
                  <a:ea typeface="Poppins"/>
                  <a:cs typeface="Poppins"/>
                  <a:sym typeface="Poppins"/>
                </a:rPr>
                <a:t>-se da </a:t>
              </a:r>
              <a:r>
                <a:rPr lang="en-US" sz="1800" u="none" strike="noStrike" dirty="0" err="1">
                  <a:solidFill>
                    <a:srgbClr val="000000"/>
                  </a:solidFill>
                  <a:latin typeface="Poppins"/>
                  <a:ea typeface="Poppins"/>
                  <a:cs typeface="Poppins"/>
                  <a:sym typeface="Poppins"/>
                </a:rPr>
                <a:t>difamação</a:t>
              </a:r>
              <a:r>
                <a:rPr lang="en-US" sz="1800" u="none" strike="noStrike" dirty="0">
                  <a:solidFill>
                    <a:srgbClr val="000000"/>
                  </a:solidFill>
                  <a:latin typeface="Poppins"/>
                  <a:ea typeface="Poppins"/>
                  <a:cs typeface="Poppins"/>
                  <a:sym typeface="Poppins"/>
                </a:rPr>
                <a:t> (art. 139) e da </a:t>
              </a:r>
              <a:r>
                <a:rPr lang="en-US" sz="1800" u="none" strike="noStrike" dirty="0" err="1">
                  <a:solidFill>
                    <a:srgbClr val="000000"/>
                  </a:solidFill>
                  <a:latin typeface="Poppins"/>
                  <a:ea typeface="Poppins"/>
                  <a:cs typeface="Poppins"/>
                  <a:sym typeface="Poppins"/>
                </a:rPr>
                <a:t>calúnia</a:t>
              </a:r>
              <a:r>
                <a:rPr lang="en-US" sz="1800" u="none" strike="noStrike" dirty="0">
                  <a:solidFill>
                    <a:srgbClr val="000000"/>
                  </a:solidFill>
                  <a:latin typeface="Poppins"/>
                  <a:ea typeface="Poppins"/>
                  <a:cs typeface="Poppins"/>
                  <a:sym typeface="Poppins"/>
                </a:rPr>
                <a:t> (art. 138).</a:t>
              </a:r>
            </a:p>
          </p:txBody>
        </p:sp>
      </p:grpSp>
      <p:grpSp>
        <p:nvGrpSpPr>
          <p:cNvPr id="22" name="Group 22"/>
          <p:cNvGrpSpPr/>
          <p:nvPr/>
        </p:nvGrpSpPr>
        <p:grpSpPr>
          <a:xfrm>
            <a:off x="9464040" y="2880360"/>
            <a:ext cx="7680960" cy="548640"/>
            <a:chOff x="0" y="0"/>
            <a:chExt cx="10241280" cy="731520"/>
          </a:xfrm>
        </p:grpSpPr>
        <p:sp>
          <p:nvSpPr>
            <p:cNvPr id="23" name="Freeform 23"/>
            <p:cNvSpPr/>
            <p:nvPr/>
          </p:nvSpPr>
          <p:spPr>
            <a:xfrm>
              <a:off x="0" y="0"/>
              <a:ext cx="10241280" cy="731520"/>
            </a:xfrm>
            <a:custGeom>
              <a:avLst/>
              <a:gdLst/>
              <a:ahLst/>
              <a:cxnLst/>
              <a:rect l="l" t="t" r="r" b="b"/>
              <a:pathLst>
                <a:path w="10241280" h="731520">
                  <a:moveTo>
                    <a:pt x="0" y="0"/>
                  </a:moveTo>
                  <a:lnTo>
                    <a:pt x="10241280" y="0"/>
                  </a:lnTo>
                  <a:lnTo>
                    <a:pt x="10241280" y="731520"/>
                  </a:lnTo>
                  <a:lnTo>
                    <a:pt x="0" y="731520"/>
                  </a:lnTo>
                  <a:close/>
                </a:path>
              </a:pathLst>
            </a:custGeom>
            <a:blipFill>
              <a:blip r:embed="rId2">
                <a:alphaModFix amt="0"/>
              </a:blip>
              <a:stretch>
                <a:fillRect t="-222790" b="-222790"/>
              </a:stretch>
            </a:blipFill>
          </p:spPr>
        </p:sp>
        <p:sp>
          <p:nvSpPr>
            <p:cNvPr id="24" name="TextBox 24"/>
            <p:cNvSpPr txBox="1"/>
            <p:nvPr/>
          </p:nvSpPr>
          <p:spPr>
            <a:xfrm>
              <a:off x="0" y="-57150"/>
              <a:ext cx="10241280" cy="788670"/>
            </a:xfrm>
            <a:prstGeom prst="rect">
              <a:avLst/>
            </a:prstGeom>
          </p:spPr>
          <p:txBody>
            <a:bodyPr lIns="0" tIns="0" rIns="0" bIns="0" rtlCol="0" anchor="ctr"/>
            <a:lstStyle/>
            <a:p>
              <a:pPr marL="0" lvl="0" indent="0" algn="just">
                <a:lnSpc>
                  <a:spcPts val="2708"/>
                </a:lnSpc>
                <a:spcBef>
                  <a:spcPct val="0"/>
                </a:spcBef>
              </a:pPr>
              <a:r>
                <a:rPr lang="en-US" sz="2000" b="1" u="none" strike="noStrike" dirty="0">
                  <a:solidFill>
                    <a:srgbClr val="FFFFFF"/>
                  </a:solidFill>
                  <a:latin typeface="Poppins Bold"/>
                  <a:ea typeface="Poppins Bold"/>
                  <a:cs typeface="Poppins Bold"/>
                  <a:sym typeface="Poppins Bold"/>
                </a:rPr>
                <a:t>Pena e </a:t>
              </a:r>
              <a:r>
                <a:rPr lang="en-US" sz="2000" b="1" u="none" strike="noStrike" dirty="0" err="1">
                  <a:solidFill>
                    <a:srgbClr val="FFFFFF"/>
                  </a:solidFill>
                  <a:latin typeface="Poppins Bold"/>
                  <a:ea typeface="Poppins Bold"/>
                  <a:cs typeface="Poppins Bold"/>
                  <a:sym typeface="Poppins Bold"/>
                </a:rPr>
                <a:t>ação</a:t>
              </a:r>
              <a:r>
                <a:rPr lang="en-US" sz="2000" b="1" u="none" strike="noStrike" dirty="0">
                  <a:solidFill>
                    <a:srgbClr val="FFFFFF"/>
                  </a:solidFill>
                  <a:latin typeface="Poppins Bold"/>
                  <a:ea typeface="Poppins Bold"/>
                  <a:cs typeface="Poppins Bold"/>
                  <a:sym typeface="Poppins Bold"/>
                </a:rPr>
                <a:t> penal</a:t>
              </a:r>
            </a:p>
          </p:txBody>
        </p:sp>
      </p:grpSp>
      <p:grpSp>
        <p:nvGrpSpPr>
          <p:cNvPr id="25" name="Group 25"/>
          <p:cNvGrpSpPr/>
          <p:nvPr/>
        </p:nvGrpSpPr>
        <p:grpSpPr>
          <a:xfrm>
            <a:off x="9492473" y="3497580"/>
            <a:ext cx="7406640" cy="1783080"/>
            <a:chOff x="0" y="0"/>
            <a:chExt cx="9875520" cy="2377440"/>
          </a:xfrm>
        </p:grpSpPr>
        <p:sp>
          <p:nvSpPr>
            <p:cNvPr id="26" name="Freeform 26"/>
            <p:cNvSpPr/>
            <p:nvPr/>
          </p:nvSpPr>
          <p:spPr>
            <a:xfrm>
              <a:off x="0" y="0"/>
              <a:ext cx="9875520" cy="2377440"/>
            </a:xfrm>
            <a:custGeom>
              <a:avLst/>
              <a:gdLst/>
              <a:ahLst/>
              <a:cxnLst/>
              <a:rect l="l" t="t" r="r" b="b"/>
              <a:pathLst>
                <a:path w="9875520" h="2377440">
                  <a:moveTo>
                    <a:pt x="0" y="0"/>
                  </a:moveTo>
                  <a:lnTo>
                    <a:pt x="9875520" y="0"/>
                  </a:lnTo>
                  <a:lnTo>
                    <a:pt x="9875520" y="2377440"/>
                  </a:lnTo>
                  <a:lnTo>
                    <a:pt x="0" y="2377440"/>
                  </a:lnTo>
                  <a:close/>
                </a:path>
              </a:pathLst>
            </a:custGeom>
            <a:blipFill>
              <a:blip r:embed="rId2">
                <a:alphaModFix amt="0"/>
              </a:blip>
              <a:stretch>
                <a:fillRect t="-33935" r="-3703" b="-33935"/>
              </a:stretch>
            </a:blipFill>
          </p:spPr>
        </p:sp>
        <p:sp>
          <p:nvSpPr>
            <p:cNvPr id="27" name="TextBox 27"/>
            <p:cNvSpPr txBox="1"/>
            <p:nvPr/>
          </p:nvSpPr>
          <p:spPr>
            <a:xfrm>
              <a:off x="0" y="-47625"/>
              <a:ext cx="9875520" cy="2425065"/>
            </a:xfrm>
            <a:prstGeom prst="rect">
              <a:avLst/>
            </a:prstGeom>
          </p:spPr>
          <p:txBody>
            <a:bodyPr lIns="0" tIns="0" rIns="0" bIns="0" rtlCol="0" anchor="ctr"/>
            <a:lstStyle/>
            <a:p>
              <a:pPr marL="0" lvl="0" indent="0" algn="just">
                <a:lnSpc>
                  <a:spcPts val="2437"/>
                </a:lnSpc>
                <a:spcBef>
                  <a:spcPct val="0"/>
                </a:spcBef>
              </a:pPr>
              <a:r>
                <a:rPr lang="en-US" sz="1800" u="none" strike="noStrike" dirty="0" err="1">
                  <a:solidFill>
                    <a:srgbClr val="FFFFFF"/>
                  </a:solidFill>
                  <a:latin typeface="Poppins"/>
                  <a:ea typeface="Poppins"/>
                  <a:cs typeface="Poppins"/>
                  <a:sym typeface="Poppins"/>
                </a:rPr>
                <a:t>Detenção</a:t>
              </a:r>
              <a:r>
                <a:rPr lang="en-US" sz="1800" u="none" strike="noStrike" dirty="0">
                  <a:solidFill>
                    <a:srgbClr val="FFFFFF"/>
                  </a:solidFill>
                  <a:latin typeface="Poppins"/>
                  <a:ea typeface="Poppins"/>
                  <a:cs typeface="Poppins"/>
                  <a:sym typeface="Poppins"/>
                </a:rPr>
                <a:t> de 1 a 6 meses </a:t>
              </a:r>
              <a:r>
                <a:rPr lang="en-US" sz="1800" u="none" strike="noStrike" dirty="0" err="1">
                  <a:solidFill>
                    <a:srgbClr val="FFFFFF"/>
                  </a:solidFill>
                  <a:latin typeface="Poppins"/>
                  <a:ea typeface="Poppins"/>
                  <a:cs typeface="Poppins"/>
                  <a:sym typeface="Poppins"/>
                </a:rPr>
                <a:t>ou</a:t>
              </a:r>
              <a:r>
                <a:rPr lang="en-US" sz="1800" u="none" strike="noStrike" dirty="0">
                  <a:solidFill>
                    <a:srgbClr val="FFFFFF"/>
                  </a:solidFill>
                  <a:latin typeface="Poppins"/>
                  <a:ea typeface="Poppins"/>
                  <a:cs typeface="Poppins"/>
                  <a:sym typeface="Poppins"/>
                </a:rPr>
                <a:t> </a:t>
              </a:r>
              <a:r>
                <a:rPr lang="en-US" sz="1800" u="none" strike="noStrike" dirty="0" err="1">
                  <a:solidFill>
                    <a:srgbClr val="FFFFFF"/>
                  </a:solidFill>
                  <a:latin typeface="Poppins"/>
                  <a:ea typeface="Poppins"/>
                  <a:cs typeface="Poppins"/>
                  <a:sym typeface="Poppins"/>
                </a:rPr>
                <a:t>multa</a:t>
              </a:r>
              <a:r>
                <a:rPr lang="en-US" sz="1800" u="none" strike="noStrike" dirty="0">
                  <a:solidFill>
                    <a:srgbClr val="FFFFFF"/>
                  </a:solidFill>
                  <a:latin typeface="Poppins"/>
                  <a:ea typeface="Poppins"/>
                  <a:cs typeface="Poppins"/>
                  <a:sym typeface="Poppins"/>
                </a:rPr>
                <a:t>. </a:t>
              </a:r>
              <a:r>
                <a:rPr lang="en-US" sz="1800" u="none" strike="noStrike" dirty="0" err="1">
                  <a:solidFill>
                    <a:srgbClr val="FFFFFF"/>
                  </a:solidFill>
                  <a:latin typeface="Poppins"/>
                  <a:ea typeface="Poppins"/>
                  <a:cs typeface="Poppins"/>
                  <a:sym typeface="Poppins"/>
                </a:rPr>
                <a:t>Ação</a:t>
              </a:r>
              <a:r>
                <a:rPr lang="en-US" sz="1800" u="none" strike="noStrike" dirty="0">
                  <a:solidFill>
                    <a:srgbClr val="FFFFFF"/>
                  </a:solidFill>
                  <a:latin typeface="Poppins"/>
                  <a:ea typeface="Poppins"/>
                  <a:cs typeface="Poppins"/>
                  <a:sym typeface="Poppins"/>
                </a:rPr>
                <a:t> penal </a:t>
              </a:r>
              <a:r>
                <a:rPr lang="en-US" sz="1800" u="none" strike="noStrike" dirty="0" err="1">
                  <a:solidFill>
                    <a:srgbClr val="FFFFFF"/>
                  </a:solidFill>
                  <a:latin typeface="Poppins"/>
                  <a:ea typeface="Poppins"/>
                  <a:cs typeface="Poppins"/>
                  <a:sym typeface="Poppins"/>
                </a:rPr>
                <a:t>privada</a:t>
              </a:r>
              <a:r>
                <a:rPr lang="en-US" sz="1800" u="none" strike="noStrike" dirty="0">
                  <a:solidFill>
                    <a:srgbClr val="FFFFFF"/>
                  </a:solidFill>
                  <a:latin typeface="Poppins"/>
                  <a:ea typeface="Poppins"/>
                  <a:cs typeface="Poppins"/>
                  <a:sym typeface="Poppins"/>
                </a:rPr>
                <a:t>, </a:t>
              </a:r>
              <a:r>
                <a:rPr lang="en-US" sz="1800" u="none" strike="noStrike" dirty="0" err="1">
                  <a:solidFill>
                    <a:srgbClr val="FFFFFF"/>
                  </a:solidFill>
                  <a:latin typeface="Poppins"/>
                  <a:ea typeface="Poppins"/>
                  <a:cs typeface="Poppins"/>
                  <a:sym typeface="Poppins"/>
                </a:rPr>
                <a:t>mediante</a:t>
              </a:r>
              <a:r>
                <a:rPr lang="en-US" sz="1800" u="none" strike="noStrike" dirty="0">
                  <a:solidFill>
                    <a:srgbClr val="FFFFFF"/>
                  </a:solidFill>
                  <a:latin typeface="Poppins"/>
                  <a:ea typeface="Poppins"/>
                  <a:cs typeface="Poppins"/>
                  <a:sym typeface="Poppins"/>
                </a:rPr>
                <a:t> </a:t>
              </a:r>
              <a:r>
                <a:rPr lang="en-US" sz="1800" u="none" strike="noStrike" dirty="0" err="1">
                  <a:solidFill>
                    <a:srgbClr val="FFFFFF"/>
                  </a:solidFill>
                  <a:latin typeface="Poppins"/>
                  <a:ea typeface="Poppins"/>
                  <a:cs typeface="Poppins"/>
                  <a:sym typeface="Poppins"/>
                </a:rPr>
                <a:t>queixa</a:t>
              </a:r>
              <a:r>
                <a:rPr lang="en-US" sz="1800" u="none" strike="noStrike" dirty="0">
                  <a:solidFill>
                    <a:srgbClr val="FFFFFF"/>
                  </a:solidFill>
                  <a:latin typeface="Poppins"/>
                  <a:ea typeface="Poppins"/>
                  <a:cs typeface="Poppins"/>
                  <a:sym typeface="Poppins"/>
                </a:rPr>
                <a:t>-crime no </a:t>
              </a:r>
              <a:r>
                <a:rPr lang="en-US" sz="1800" u="none" strike="noStrike" dirty="0" err="1">
                  <a:solidFill>
                    <a:srgbClr val="FFFFFF"/>
                  </a:solidFill>
                  <a:latin typeface="Poppins"/>
                  <a:ea typeface="Poppins"/>
                  <a:cs typeface="Poppins"/>
                  <a:sym typeface="Poppins"/>
                </a:rPr>
                <a:t>prazo</a:t>
              </a:r>
              <a:r>
                <a:rPr lang="en-US" sz="1800" u="none" strike="noStrike" dirty="0">
                  <a:solidFill>
                    <a:srgbClr val="FFFFFF"/>
                  </a:solidFill>
                  <a:latin typeface="Poppins"/>
                  <a:ea typeface="Poppins"/>
                  <a:cs typeface="Poppins"/>
                  <a:sym typeface="Poppins"/>
                </a:rPr>
                <a:t> </a:t>
              </a:r>
              <a:r>
                <a:rPr lang="en-US" sz="1800" u="none" strike="noStrike" dirty="0" err="1">
                  <a:solidFill>
                    <a:srgbClr val="FFFFFF"/>
                  </a:solidFill>
                  <a:latin typeface="Poppins"/>
                  <a:ea typeface="Poppins"/>
                  <a:cs typeface="Poppins"/>
                  <a:sym typeface="Poppins"/>
                </a:rPr>
                <a:t>decadencial</a:t>
              </a:r>
              <a:r>
                <a:rPr lang="en-US" sz="1800" u="none" strike="noStrike" dirty="0">
                  <a:solidFill>
                    <a:srgbClr val="FFFFFF"/>
                  </a:solidFill>
                  <a:latin typeface="Poppins"/>
                  <a:ea typeface="Poppins"/>
                  <a:cs typeface="Poppins"/>
                  <a:sym typeface="Poppins"/>
                </a:rPr>
                <a:t> de 6 meses (art. 38 do CPP) — </a:t>
              </a:r>
              <a:r>
                <a:rPr lang="en-US" sz="1800" u="none" strike="noStrike" dirty="0" err="1">
                  <a:solidFill>
                    <a:srgbClr val="FFFFFF"/>
                  </a:solidFill>
                  <a:latin typeface="Poppins"/>
                  <a:ea typeface="Poppins"/>
                  <a:cs typeface="Poppins"/>
                  <a:sym typeface="Poppins"/>
                </a:rPr>
                <a:t>circunstância</a:t>
              </a:r>
              <a:r>
                <a:rPr lang="en-US" sz="1800" u="none" strike="noStrike" dirty="0">
                  <a:solidFill>
                    <a:srgbClr val="FFFFFF"/>
                  </a:solidFill>
                  <a:latin typeface="Poppins"/>
                  <a:ea typeface="Poppins"/>
                  <a:cs typeface="Poppins"/>
                  <a:sym typeface="Poppins"/>
                </a:rPr>
                <a:t> </a:t>
              </a:r>
              <a:r>
                <a:rPr lang="en-US" sz="1800" u="none" strike="noStrike" dirty="0" err="1">
                  <a:solidFill>
                    <a:srgbClr val="FFFFFF"/>
                  </a:solidFill>
                  <a:latin typeface="Poppins"/>
                  <a:ea typeface="Poppins"/>
                  <a:cs typeface="Poppins"/>
                  <a:sym typeface="Poppins"/>
                </a:rPr>
                <a:t>decisiva</a:t>
              </a:r>
              <a:r>
                <a:rPr lang="en-US" sz="1800" u="none" strike="noStrike" dirty="0">
                  <a:solidFill>
                    <a:srgbClr val="FFFFFF"/>
                  </a:solidFill>
                  <a:latin typeface="Poppins"/>
                  <a:ea typeface="Poppins"/>
                  <a:cs typeface="Poppins"/>
                  <a:sym typeface="Poppins"/>
                </a:rPr>
                <a:t> para a </a:t>
              </a:r>
              <a:r>
                <a:rPr lang="en-US" sz="1800" u="none" strike="noStrike" dirty="0" err="1">
                  <a:solidFill>
                    <a:srgbClr val="FFFFFF"/>
                  </a:solidFill>
                  <a:latin typeface="Poppins"/>
                  <a:ea typeface="Poppins"/>
                  <a:cs typeface="Poppins"/>
                  <a:sym typeface="Poppins"/>
                </a:rPr>
                <a:t>defesa</a:t>
              </a:r>
              <a:r>
                <a:rPr lang="en-US" sz="1800" u="none" strike="noStrike" dirty="0">
                  <a:solidFill>
                    <a:srgbClr val="FFFFFF"/>
                  </a:solidFill>
                  <a:latin typeface="Poppins"/>
                  <a:ea typeface="Poppins"/>
                  <a:cs typeface="Poppins"/>
                  <a:sym typeface="Poppins"/>
                </a:rPr>
                <a:t> </a:t>
              </a:r>
              <a:r>
                <a:rPr lang="en-US" sz="1800" u="none" strike="noStrike" dirty="0" err="1">
                  <a:solidFill>
                    <a:srgbClr val="FFFFFF"/>
                  </a:solidFill>
                  <a:latin typeface="Poppins"/>
                  <a:ea typeface="Poppins"/>
                  <a:cs typeface="Poppins"/>
                  <a:sym typeface="Poppins"/>
                </a:rPr>
                <a:t>técnica</a:t>
              </a:r>
              <a:r>
                <a:rPr lang="en-US" sz="1800" u="none" strike="noStrike" dirty="0">
                  <a:solidFill>
                    <a:srgbClr val="FFFFFF"/>
                  </a:solidFill>
                  <a:latin typeface="Poppins"/>
                  <a:ea typeface="Poppins"/>
                  <a:cs typeface="Poppins"/>
                  <a:sym typeface="Poppins"/>
                </a:rPr>
                <a:t>.</a:t>
              </a:r>
            </a:p>
          </p:txBody>
        </p:sp>
      </p:grpSp>
      <p:grpSp>
        <p:nvGrpSpPr>
          <p:cNvPr id="28" name="Group 28"/>
          <p:cNvGrpSpPr/>
          <p:nvPr/>
        </p:nvGrpSpPr>
        <p:grpSpPr>
          <a:xfrm>
            <a:off x="754380" y="5966460"/>
            <a:ext cx="8092440" cy="2938997"/>
            <a:chOff x="0" y="0"/>
            <a:chExt cx="10789920" cy="3918662"/>
          </a:xfrm>
        </p:grpSpPr>
        <p:sp>
          <p:nvSpPr>
            <p:cNvPr id="29" name="Freeform 29"/>
            <p:cNvSpPr/>
            <p:nvPr/>
          </p:nvSpPr>
          <p:spPr>
            <a:xfrm>
              <a:off x="0" y="0"/>
              <a:ext cx="10789920" cy="3918662"/>
            </a:xfrm>
            <a:custGeom>
              <a:avLst/>
              <a:gdLst/>
              <a:ahLst/>
              <a:cxnLst/>
              <a:rect l="l" t="t" r="r" b="b"/>
              <a:pathLst>
                <a:path w="10789920" h="3918662">
                  <a:moveTo>
                    <a:pt x="0" y="102226"/>
                  </a:moveTo>
                  <a:cubicBezTo>
                    <a:pt x="0" y="45789"/>
                    <a:pt x="49149" y="0"/>
                    <a:pt x="109728" y="0"/>
                  </a:cubicBezTo>
                  <a:lnTo>
                    <a:pt x="10680192" y="0"/>
                  </a:lnTo>
                  <a:cubicBezTo>
                    <a:pt x="10740772" y="0"/>
                    <a:pt x="10789920" y="45789"/>
                    <a:pt x="10789920" y="102226"/>
                  </a:cubicBezTo>
                  <a:lnTo>
                    <a:pt x="10789920" y="3816436"/>
                  </a:lnTo>
                  <a:cubicBezTo>
                    <a:pt x="10789920" y="3872874"/>
                    <a:pt x="10740772" y="3918662"/>
                    <a:pt x="10680192" y="3918662"/>
                  </a:cubicBezTo>
                  <a:lnTo>
                    <a:pt x="109728" y="3918662"/>
                  </a:lnTo>
                  <a:cubicBezTo>
                    <a:pt x="49149" y="3918662"/>
                    <a:pt x="0" y="3872874"/>
                    <a:pt x="0" y="3816436"/>
                  </a:cubicBezTo>
                  <a:close/>
                </a:path>
              </a:pathLst>
            </a:custGeom>
            <a:solidFill>
              <a:srgbClr val="F7F4F1"/>
            </a:solidFill>
          </p:spPr>
        </p:sp>
      </p:grpSp>
      <p:grpSp>
        <p:nvGrpSpPr>
          <p:cNvPr id="30" name="Group 30"/>
          <p:cNvGrpSpPr/>
          <p:nvPr/>
        </p:nvGrpSpPr>
        <p:grpSpPr>
          <a:xfrm>
            <a:off x="1097280" y="6213348"/>
            <a:ext cx="7406640" cy="822960"/>
            <a:chOff x="0" y="0"/>
            <a:chExt cx="9875520" cy="1097280"/>
          </a:xfrm>
        </p:grpSpPr>
        <p:sp>
          <p:nvSpPr>
            <p:cNvPr id="31" name="Freeform 31"/>
            <p:cNvSpPr/>
            <p:nvPr/>
          </p:nvSpPr>
          <p:spPr>
            <a:xfrm>
              <a:off x="0" y="0"/>
              <a:ext cx="9875520" cy="1097280"/>
            </a:xfrm>
            <a:custGeom>
              <a:avLst/>
              <a:gdLst/>
              <a:ahLst/>
              <a:cxnLst/>
              <a:rect l="l" t="t" r="r" b="b"/>
              <a:pathLst>
                <a:path w="9875520" h="1097280">
                  <a:moveTo>
                    <a:pt x="0" y="0"/>
                  </a:moveTo>
                  <a:lnTo>
                    <a:pt x="9875520" y="0"/>
                  </a:lnTo>
                  <a:lnTo>
                    <a:pt x="9875520" y="1097280"/>
                  </a:lnTo>
                  <a:lnTo>
                    <a:pt x="0" y="1097280"/>
                  </a:lnTo>
                  <a:close/>
                </a:path>
              </a:pathLst>
            </a:custGeom>
            <a:blipFill>
              <a:blip r:embed="rId2">
                <a:alphaModFix amt="0"/>
              </a:blip>
              <a:stretch>
                <a:fillRect t="-125365" b="-125365"/>
              </a:stretch>
            </a:blipFill>
          </p:spPr>
        </p:sp>
        <p:sp>
          <p:nvSpPr>
            <p:cNvPr id="32" name="TextBox 32"/>
            <p:cNvSpPr txBox="1"/>
            <p:nvPr/>
          </p:nvSpPr>
          <p:spPr>
            <a:xfrm>
              <a:off x="0" y="-57150"/>
              <a:ext cx="9875520" cy="1154430"/>
            </a:xfrm>
            <a:prstGeom prst="rect">
              <a:avLst/>
            </a:prstGeom>
          </p:spPr>
          <p:txBody>
            <a:bodyPr lIns="0" tIns="0" rIns="0" bIns="0" rtlCol="0" anchor="ctr"/>
            <a:lstStyle/>
            <a:p>
              <a:pPr marL="0" lvl="0" indent="0" algn="just">
                <a:lnSpc>
                  <a:spcPts val="2708"/>
                </a:lnSpc>
                <a:spcBef>
                  <a:spcPct val="0"/>
                </a:spcBef>
              </a:pPr>
              <a:r>
                <a:rPr lang="en-US" sz="2000" b="1" u="none" strike="noStrike" dirty="0" err="1">
                  <a:solidFill>
                    <a:srgbClr val="A23251"/>
                  </a:solidFill>
                  <a:latin typeface="Poppins Bold"/>
                  <a:ea typeface="Poppins Bold"/>
                  <a:cs typeface="Poppins Bold"/>
                  <a:sym typeface="Poppins Bold"/>
                </a:rPr>
                <a:t>Injúria</a:t>
              </a:r>
              <a:r>
                <a:rPr lang="en-US" sz="2000" b="1" u="none" strike="noStrike" dirty="0">
                  <a:solidFill>
                    <a:srgbClr val="A23251"/>
                  </a:solidFill>
                  <a:latin typeface="Poppins Bold"/>
                  <a:ea typeface="Poppins Bold"/>
                  <a:cs typeface="Poppins Bold"/>
                  <a:sym typeface="Poppins Bold"/>
                </a:rPr>
                <a:t> racial </a:t>
              </a:r>
              <a:r>
                <a:rPr lang="en-US" sz="2000" b="1" u="none" strike="noStrike" dirty="0" err="1">
                  <a:solidFill>
                    <a:srgbClr val="A23251"/>
                  </a:solidFill>
                  <a:latin typeface="Poppins Bold"/>
                  <a:ea typeface="Poppins Bold"/>
                  <a:cs typeface="Poppins Bold"/>
                  <a:sym typeface="Poppins Bold"/>
                </a:rPr>
                <a:t>equiparada</a:t>
              </a:r>
              <a:r>
                <a:rPr lang="en-US" sz="2000" b="1" u="none" strike="noStrike" dirty="0">
                  <a:solidFill>
                    <a:srgbClr val="A23251"/>
                  </a:solidFill>
                  <a:latin typeface="Poppins Bold"/>
                  <a:ea typeface="Poppins Bold"/>
                  <a:cs typeface="Poppins Bold"/>
                  <a:sym typeface="Poppins Bold"/>
                </a:rPr>
                <a:t> a </a:t>
              </a:r>
              <a:r>
                <a:rPr lang="en-US" sz="2000" b="1" u="none" strike="noStrike" dirty="0" err="1">
                  <a:solidFill>
                    <a:srgbClr val="A23251"/>
                  </a:solidFill>
                  <a:latin typeface="Poppins Bold"/>
                  <a:ea typeface="Poppins Bold"/>
                  <a:cs typeface="Poppins Bold"/>
                  <a:sym typeface="Poppins Bold"/>
                </a:rPr>
                <a:t>racismo</a:t>
              </a:r>
              <a:endParaRPr lang="en-US" sz="2000" b="1" u="none" strike="noStrike" dirty="0">
                <a:solidFill>
                  <a:srgbClr val="A23251"/>
                </a:solidFill>
                <a:latin typeface="Poppins Bold"/>
                <a:ea typeface="Poppins Bold"/>
                <a:cs typeface="Poppins Bold"/>
                <a:sym typeface="Poppins Bold"/>
              </a:endParaRPr>
            </a:p>
          </p:txBody>
        </p:sp>
      </p:grpSp>
      <p:grpSp>
        <p:nvGrpSpPr>
          <p:cNvPr id="33" name="Group 33"/>
          <p:cNvGrpSpPr/>
          <p:nvPr/>
        </p:nvGrpSpPr>
        <p:grpSpPr>
          <a:xfrm>
            <a:off x="1097280" y="7132320"/>
            <a:ext cx="7406640" cy="1374267"/>
            <a:chOff x="0" y="0"/>
            <a:chExt cx="9875520" cy="1832356"/>
          </a:xfrm>
        </p:grpSpPr>
        <p:sp>
          <p:nvSpPr>
            <p:cNvPr id="34" name="Freeform 34"/>
            <p:cNvSpPr/>
            <p:nvPr/>
          </p:nvSpPr>
          <p:spPr>
            <a:xfrm>
              <a:off x="0" y="0"/>
              <a:ext cx="9875520" cy="1832356"/>
            </a:xfrm>
            <a:custGeom>
              <a:avLst/>
              <a:gdLst/>
              <a:ahLst/>
              <a:cxnLst/>
              <a:rect l="l" t="t" r="r" b="b"/>
              <a:pathLst>
                <a:path w="9875520" h="1832356">
                  <a:moveTo>
                    <a:pt x="0" y="0"/>
                  </a:moveTo>
                  <a:lnTo>
                    <a:pt x="9875520" y="0"/>
                  </a:lnTo>
                  <a:lnTo>
                    <a:pt x="9875520" y="1832356"/>
                  </a:lnTo>
                  <a:lnTo>
                    <a:pt x="0" y="1832356"/>
                  </a:lnTo>
                  <a:close/>
                </a:path>
              </a:pathLst>
            </a:custGeom>
            <a:blipFill>
              <a:blip r:embed="rId2">
                <a:alphaModFix amt="0"/>
              </a:blip>
              <a:stretch>
                <a:fillRect t="-40141" b="-69888"/>
              </a:stretch>
            </a:blipFill>
          </p:spPr>
        </p:sp>
        <p:sp>
          <p:nvSpPr>
            <p:cNvPr id="35" name="TextBox 35"/>
            <p:cNvSpPr txBox="1"/>
            <p:nvPr/>
          </p:nvSpPr>
          <p:spPr>
            <a:xfrm>
              <a:off x="0" y="-47625"/>
              <a:ext cx="9875520" cy="1879981"/>
            </a:xfrm>
            <a:prstGeom prst="rect">
              <a:avLst/>
            </a:prstGeom>
          </p:spPr>
          <p:txBody>
            <a:bodyPr lIns="0" tIns="0" rIns="0" bIns="0" rtlCol="0" anchor="ctr"/>
            <a:lstStyle/>
            <a:p>
              <a:pPr marL="0" lvl="0" indent="0" algn="just">
                <a:lnSpc>
                  <a:spcPts val="2437"/>
                </a:lnSpc>
                <a:spcBef>
                  <a:spcPct val="0"/>
                </a:spcBef>
              </a:pPr>
              <a:r>
                <a:rPr lang="en-US" sz="1800" u="none" strike="noStrike">
                  <a:solidFill>
                    <a:srgbClr val="000000"/>
                  </a:solidFill>
                  <a:latin typeface="Poppins"/>
                  <a:ea typeface="Poppins"/>
                  <a:cs typeface="Poppins"/>
                  <a:sym typeface="Poppins"/>
                </a:rPr>
                <a:t>A Lei nº 14.532/2023 inseriu a injúria racial no artigo 2º-A da Lei nº 7.716/1989, conferindo-lhe o regime de imprescritibilidade e inafiançabilidade do artigo 5º, XLII, da Constituição Federal.</a:t>
              </a:r>
            </a:p>
          </p:txBody>
        </p:sp>
      </p:grpSp>
      <p:grpSp>
        <p:nvGrpSpPr>
          <p:cNvPr id="36" name="Group 36"/>
          <p:cNvGrpSpPr/>
          <p:nvPr/>
        </p:nvGrpSpPr>
        <p:grpSpPr>
          <a:xfrm>
            <a:off x="9121140" y="5966460"/>
            <a:ext cx="8092440" cy="2938997"/>
            <a:chOff x="0" y="0"/>
            <a:chExt cx="10789920" cy="3918662"/>
          </a:xfrm>
        </p:grpSpPr>
        <p:sp>
          <p:nvSpPr>
            <p:cNvPr id="37" name="Freeform 37"/>
            <p:cNvSpPr/>
            <p:nvPr/>
          </p:nvSpPr>
          <p:spPr>
            <a:xfrm>
              <a:off x="0" y="0"/>
              <a:ext cx="10789920" cy="3918662"/>
            </a:xfrm>
            <a:custGeom>
              <a:avLst/>
              <a:gdLst/>
              <a:ahLst/>
              <a:cxnLst/>
              <a:rect l="l" t="t" r="r" b="b"/>
              <a:pathLst>
                <a:path w="10789920" h="3918662">
                  <a:moveTo>
                    <a:pt x="0" y="102226"/>
                  </a:moveTo>
                  <a:cubicBezTo>
                    <a:pt x="0" y="45789"/>
                    <a:pt x="49149" y="0"/>
                    <a:pt x="109728" y="0"/>
                  </a:cubicBezTo>
                  <a:lnTo>
                    <a:pt x="10680192" y="0"/>
                  </a:lnTo>
                  <a:cubicBezTo>
                    <a:pt x="10740772" y="0"/>
                    <a:pt x="10789920" y="45789"/>
                    <a:pt x="10789920" y="102226"/>
                  </a:cubicBezTo>
                  <a:lnTo>
                    <a:pt x="10789920" y="3816436"/>
                  </a:lnTo>
                  <a:cubicBezTo>
                    <a:pt x="10789920" y="3872874"/>
                    <a:pt x="10740772" y="3918662"/>
                    <a:pt x="10680192" y="3918662"/>
                  </a:cubicBezTo>
                  <a:lnTo>
                    <a:pt x="109728" y="3918662"/>
                  </a:lnTo>
                  <a:cubicBezTo>
                    <a:pt x="49149" y="3918662"/>
                    <a:pt x="0" y="3872874"/>
                    <a:pt x="0" y="3816436"/>
                  </a:cubicBezTo>
                  <a:close/>
                </a:path>
              </a:pathLst>
            </a:custGeom>
            <a:solidFill>
              <a:srgbClr val="F7F4F1"/>
            </a:solidFill>
          </p:spPr>
        </p:sp>
      </p:grpSp>
      <p:grpSp>
        <p:nvGrpSpPr>
          <p:cNvPr id="38" name="Group 38"/>
          <p:cNvGrpSpPr/>
          <p:nvPr/>
        </p:nvGrpSpPr>
        <p:grpSpPr>
          <a:xfrm>
            <a:off x="9464040" y="6213348"/>
            <a:ext cx="7406640" cy="822960"/>
            <a:chOff x="0" y="0"/>
            <a:chExt cx="9875520" cy="1097280"/>
          </a:xfrm>
        </p:grpSpPr>
        <p:sp>
          <p:nvSpPr>
            <p:cNvPr id="39" name="Freeform 39"/>
            <p:cNvSpPr/>
            <p:nvPr/>
          </p:nvSpPr>
          <p:spPr>
            <a:xfrm>
              <a:off x="0" y="0"/>
              <a:ext cx="9875520" cy="1097280"/>
            </a:xfrm>
            <a:custGeom>
              <a:avLst/>
              <a:gdLst/>
              <a:ahLst/>
              <a:cxnLst/>
              <a:rect l="l" t="t" r="r" b="b"/>
              <a:pathLst>
                <a:path w="9875520" h="1097280">
                  <a:moveTo>
                    <a:pt x="0" y="0"/>
                  </a:moveTo>
                  <a:lnTo>
                    <a:pt x="9875520" y="0"/>
                  </a:lnTo>
                  <a:lnTo>
                    <a:pt x="9875520" y="1097280"/>
                  </a:lnTo>
                  <a:lnTo>
                    <a:pt x="0" y="1097280"/>
                  </a:lnTo>
                  <a:close/>
                </a:path>
              </a:pathLst>
            </a:custGeom>
            <a:blipFill>
              <a:blip r:embed="rId2">
                <a:alphaModFix amt="0"/>
              </a:blip>
              <a:stretch>
                <a:fillRect t="-125365" b="-125365"/>
              </a:stretch>
            </a:blipFill>
          </p:spPr>
        </p:sp>
        <p:sp>
          <p:nvSpPr>
            <p:cNvPr id="40" name="TextBox 40"/>
            <p:cNvSpPr txBox="1"/>
            <p:nvPr/>
          </p:nvSpPr>
          <p:spPr>
            <a:xfrm>
              <a:off x="0" y="-57150"/>
              <a:ext cx="9875520" cy="1154430"/>
            </a:xfrm>
            <a:prstGeom prst="rect">
              <a:avLst/>
            </a:prstGeom>
          </p:spPr>
          <p:txBody>
            <a:bodyPr lIns="0" tIns="0" rIns="0" bIns="0" rtlCol="0" anchor="ctr"/>
            <a:lstStyle/>
            <a:p>
              <a:pPr marL="0" lvl="0" indent="0" algn="just">
                <a:lnSpc>
                  <a:spcPts val="2708"/>
                </a:lnSpc>
                <a:spcBef>
                  <a:spcPct val="0"/>
                </a:spcBef>
              </a:pPr>
              <a:r>
                <a:rPr lang="en-US" sz="2000" b="1" u="none" strike="noStrike">
                  <a:solidFill>
                    <a:srgbClr val="A23251"/>
                  </a:solidFill>
                  <a:latin typeface="Poppins Bold"/>
                  <a:ea typeface="Poppins Bold"/>
                  <a:cs typeface="Poppins Bold"/>
                  <a:sym typeface="Poppins Bold"/>
                </a:rPr>
                <a:t>Xingamento reiterado no ambiente de trabalho</a:t>
              </a:r>
            </a:p>
          </p:txBody>
        </p:sp>
      </p:grpSp>
      <p:grpSp>
        <p:nvGrpSpPr>
          <p:cNvPr id="41" name="Group 41"/>
          <p:cNvGrpSpPr/>
          <p:nvPr/>
        </p:nvGrpSpPr>
        <p:grpSpPr>
          <a:xfrm>
            <a:off x="9464040" y="6927913"/>
            <a:ext cx="7406640" cy="1783080"/>
            <a:chOff x="0" y="0"/>
            <a:chExt cx="9875520" cy="2377440"/>
          </a:xfrm>
        </p:grpSpPr>
        <p:sp>
          <p:nvSpPr>
            <p:cNvPr id="42" name="Freeform 42"/>
            <p:cNvSpPr/>
            <p:nvPr/>
          </p:nvSpPr>
          <p:spPr>
            <a:xfrm>
              <a:off x="0" y="0"/>
              <a:ext cx="9875520" cy="2377440"/>
            </a:xfrm>
            <a:custGeom>
              <a:avLst/>
              <a:gdLst/>
              <a:ahLst/>
              <a:cxnLst/>
              <a:rect l="l" t="t" r="r" b="b"/>
              <a:pathLst>
                <a:path w="9875520" h="2377440">
                  <a:moveTo>
                    <a:pt x="0" y="0"/>
                  </a:moveTo>
                  <a:lnTo>
                    <a:pt x="9875520" y="0"/>
                  </a:lnTo>
                  <a:lnTo>
                    <a:pt x="9875520" y="2377440"/>
                  </a:lnTo>
                  <a:lnTo>
                    <a:pt x="0" y="2377440"/>
                  </a:lnTo>
                  <a:close/>
                </a:path>
              </a:pathLst>
            </a:custGeom>
            <a:blipFill>
              <a:blip r:embed="rId2">
                <a:alphaModFix amt="0"/>
              </a:blip>
              <a:stretch>
                <a:fillRect t="-30937" b="-30937"/>
              </a:stretch>
            </a:blipFill>
          </p:spPr>
        </p:sp>
        <p:sp>
          <p:nvSpPr>
            <p:cNvPr id="43" name="TextBox 43"/>
            <p:cNvSpPr txBox="1"/>
            <p:nvPr/>
          </p:nvSpPr>
          <p:spPr>
            <a:xfrm>
              <a:off x="0" y="-47625"/>
              <a:ext cx="9875520" cy="2425065"/>
            </a:xfrm>
            <a:prstGeom prst="rect">
              <a:avLst/>
            </a:prstGeom>
          </p:spPr>
          <p:txBody>
            <a:bodyPr lIns="0" tIns="0" rIns="0" bIns="0" rtlCol="0" anchor="ctr"/>
            <a:lstStyle/>
            <a:p>
              <a:pPr marL="0" lvl="0" indent="0" algn="just">
                <a:lnSpc>
                  <a:spcPts val="2437"/>
                </a:lnSpc>
                <a:spcBef>
                  <a:spcPct val="0"/>
                </a:spcBef>
              </a:pPr>
              <a:r>
                <a:rPr lang="en-US" sz="1800" u="none" strike="noStrike" dirty="0">
                  <a:solidFill>
                    <a:srgbClr val="000000"/>
                  </a:solidFill>
                  <a:latin typeface="Poppins"/>
                  <a:ea typeface="Poppins"/>
                  <a:cs typeface="Poppins"/>
                  <a:sym typeface="Poppins"/>
                </a:rPr>
                <a:t>Quando </a:t>
              </a:r>
              <a:r>
                <a:rPr lang="en-US" sz="1800" u="none" strike="noStrike" dirty="0" err="1">
                  <a:solidFill>
                    <a:srgbClr val="000000"/>
                  </a:solidFill>
                  <a:latin typeface="Poppins"/>
                  <a:ea typeface="Poppins"/>
                  <a:cs typeface="Poppins"/>
                  <a:sym typeface="Poppins"/>
                </a:rPr>
                <a:t>repetido</a:t>
              </a:r>
              <a:r>
                <a:rPr lang="en-US" sz="1800" u="none" strike="noStrike" dirty="0">
                  <a:solidFill>
                    <a:srgbClr val="000000"/>
                  </a:solidFill>
                  <a:latin typeface="Poppins"/>
                  <a:ea typeface="Poppins"/>
                  <a:cs typeface="Poppins"/>
                  <a:sym typeface="Poppins"/>
                </a:rPr>
                <a:t> e </a:t>
              </a:r>
              <a:r>
                <a:rPr lang="en-US" sz="1800" u="none" strike="noStrike" dirty="0" err="1">
                  <a:solidFill>
                    <a:srgbClr val="000000"/>
                  </a:solidFill>
                  <a:latin typeface="Poppins"/>
                  <a:ea typeface="Poppins"/>
                  <a:cs typeface="Poppins"/>
                  <a:sym typeface="Poppins"/>
                </a:rPr>
                <a:t>sistemático</a:t>
              </a:r>
              <a:r>
                <a:rPr lang="en-US" sz="1800" u="none" strike="noStrike" dirty="0">
                  <a:solidFill>
                    <a:srgbClr val="000000"/>
                  </a:solidFill>
                  <a:latin typeface="Poppins"/>
                  <a:ea typeface="Poppins"/>
                  <a:cs typeface="Poppins"/>
                  <a:sym typeface="Poppins"/>
                </a:rPr>
                <a:t>, o </a:t>
              </a:r>
              <a:r>
                <a:rPr lang="en-US" sz="1800" u="none" strike="noStrike" dirty="0" err="1">
                  <a:solidFill>
                    <a:srgbClr val="000000"/>
                  </a:solidFill>
                  <a:latin typeface="Poppins"/>
                  <a:ea typeface="Poppins"/>
                  <a:cs typeface="Poppins"/>
                  <a:sym typeface="Poppins"/>
                </a:rPr>
                <a:t>xingamento</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pode</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compor</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quadro</a:t>
              </a:r>
              <a:r>
                <a:rPr lang="en-US" sz="1800" u="none" strike="noStrike" dirty="0">
                  <a:solidFill>
                    <a:srgbClr val="000000"/>
                  </a:solidFill>
                  <a:latin typeface="Poppins"/>
                  <a:ea typeface="Poppins"/>
                  <a:cs typeface="Poppins"/>
                  <a:sym typeface="Poppins"/>
                </a:rPr>
                <a:t> de </a:t>
              </a:r>
              <a:r>
                <a:rPr lang="en-US" sz="1800" u="none" strike="noStrike" dirty="0" err="1">
                  <a:solidFill>
                    <a:srgbClr val="000000"/>
                  </a:solidFill>
                  <a:latin typeface="Poppins"/>
                  <a:ea typeface="Poppins"/>
                  <a:cs typeface="Poppins"/>
                  <a:sym typeface="Poppins"/>
                </a:rPr>
                <a:t>assédio</a:t>
              </a:r>
              <a:r>
                <a:rPr lang="en-US" sz="1800" u="none" strike="noStrike" dirty="0">
                  <a:solidFill>
                    <a:srgbClr val="000000"/>
                  </a:solidFill>
                  <a:latin typeface="Poppins"/>
                  <a:ea typeface="Poppins"/>
                  <a:cs typeface="Poppins"/>
                  <a:sym typeface="Poppins"/>
                </a:rPr>
                <a:t> moral, </a:t>
              </a:r>
              <a:r>
                <a:rPr lang="en-US" sz="1800" u="none" strike="noStrike" dirty="0" err="1">
                  <a:solidFill>
                    <a:srgbClr val="000000"/>
                  </a:solidFill>
                  <a:latin typeface="Poppins"/>
                  <a:ea typeface="Poppins"/>
                  <a:cs typeface="Poppins"/>
                  <a:sym typeface="Poppins"/>
                </a:rPr>
                <a:t>ensejando</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cumulação</a:t>
              </a:r>
              <a:r>
                <a:rPr lang="en-US" sz="1800" u="none" strike="noStrike" dirty="0">
                  <a:solidFill>
                    <a:srgbClr val="000000"/>
                  </a:solidFill>
                  <a:latin typeface="Poppins"/>
                  <a:ea typeface="Poppins"/>
                  <a:cs typeface="Poppins"/>
                  <a:sym typeface="Poppins"/>
                </a:rPr>
                <a:t> da </a:t>
              </a:r>
              <a:r>
                <a:rPr lang="en-US" sz="1800" u="none" strike="noStrike" dirty="0" err="1">
                  <a:solidFill>
                    <a:srgbClr val="000000"/>
                  </a:solidFill>
                  <a:latin typeface="Poppins"/>
                  <a:ea typeface="Poppins"/>
                  <a:cs typeface="Poppins"/>
                  <a:sym typeface="Poppins"/>
                </a:rPr>
                <a:t>persecução</a:t>
              </a:r>
              <a:r>
                <a:rPr lang="en-US" sz="1800" u="none" strike="noStrike" dirty="0">
                  <a:solidFill>
                    <a:srgbClr val="000000"/>
                  </a:solidFill>
                  <a:latin typeface="Poppins"/>
                  <a:ea typeface="Poppins"/>
                  <a:cs typeface="Poppins"/>
                  <a:sym typeface="Poppins"/>
                </a:rPr>
                <a:t> penal com a </a:t>
              </a:r>
              <a:r>
                <a:rPr lang="en-US" sz="1800" u="none" strike="noStrike" dirty="0" err="1">
                  <a:solidFill>
                    <a:srgbClr val="000000"/>
                  </a:solidFill>
                  <a:latin typeface="Poppins"/>
                  <a:ea typeface="Poppins"/>
                  <a:cs typeface="Poppins"/>
                  <a:sym typeface="Poppins"/>
                </a:rPr>
                <a:t>pretensão</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indenizatória</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trabalhista</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em</a:t>
              </a:r>
              <a:r>
                <a:rPr lang="en-US" sz="1800" u="none" strike="noStrike" dirty="0">
                  <a:solidFill>
                    <a:srgbClr val="000000"/>
                  </a:solidFill>
                  <a:latin typeface="Poppins"/>
                  <a:ea typeface="Poppins"/>
                  <a:cs typeface="Poppins"/>
                  <a:sym typeface="Poppins"/>
                </a:rPr>
                <a:t> </a:t>
              </a:r>
              <a:r>
                <a:rPr lang="en-US" sz="1800" u="none" strike="noStrike" dirty="0" err="1">
                  <a:solidFill>
                    <a:srgbClr val="000000"/>
                  </a:solidFill>
                  <a:latin typeface="Poppins"/>
                  <a:ea typeface="Poppins"/>
                  <a:cs typeface="Poppins"/>
                  <a:sym typeface="Poppins"/>
                </a:rPr>
                <a:t>razão</a:t>
              </a:r>
              <a:r>
                <a:rPr lang="en-US" sz="1800" u="none" strike="noStrike" dirty="0">
                  <a:solidFill>
                    <a:srgbClr val="000000"/>
                  </a:solidFill>
                  <a:latin typeface="Poppins"/>
                  <a:ea typeface="Poppins"/>
                  <a:cs typeface="Poppins"/>
                  <a:sym typeface="Poppins"/>
                </a:rPr>
                <a:t> da </a:t>
              </a:r>
              <a:r>
                <a:rPr lang="en-US" sz="1800" u="none" strike="noStrike" dirty="0" err="1">
                  <a:solidFill>
                    <a:srgbClr val="000000"/>
                  </a:solidFill>
                  <a:latin typeface="Poppins"/>
                  <a:ea typeface="Poppins"/>
                  <a:cs typeface="Poppins"/>
                  <a:sym typeface="Poppins"/>
                </a:rPr>
                <a:t>autonomia</a:t>
              </a:r>
              <a:r>
                <a:rPr lang="en-US" sz="1800" u="none" strike="noStrike" dirty="0">
                  <a:solidFill>
                    <a:srgbClr val="000000"/>
                  </a:solidFill>
                  <a:latin typeface="Poppins"/>
                  <a:ea typeface="Poppins"/>
                  <a:cs typeface="Poppins"/>
                  <a:sym typeface="Poppins"/>
                </a:rPr>
                <a:t> das </a:t>
              </a:r>
              <a:r>
                <a:rPr lang="en-US" sz="1800" u="none" strike="noStrike" dirty="0" err="1">
                  <a:solidFill>
                    <a:srgbClr val="000000"/>
                  </a:solidFill>
                  <a:latin typeface="Poppins"/>
                  <a:ea typeface="Poppins"/>
                  <a:cs typeface="Poppins"/>
                  <a:sym typeface="Poppins"/>
                </a:rPr>
                <a:t>esferas</a:t>
              </a:r>
              <a:r>
                <a:rPr lang="en-US" sz="1800" u="none" strike="noStrike" dirty="0">
                  <a:solidFill>
                    <a:srgbClr val="000000"/>
                  </a:solidFill>
                  <a:latin typeface="Poppins"/>
                  <a:ea typeface="Poppins"/>
                  <a:cs typeface="Poppins"/>
                  <a:sym typeface="Poppins"/>
                </a:rPr>
                <a:t>.</a:t>
              </a:r>
            </a:p>
          </p:txBody>
        </p:sp>
      </p:grpSp>
      <p:grpSp>
        <p:nvGrpSpPr>
          <p:cNvPr id="44" name="Group 12">
            <a:extLst>
              <a:ext uri="{FF2B5EF4-FFF2-40B4-BE49-F238E27FC236}">
                <a16:creationId xmlns:a16="http://schemas.microsoft.com/office/drawing/2014/main" id="{F95F5CFD-2D4B-42F0-3867-EAF23BDCBAE6}"/>
              </a:ext>
            </a:extLst>
          </p:cNvPr>
          <p:cNvGrpSpPr/>
          <p:nvPr/>
        </p:nvGrpSpPr>
        <p:grpSpPr>
          <a:xfrm>
            <a:off x="9137176" y="2590714"/>
            <a:ext cx="8092440" cy="2811780"/>
            <a:chOff x="0" y="0"/>
            <a:chExt cx="10789920" cy="3749040"/>
          </a:xfrm>
        </p:grpSpPr>
        <p:sp>
          <p:nvSpPr>
            <p:cNvPr id="45" name="Freeform 13">
              <a:extLst>
                <a:ext uri="{FF2B5EF4-FFF2-40B4-BE49-F238E27FC236}">
                  <a16:creationId xmlns:a16="http://schemas.microsoft.com/office/drawing/2014/main" id="{C89B4D08-C70C-EBDC-8001-9B439924AE58}"/>
                </a:ext>
              </a:extLst>
            </p:cNvPr>
            <p:cNvSpPr/>
            <p:nvPr/>
          </p:nvSpPr>
          <p:spPr>
            <a:xfrm>
              <a:off x="0" y="0"/>
              <a:ext cx="10789920" cy="3749040"/>
            </a:xfrm>
            <a:custGeom>
              <a:avLst/>
              <a:gdLst/>
              <a:ahLst/>
              <a:cxnLst/>
              <a:rect l="l" t="t" r="r" b="b"/>
              <a:pathLst>
                <a:path w="10789920" h="3749040">
                  <a:moveTo>
                    <a:pt x="0" y="109728"/>
                  </a:moveTo>
                  <a:cubicBezTo>
                    <a:pt x="0" y="49149"/>
                    <a:pt x="49149" y="0"/>
                    <a:pt x="109728" y="0"/>
                  </a:cubicBezTo>
                  <a:lnTo>
                    <a:pt x="10680192" y="0"/>
                  </a:lnTo>
                  <a:cubicBezTo>
                    <a:pt x="10740772" y="0"/>
                    <a:pt x="10789920" y="49149"/>
                    <a:pt x="10789920" y="109728"/>
                  </a:cubicBezTo>
                  <a:lnTo>
                    <a:pt x="10789920" y="3639312"/>
                  </a:lnTo>
                  <a:cubicBezTo>
                    <a:pt x="10789920" y="3699891"/>
                    <a:pt x="10740772" y="3749040"/>
                    <a:pt x="10680192" y="3749040"/>
                  </a:cubicBezTo>
                  <a:lnTo>
                    <a:pt x="109728" y="3749040"/>
                  </a:lnTo>
                  <a:cubicBezTo>
                    <a:pt x="49149" y="3749040"/>
                    <a:pt x="0" y="3699891"/>
                    <a:pt x="0" y="3639312"/>
                  </a:cubicBezTo>
                  <a:close/>
                </a:path>
              </a:pathLst>
            </a:custGeom>
            <a:solidFill>
              <a:srgbClr val="F7F4F1"/>
            </a:solidFill>
          </p:spPr>
        </p:sp>
      </p:grpSp>
      <p:sp>
        <p:nvSpPr>
          <p:cNvPr id="47" name="TextBox 16">
            <a:extLst>
              <a:ext uri="{FF2B5EF4-FFF2-40B4-BE49-F238E27FC236}">
                <a16:creationId xmlns:a16="http://schemas.microsoft.com/office/drawing/2014/main" id="{509C0336-B8BE-D3CD-FF74-27852ED9E412}"/>
              </a:ext>
            </a:extLst>
          </p:cNvPr>
          <p:cNvSpPr txBox="1"/>
          <p:nvPr/>
        </p:nvSpPr>
        <p:spPr>
          <a:xfrm>
            <a:off x="1249680" y="2989898"/>
            <a:ext cx="7406640" cy="591503"/>
          </a:xfrm>
          <a:prstGeom prst="rect">
            <a:avLst/>
          </a:prstGeom>
        </p:spPr>
        <p:txBody>
          <a:bodyPr lIns="0" tIns="0" rIns="0" bIns="0" rtlCol="0" anchor="ctr"/>
          <a:lstStyle/>
          <a:p>
            <a:pPr marL="0" lvl="0" indent="0" algn="just">
              <a:lnSpc>
                <a:spcPts val="2708"/>
              </a:lnSpc>
              <a:spcBef>
                <a:spcPct val="0"/>
              </a:spcBef>
            </a:pPr>
            <a:r>
              <a:rPr lang="en-US" sz="2000" b="1" u="none" strike="noStrike" dirty="0" err="1">
                <a:solidFill>
                  <a:srgbClr val="A23251"/>
                </a:solidFill>
                <a:latin typeface="Poppins Bold"/>
                <a:ea typeface="Poppins Bold"/>
                <a:cs typeface="Poppins Bold"/>
                <a:sym typeface="Poppins Bold"/>
              </a:rPr>
              <a:t>Injúria</a:t>
            </a:r>
            <a:r>
              <a:rPr lang="en-US" sz="2000" b="1" u="none" strike="noStrike" dirty="0">
                <a:solidFill>
                  <a:srgbClr val="A23251"/>
                </a:solidFill>
                <a:latin typeface="Poppins Bold"/>
                <a:ea typeface="Poppins Bold"/>
                <a:cs typeface="Poppins Bold"/>
                <a:sym typeface="Poppins Bold"/>
              </a:rPr>
              <a:t> (art. 140, CP)</a:t>
            </a:r>
          </a:p>
        </p:txBody>
      </p:sp>
      <p:sp>
        <p:nvSpPr>
          <p:cNvPr id="49" name="TextBox 19">
            <a:extLst>
              <a:ext uri="{FF2B5EF4-FFF2-40B4-BE49-F238E27FC236}">
                <a16:creationId xmlns:a16="http://schemas.microsoft.com/office/drawing/2014/main" id="{8CC47A5C-2FEE-F2EF-351A-CE80A1D2209D}"/>
              </a:ext>
            </a:extLst>
          </p:cNvPr>
          <p:cNvSpPr txBox="1"/>
          <p:nvPr/>
        </p:nvSpPr>
        <p:spPr>
          <a:xfrm>
            <a:off x="9342120" y="3586402"/>
            <a:ext cx="7406640" cy="1524467"/>
          </a:xfrm>
          <a:prstGeom prst="rect">
            <a:avLst/>
          </a:prstGeom>
        </p:spPr>
        <p:txBody>
          <a:bodyPr lIns="0" tIns="0" rIns="0" bIns="0" rtlCol="0" anchor="ctr"/>
          <a:lstStyle/>
          <a:p>
            <a:pPr lvl="0" algn="just">
              <a:lnSpc>
                <a:spcPts val="2437"/>
              </a:lnSpc>
              <a:spcBef>
                <a:spcPct val="0"/>
              </a:spcBef>
            </a:pPr>
            <a:r>
              <a:rPr lang="pt-BR" dirty="0">
                <a:latin typeface="Poppins" panose="00000500000000000000" pitchFamily="2" charset="0"/>
                <a:cs typeface="Poppins" panose="00000500000000000000" pitchFamily="2" charset="0"/>
              </a:rPr>
              <a:t>Crime de perseguição, popularmente denominado </a:t>
            </a:r>
            <a:r>
              <a:rPr lang="pt-BR" dirty="0" err="1">
                <a:latin typeface="Poppins" panose="00000500000000000000" pitchFamily="2" charset="0"/>
                <a:cs typeface="Poppins" panose="00000500000000000000" pitchFamily="2" charset="0"/>
              </a:rPr>
              <a:t>stalking</a:t>
            </a:r>
            <a:r>
              <a:rPr lang="pt-BR" dirty="0">
                <a:latin typeface="Poppins" panose="00000500000000000000" pitchFamily="2" charset="0"/>
                <a:cs typeface="Poppins" panose="00000500000000000000" pitchFamily="2" charset="0"/>
              </a:rPr>
              <a:t>, tipificado pelo artigo 147-A do Código Penal, pune a conduta de perseguir alguém, reiteradamente e por qualquer meio, ameaçando-lhe a integridade física ou psicológica, restringindo-lhe a capacidade de locomoção ou, de qualquer forma, invadindo ou perturbando sua esfera de liberdade ou privacidade.</a:t>
            </a:r>
            <a:endParaRPr lang="en-US" sz="1800" u="none" strike="noStrike" dirty="0">
              <a:solidFill>
                <a:srgbClr val="000000"/>
              </a:solidFill>
              <a:latin typeface="Poppins" panose="00000500000000000000" pitchFamily="2" charset="0"/>
              <a:ea typeface="Poppins"/>
              <a:cs typeface="Poppins" panose="00000500000000000000" pitchFamily="2" charset="0"/>
              <a:sym typeface="Poppins"/>
            </a:endParaRPr>
          </a:p>
        </p:txBody>
      </p:sp>
      <p:sp>
        <p:nvSpPr>
          <p:cNvPr id="51" name="TextBox 32">
            <a:extLst>
              <a:ext uri="{FF2B5EF4-FFF2-40B4-BE49-F238E27FC236}">
                <a16:creationId xmlns:a16="http://schemas.microsoft.com/office/drawing/2014/main" id="{9BFA5D59-56D0-28D3-9804-2C650D5F90BA}"/>
              </a:ext>
            </a:extLst>
          </p:cNvPr>
          <p:cNvSpPr txBox="1"/>
          <p:nvPr/>
        </p:nvSpPr>
        <p:spPr>
          <a:xfrm>
            <a:off x="9464040" y="2632902"/>
            <a:ext cx="7406640" cy="865823"/>
          </a:xfrm>
          <a:prstGeom prst="rect">
            <a:avLst/>
          </a:prstGeom>
        </p:spPr>
        <p:txBody>
          <a:bodyPr lIns="0" tIns="0" rIns="0" bIns="0" rtlCol="0" anchor="ctr"/>
          <a:lstStyle/>
          <a:p>
            <a:pPr marL="0" lvl="0" indent="0" algn="just">
              <a:lnSpc>
                <a:spcPts val="2708"/>
              </a:lnSpc>
              <a:spcBef>
                <a:spcPct val="0"/>
              </a:spcBef>
            </a:pPr>
            <a:r>
              <a:rPr lang="en-US" sz="2000" b="1" dirty="0">
                <a:solidFill>
                  <a:srgbClr val="A23251"/>
                </a:solidFill>
                <a:latin typeface="Poppins Bold"/>
                <a:ea typeface="Poppins Bold"/>
                <a:cs typeface="Poppins Bold"/>
                <a:sym typeface="Poppins Bold"/>
              </a:rPr>
              <a:t>Stalking (art. 147-A, CP)</a:t>
            </a:r>
            <a:endParaRPr lang="en-US" sz="2000" b="1" u="none" strike="noStrike" dirty="0">
              <a:solidFill>
                <a:srgbClr val="A23251"/>
              </a:solidFill>
              <a:latin typeface="Poppins Bold"/>
              <a:ea typeface="Poppins Bold"/>
              <a:cs typeface="Poppins Bold"/>
              <a:sym typeface="Poppins 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06925" y="1024967"/>
            <a:ext cx="16152375" cy="1121655"/>
            <a:chOff x="0" y="0"/>
            <a:chExt cx="21536500" cy="1495540"/>
          </a:xfrm>
        </p:grpSpPr>
        <p:sp>
          <p:nvSpPr>
            <p:cNvPr id="3" name="Freeform 3"/>
            <p:cNvSpPr/>
            <p:nvPr/>
          </p:nvSpPr>
          <p:spPr>
            <a:xfrm>
              <a:off x="0" y="0"/>
              <a:ext cx="21536499" cy="1495540"/>
            </a:xfrm>
            <a:custGeom>
              <a:avLst/>
              <a:gdLst/>
              <a:ahLst/>
              <a:cxnLst/>
              <a:rect l="l" t="t" r="r" b="b"/>
              <a:pathLst>
                <a:path w="21536499" h="1495540">
                  <a:moveTo>
                    <a:pt x="0" y="0"/>
                  </a:moveTo>
                  <a:lnTo>
                    <a:pt x="21536499" y="0"/>
                  </a:lnTo>
                  <a:lnTo>
                    <a:pt x="21536499" y="1495540"/>
                  </a:lnTo>
                  <a:lnTo>
                    <a:pt x="0" y="1495540"/>
                  </a:lnTo>
                  <a:close/>
                </a:path>
              </a:pathLst>
            </a:custGeom>
            <a:blipFill>
              <a:blip r:embed="rId2">
                <a:alphaModFix amt="0"/>
              </a:blip>
              <a:stretch>
                <a:fillRect t="-255870" r="-3173" b="-223126"/>
              </a:stretch>
            </a:blipFill>
          </p:spPr>
        </p:sp>
        <p:sp>
          <p:nvSpPr>
            <p:cNvPr id="4" name="TextBox 4"/>
            <p:cNvSpPr txBox="1"/>
            <p:nvPr/>
          </p:nvSpPr>
          <p:spPr>
            <a:xfrm>
              <a:off x="0" y="-19050"/>
              <a:ext cx="21536500" cy="1514590"/>
            </a:xfrm>
            <a:prstGeom prst="rect">
              <a:avLst/>
            </a:prstGeom>
          </p:spPr>
          <p:txBody>
            <a:bodyPr lIns="0" tIns="0" rIns="0" bIns="0" rtlCol="0" anchor="ctr"/>
            <a:lstStyle/>
            <a:p>
              <a:pPr marL="0" lvl="0" indent="0" algn="l">
                <a:lnSpc>
                  <a:spcPts val="5103"/>
                </a:lnSpc>
                <a:spcBef>
                  <a:spcPct val="0"/>
                </a:spcBef>
              </a:pPr>
              <a:r>
                <a:rPr lang="en-US" sz="4503" b="1" u="none" strike="noStrike">
                  <a:solidFill>
                    <a:srgbClr val="1C1C1C"/>
                  </a:solidFill>
                  <a:latin typeface="Poppins Bold"/>
                  <a:ea typeface="Poppins Bold"/>
                  <a:cs typeface="Poppins Bold"/>
                  <a:sym typeface="Poppins Bold"/>
                </a:rPr>
                <a:t>Responsabilidade civil das associações</a:t>
              </a:r>
            </a:p>
          </p:txBody>
        </p:sp>
      </p:grpSp>
      <p:grpSp>
        <p:nvGrpSpPr>
          <p:cNvPr id="5" name="Group 5"/>
          <p:cNvGrpSpPr/>
          <p:nvPr/>
        </p:nvGrpSpPr>
        <p:grpSpPr>
          <a:xfrm>
            <a:off x="813435" y="2874645"/>
            <a:ext cx="16399878" cy="5635595"/>
            <a:chOff x="0" y="0"/>
            <a:chExt cx="21866504" cy="7514126"/>
          </a:xfrm>
        </p:grpSpPr>
        <p:sp>
          <p:nvSpPr>
            <p:cNvPr id="6" name="Freeform 6"/>
            <p:cNvSpPr/>
            <p:nvPr/>
          </p:nvSpPr>
          <p:spPr>
            <a:xfrm>
              <a:off x="0" y="0"/>
              <a:ext cx="21866506" cy="7514127"/>
            </a:xfrm>
            <a:custGeom>
              <a:avLst/>
              <a:gdLst/>
              <a:ahLst/>
              <a:cxnLst/>
              <a:rect l="l" t="t" r="r" b="b"/>
              <a:pathLst>
                <a:path w="21866506" h="7514127">
                  <a:moveTo>
                    <a:pt x="0" y="236860"/>
                  </a:moveTo>
                  <a:cubicBezTo>
                    <a:pt x="0" y="106050"/>
                    <a:pt x="188161" y="0"/>
                    <a:pt x="420255" y="0"/>
                  </a:cubicBezTo>
                  <a:lnTo>
                    <a:pt x="21446251" y="0"/>
                  </a:lnTo>
                  <a:cubicBezTo>
                    <a:pt x="21678343" y="0"/>
                    <a:pt x="21866506" y="106050"/>
                    <a:pt x="21866506" y="236860"/>
                  </a:cubicBezTo>
                  <a:lnTo>
                    <a:pt x="21866506" y="7277267"/>
                  </a:lnTo>
                  <a:cubicBezTo>
                    <a:pt x="21866506" y="7408077"/>
                    <a:pt x="21678343" y="7514127"/>
                    <a:pt x="21446251" y="7514127"/>
                  </a:cubicBezTo>
                  <a:lnTo>
                    <a:pt x="420255" y="7514127"/>
                  </a:lnTo>
                  <a:cubicBezTo>
                    <a:pt x="188161" y="7514127"/>
                    <a:pt x="0" y="7408077"/>
                    <a:pt x="0" y="7277267"/>
                  </a:cubicBezTo>
                  <a:close/>
                </a:path>
              </a:pathLst>
            </a:custGeom>
            <a:solidFill>
              <a:srgbClr val="F7F4F1"/>
            </a:solidFill>
            <a:ln w="19050" cap="sq">
              <a:solidFill>
                <a:srgbClr val="E2E5EE"/>
              </a:solidFill>
              <a:prstDash val="solid"/>
              <a:miter/>
            </a:ln>
          </p:spPr>
        </p:sp>
      </p:grpSp>
      <p:grpSp>
        <p:nvGrpSpPr>
          <p:cNvPr id="7" name="Group 7"/>
          <p:cNvGrpSpPr/>
          <p:nvPr/>
        </p:nvGrpSpPr>
        <p:grpSpPr>
          <a:xfrm>
            <a:off x="1170813" y="3137192"/>
            <a:ext cx="485394" cy="485394"/>
            <a:chOff x="0" y="0"/>
            <a:chExt cx="647192" cy="647192"/>
          </a:xfrm>
        </p:grpSpPr>
        <p:sp>
          <p:nvSpPr>
            <p:cNvPr id="8" name="Freeform 8"/>
            <p:cNvSpPr/>
            <p:nvPr/>
          </p:nvSpPr>
          <p:spPr>
            <a:xfrm>
              <a:off x="0" y="0"/>
              <a:ext cx="647192" cy="647192"/>
            </a:xfrm>
            <a:custGeom>
              <a:avLst/>
              <a:gdLst/>
              <a:ahLst/>
              <a:cxnLst/>
              <a:rect l="l" t="t" r="r" b="b"/>
              <a:pathLst>
                <a:path w="647192" h="647192">
                  <a:moveTo>
                    <a:pt x="0" y="323596"/>
                  </a:moveTo>
                  <a:cubicBezTo>
                    <a:pt x="0" y="144907"/>
                    <a:pt x="144907" y="0"/>
                    <a:pt x="323596" y="0"/>
                  </a:cubicBezTo>
                  <a:cubicBezTo>
                    <a:pt x="502285" y="0"/>
                    <a:pt x="647192" y="144907"/>
                    <a:pt x="647192" y="323596"/>
                  </a:cubicBezTo>
                  <a:cubicBezTo>
                    <a:pt x="647192" y="502285"/>
                    <a:pt x="502285" y="647192"/>
                    <a:pt x="323596" y="647192"/>
                  </a:cubicBezTo>
                  <a:cubicBezTo>
                    <a:pt x="144907" y="647192"/>
                    <a:pt x="0" y="502285"/>
                    <a:pt x="0" y="323596"/>
                  </a:cubicBezTo>
                  <a:close/>
                </a:path>
              </a:pathLst>
            </a:custGeom>
            <a:solidFill>
              <a:srgbClr val="990011"/>
            </a:solidFill>
            <a:ln w="19050" cap="sq">
              <a:solidFill>
                <a:srgbClr val="990011"/>
              </a:solidFill>
              <a:prstDash val="solid"/>
              <a:miter/>
            </a:ln>
          </p:spPr>
        </p:sp>
      </p:grpSp>
      <p:grpSp>
        <p:nvGrpSpPr>
          <p:cNvPr id="9" name="Group 9"/>
          <p:cNvGrpSpPr/>
          <p:nvPr/>
        </p:nvGrpSpPr>
        <p:grpSpPr>
          <a:xfrm>
            <a:off x="1180338" y="3137897"/>
            <a:ext cx="466344" cy="483984"/>
            <a:chOff x="0" y="0"/>
            <a:chExt cx="621792" cy="645312"/>
          </a:xfrm>
        </p:grpSpPr>
        <p:sp>
          <p:nvSpPr>
            <p:cNvPr id="10" name="Freeform 10"/>
            <p:cNvSpPr/>
            <p:nvPr/>
          </p:nvSpPr>
          <p:spPr>
            <a:xfrm>
              <a:off x="0" y="0"/>
              <a:ext cx="621792" cy="645312"/>
            </a:xfrm>
            <a:custGeom>
              <a:avLst/>
              <a:gdLst/>
              <a:ahLst/>
              <a:cxnLst/>
              <a:rect l="l" t="t" r="r" b="b"/>
              <a:pathLst>
                <a:path w="621792" h="645312">
                  <a:moveTo>
                    <a:pt x="0" y="0"/>
                  </a:moveTo>
                  <a:lnTo>
                    <a:pt x="621792" y="0"/>
                  </a:lnTo>
                  <a:lnTo>
                    <a:pt x="621792" y="645312"/>
                  </a:lnTo>
                  <a:lnTo>
                    <a:pt x="0" y="645312"/>
                  </a:lnTo>
                  <a:close/>
                </a:path>
              </a:pathLst>
            </a:custGeom>
            <a:blipFill>
              <a:blip r:embed="rId2">
                <a:alphaModFix amt="0"/>
              </a:blip>
              <a:stretch>
                <a:fillRect l="-78303" r="-78303" b="3644"/>
              </a:stretch>
            </a:blipFill>
          </p:spPr>
        </p:sp>
        <p:sp>
          <p:nvSpPr>
            <p:cNvPr id="11" name="TextBox 11"/>
            <p:cNvSpPr txBox="1"/>
            <p:nvPr/>
          </p:nvSpPr>
          <p:spPr>
            <a:xfrm>
              <a:off x="0" y="-19050"/>
              <a:ext cx="621792" cy="664362"/>
            </a:xfrm>
            <a:prstGeom prst="rect">
              <a:avLst/>
            </a:prstGeom>
          </p:spPr>
          <p:txBody>
            <a:bodyPr lIns="0" tIns="0" rIns="0" bIns="0" rtlCol="0" anchor="ctr"/>
            <a:lstStyle/>
            <a:p>
              <a:pPr algn="ctr">
                <a:lnSpc>
                  <a:spcPts val="2340"/>
                </a:lnSpc>
              </a:pPr>
              <a:r>
                <a:rPr lang="en-US" sz="1950" b="1">
                  <a:solidFill>
                    <a:srgbClr val="FFFFFF"/>
                  </a:solidFill>
                  <a:latin typeface="Poppins Bold"/>
                  <a:ea typeface="Poppins Bold"/>
                  <a:cs typeface="Poppins Bold"/>
                  <a:sym typeface="Poppins Bold"/>
                </a:rPr>
                <a:t>1</a:t>
              </a:r>
            </a:p>
          </p:txBody>
        </p:sp>
      </p:grpSp>
      <p:grpSp>
        <p:nvGrpSpPr>
          <p:cNvPr id="12" name="Group 12"/>
          <p:cNvGrpSpPr/>
          <p:nvPr/>
        </p:nvGrpSpPr>
        <p:grpSpPr>
          <a:xfrm>
            <a:off x="1791843" y="3090272"/>
            <a:ext cx="6652723" cy="594208"/>
            <a:chOff x="0" y="0"/>
            <a:chExt cx="8870297" cy="792277"/>
          </a:xfrm>
        </p:grpSpPr>
        <p:sp>
          <p:nvSpPr>
            <p:cNvPr id="13" name="Freeform 13"/>
            <p:cNvSpPr/>
            <p:nvPr/>
          </p:nvSpPr>
          <p:spPr>
            <a:xfrm>
              <a:off x="0" y="0"/>
              <a:ext cx="8870297" cy="792277"/>
            </a:xfrm>
            <a:custGeom>
              <a:avLst/>
              <a:gdLst/>
              <a:ahLst/>
              <a:cxnLst/>
              <a:rect l="l" t="t" r="r" b="b"/>
              <a:pathLst>
                <a:path w="8870297" h="792277">
                  <a:moveTo>
                    <a:pt x="0" y="0"/>
                  </a:moveTo>
                  <a:lnTo>
                    <a:pt x="8870297" y="0"/>
                  </a:lnTo>
                  <a:lnTo>
                    <a:pt x="8870297" y="792277"/>
                  </a:lnTo>
                  <a:lnTo>
                    <a:pt x="0" y="792277"/>
                  </a:lnTo>
                  <a:close/>
                </a:path>
              </a:pathLst>
            </a:custGeom>
            <a:blipFill>
              <a:blip r:embed="rId2">
                <a:alphaModFix amt="0"/>
              </a:blip>
              <a:stretch>
                <a:fillRect t="-72514" r="44539" b="-69462"/>
              </a:stretch>
            </a:blipFill>
          </p:spPr>
        </p:sp>
        <p:sp>
          <p:nvSpPr>
            <p:cNvPr id="14" name="TextBox 14"/>
            <p:cNvSpPr txBox="1"/>
            <p:nvPr/>
          </p:nvSpPr>
          <p:spPr>
            <a:xfrm>
              <a:off x="0" y="-19050"/>
              <a:ext cx="8870297" cy="811327"/>
            </a:xfrm>
            <a:prstGeom prst="rect">
              <a:avLst/>
            </a:prstGeom>
          </p:spPr>
          <p:txBody>
            <a:bodyPr lIns="0" tIns="0" rIns="0" bIns="0" rtlCol="0" anchor="ctr"/>
            <a:lstStyle/>
            <a:p>
              <a:pPr marL="0" lvl="0" indent="0" algn="l">
                <a:lnSpc>
                  <a:spcPts val="2879"/>
                </a:lnSpc>
                <a:spcBef>
                  <a:spcPct val="0"/>
                </a:spcBef>
              </a:pPr>
              <a:r>
                <a:rPr lang="en-US" sz="2400" b="1" u="none" strike="noStrike" dirty="0" err="1">
                  <a:solidFill>
                    <a:srgbClr val="1C1C1C"/>
                  </a:solidFill>
                  <a:latin typeface="Poppins Bold"/>
                  <a:ea typeface="Poppins Bold"/>
                  <a:cs typeface="Poppins Bold"/>
                  <a:sym typeface="Poppins Bold"/>
                </a:rPr>
                <a:t>Fundamento</a:t>
              </a:r>
              <a:r>
                <a:rPr lang="en-US" sz="2400" b="1" u="none" strike="noStrike" dirty="0">
                  <a:solidFill>
                    <a:srgbClr val="1C1C1C"/>
                  </a:solidFill>
                  <a:latin typeface="Poppins Bold"/>
                  <a:ea typeface="Poppins Bold"/>
                  <a:cs typeface="Poppins Bold"/>
                  <a:sym typeface="Poppins Bold"/>
                </a:rPr>
                <a:t> legal- </a:t>
              </a:r>
              <a:r>
                <a:rPr lang="en-US" sz="2400" b="1" u="none" strike="noStrike" dirty="0" err="1">
                  <a:solidFill>
                    <a:srgbClr val="1C1C1C"/>
                  </a:solidFill>
                  <a:latin typeface="Poppins Bold"/>
                  <a:ea typeface="Poppins Bold"/>
                  <a:cs typeface="Poppins Bold"/>
                  <a:sym typeface="Poppins Bold"/>
                </a:rPr>
                <a:t>clubes</a:t>
              </a:r>
              <a:r>
                <a:rPr lang="en-US" sz="2400" b="1" u="none" strike="noStrike" dirty="0">
                  <a:solidFill>
                    <a:srgbClr val="1C1C1C"/>
                  </a:solidFill>
                  <a:latin typeface="Poppins Bold"/>
                  <a:ea typeface="Poppins Bold"/>
                  <a:cs typeface="Poppins Bold"/>
                  <a:sym typeface="Poppins Bold"/>
                </a:rPr>
                <a:t> </a:t>
              </a:r>
              <a:r>
                <a:rPr lang="en-US" sz="2400" b="1" u="none" strike="noStrike" dirty="0" err="1">
                  <a:solidFill>
                    <a:srgbClr val="1C1C1C"/>
                  </a:solidFill>
                  <a:latin typeface="Poppins Bold"/>
                  <a:ea typeface="Poppins Bold"/>
                  <a:cs typeface="Poppins Bold"/>
                  <a:sym typeface="Poppins Bold"/>
                </a:rPr>
                <a:t>em</a:t>
              </a:r>
              <a:r>
                <a:rPr lang="en-US" sz="2400" b="1" u="none" strike="noStrike" dirty="0">
                  <a:solidFill>
                    <a:srgbClr val="1C1C1C"/>
                  </a:solidFill>
                  <a:latin typeface="Poppins Bold"/>
                  <a:ea typeface="Poppins Bold"/>
                  <a:cs typeface="Poppins Bold"/>
                  <a:sym typeface="Poppins Bold"/>
                </a:rPr>
                <a:t> </a:t>
              </a:r>
              <a:r>
                <a:rPr lang="en-US" sz="2400" b="1" u="none" strike="noStrike" dirty="0" err="1">
                  <a:solidFill>
                    <a:srgbClr val="1C1C1C"/>
                  </a:solidFill>
                  <a:latin typeface="Poppins Bold"/>
                  <a:ea typeface="Poppins Bold"/>
                  <a:cs typeface="Poppins Bold"/>
                  <a:sym typeface="Poppins Bold"/>
                </a:rPr>
                <a:t>geral</a:t>
              </a:r>
              <a:endParaRPr lang="en-US" sz="2400" b="1" u="none" strike="noStrike" dirty="0">
                <a:solidFill>
                  <a:srgbClr val="1C1C1C"/>
                </a:solidFill>
                <a:latin typeface="Poppins Bold"/>
                <a:ea typeface="Poppins Bold"/>
                <a:cs typeface="Poppins Bold"/>
                <a:sym typeface="Poppins Bold"/>
              </a:endParaRPr>
            </a:p>
          </p:txBody>
        </p:sp>
      </p:grpSp>
      <p:sp>
        <p:nvSpPr>
          <p:cNvPr id="15" name="TextBox 15"/>
          <p:cNvSpPr txBox="1"/>
          <p:nvPr/>
        </p:nvSpPr>
        <p:spPr>
          <a:xfrm>
            <a:off x="1217254" y="3893829"/>
            <a:ext cx="15522610" cy="4703211"/>
          </a:xfrm>
          <a:prstGeom prst="rect">
            <a:avLst/>
          </a:prstGeom>
        </p:spPr>
        <p:txBody>
          <a:bodyPr lIns="0" tIns="0" rIns="0" bIns="0" rtlCol="0" anchor="t">
            <a:spAutoFit/>
          </a:bodyPr>
          <a:lstStyle/>
          <a:p>
            <a:pPr algn="just">
              <a:lnSpc>
                <a:spcPts val="2551"/>
              </a:lnSpc>
            </a:pPr>
            <a:r>
              <a:rPr lang="en-US" sz="1876" b="1" dirty="0">
                <a:solidFill>
                  <a:srgbClr val="4A4642"/>
                </a:solidFill>
                <a:latin typeface="Poppins Bold"/>
                <a:ea typeface="Poppins Bold"/>
                <a:cs typeface="Poppins Bold"/>
                <a:sym typeface="Poppins Bold"/>
              </a:rPr>
              <a:t>Art. 927.</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Aquele</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que</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por</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ato</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ilícito</a:t>
            </a:r>
            <a:r>
              <a:rPr lang="en-US" sz="1876" dirty="0">
                <a:solidFill>
                  <a:srgbClr val="4A4642"/>
                </a:solidFill>
                <a:latin typeface="Poppins"/>
                <a:ea typeface="Poppins"/>
                <a:cs typeface="Poppins"/>
                <a:sym typeface="Poppins"/>
              </a:rPr>
              <a:t> (arts. 186 e 187), </a:t>
            </a:r>
            <a:r>
              <a:rPr lang="en-US" sz="1876" dirty="0" err="1">
                <a:solidFill>
                  <a:srgbClr val="4A4642"/>
                </a:solidFill>
                <a:latin typeface="Poppins"/>
                <a:ea typeface="Poppins"/>
                <a:cs typeface="Poppins"/>
                <a:sym typeface="Poppins"/>
              </a:rPr>
              <a:t>causar</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dano</a:t>
            </a:r>
            <a:r>
              <a:rPr lang="en-US" sz="1876" dirty="0">
                <a:solidFill>
                  <a:srgbClr val="4A4642"/>
                </a:solidFill>
                <a:latin typeface="Poppins"/>
                <a:ea typeface="Poppins"/>
                <a:cs typeface="Poppins"/>
                <a:sym typeface="Poppins"/>
              </a:rPr>
              <a:t> a </a:t>
            </a:r>
            <a:r>
              <a:rPr lang="en-US" sz="1876" dirty="0" err="1">
                <a:solidFill>
                  <a:srgbClr val="4A4642"/>
                </a:solidFill>
                <a:latin typeface="Poppins"/>
                <a:ea typeface="Poppins"/>
                <a:cs typeface="Poppins"/>
                <a:sym typeface="Poppins"/>
              </a:rPr>
              <a:t>outrem</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fica</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obrigado</a:t>
            </a:r>
            <a:r>
              <a:rPr lang="en-US" sz="1876" dirty="0">
                <a:solidFill>
                  <a:srgbClr val="4A4642"/>
                </a:solidFill>
                <a:latin typeface="Poppins"/>
                <a:ea typeface="Poppins"/>
                <a:cs typeface="Poppins"/>
                <a:sym typeface="Poppins"/>
              </a:rPr>
              <a:t> a </a:t>
            </a:r>
            <a:r>
              <a:rPr lang="en-US" sz="1876" dirty="0" err="1">
                <a:solidFill>
                  <a:srgbClr val="4A4642"/>
                </a:solidFill>
                <a:latin typeface="Poppins"/>
                <a:ea typeface="Poppins"/>
                <a:cs typeface="Poppins"/>
                <a:sym typeface="Poppins"/>
              </a:rPr>
              <a:t>repará</a:t>
            </a:r>
            <a:r>
              <a:rPr lang="en-US" sz="1876" dirty="0">
                <a:solidFill>
                  <a:srgbClr val="4A4642"/>
                </a:solidFill>
                <a:latin typeface="Poppins"/>
                <a:ea typeface="Poppins"/>
                <a:cs typeface="Poppins"/>
                <a:sym typeface="Poppins"/>
              </a:rPr>
              <a:t>-lo. </a:t>
            </a:r>
          </a:p>
          <a:p>
            <a:pPr algn="just">
              <a:lnSpc>
                <a:spcPts val="2551"/>
              </a:lnSpc>
            </a:pPr>
            <a:endParaRPr lang="en-US" sz="1876" dirty="0">
              <a:solidFill>
                <a:srgbClr val="4A4642"/>
              </a:solidFill>
              <a:latin typeface="Poppins"/>
              <a:ea typeface="Poppins"/>
              <a:cs typeface="Poppins"/>
              <a:sym typeface="Poppins"/>
            </a:endParaRPr>
          </a:p>
          <a:p>
            <a:r>
              <a:rPr lang="pt-BR" b="1" dirty="0">
                <a:latin typeface="Poppins" panose="00000500000000000000" pitchFamily="2" charset="0"/>
                <a:cs typeface="Poppins" panose="00000500000000000000" pitchFamily="2" charset="0"/>
              </a:rPr>
              <a:t>Art. 186. </a:t>
            </a:r>
            <a:r>
              <a:rPr lang="pt-BR" dirty="0">
                <a:latin typeface="Poppins" panose="00000500000000000000" pitchFamily="2" charset="0"/>
                <a:cs typeface="Poppins" panose="00000500000000000000" pitchFamily="2" charset="0"/>
              </a:rPr>
              <a:t>Aquele que, por ação ou omissão voluntária, negligência ou imprudência, violar direito e causar dano a outrem, ainda que exclusivamente moral, comete ato ilícito.   </a:t>
            </a:r>
            <a:r>
              <a:rPr lang="pt-BR" dirty="0">
                <a:latin typeface="Poppins" panose="00000500000000000000" pitchFamily="2" charset="0"/>
                <a:cs typeface="Poppins" panose="00000500000000000000" pitchFamily="2" charset="0"/>
                <a:hlinkClick r:id="rId3"/>
              </a:rPr>
              <a:t>(Vide ADI nº 7055)</a:t>
            </a:r>
            <a:r>
              <a:rPr lang="pt-BR" dirty="0">
                <a:latin typeface="Poppins" panose="00000500000000000000" pitchFamily="2" charset="0"/>
                <a:cs typeface="Poppins" panose="00000500000000000000" pitchFamily="2" charset="0"/>
              </a:rPr>
              <a:t>    </a:t>
            </a:r>
            <a:r>
              <a:rPr lang="pt-BR" dirty="0">
                <a:latin typeface="Poppins" panose="00000500000000000000" pitchFamily="2" charset="0"/>
                <a:cs typeface="Poppins" panose="00000500000000000000" pitchFamily="2" charset="0"/>
                <a:hlinkClick r:id="rId4"/>
              </a:rPr>
              <a:t>(Vide ADI nº 6792)</a:t>
            </a:r>
            <a:endParaRPr lang="pt-BR" dirty="0">
              <a:latin typeface="Poppins" panose="00000500000000000000" pitchFamily="2" charset="0"/>
              <a:cs typeface="Poppins" panose="00000500000000000000" pitchFamily="2" charset="0"/>
            </a:endParaRPr>
          </a:p>
          <a:p>
            <a:endParaRPr lang="pt-BR" dirty="0">
              <a:latin typeface="Poppins" panose="00000500000000000000" pitchFamily="2" charset="0"/>
              <a:cs typeface="Poppins" panose="00000500000000000000" pitchFamily="2" charset="0"/>
            </a:endParaRPr>
          </a:p>
          <a:p>
            <a:r>
              <a:rPr lang="pt-BR" b="1" dirty="0">
                <a:latin typeface="Poppins" panose="00000500000000000000" pitchFamily="2" charset="0"/>
                <a:cs typeface="Poppins" panose="00000500000000000000" pitchFamily="2" charset="0"/>
              </a:rPr>
              <a:t>Art. 187</a:t>
            </a:r>
            <a:r>
              <a:rPr lang="pt-BR" dirty="0">
                <a:latin typeface="Poppins" panose="00000500000000000000" pitchFamily="2" charset="0"/>
                <a:cs typeface="Poppins" panose="00000500000000000000" pitchFamily="2" charset="0"/>
              </a:rPr>
              <a:t>. Também comete ato ilícito o titular de um direito que, ao exercê-lo, excede manifestamente os limites impostos pelo seu fim econômico ou social, pela boa-fé ou pelos bons costumes.</a:t>
            </a:r>
          </a:p>
          <a:p>
            <a:pPr algn="just">
              <a:lnSpc>
                <a:spcPts val="2551"/>
              </a:lnSpc>
            </a:pPr>
            <a:endParaRPr lang="en-US" sz="1876" dirty="0">
              <a:solidFill>
                <a:srgbClr val="4A4642"/>
              </a:solidFill>
              <a:latin typeface="Poppins"/>
              <a:ea typeface="Poppins"/>
              <a:cs typeface="Poppins"/>
              <a:sym typeface="Poppins"/>
            </a:endParaRPr>
          </a:p>
          <a:p>
            <a:pPr algn="just">
              <a:lnSpc>
                <a:spcPts val="2551"/>
              </a:lnSpc>
            </a:pPr>
            <a:r>
              <a:rPr lang="pt-BR" b="1" dirty="0">
                <a:latin typeface="Poppins" panose="00000500000000000000" pitchFamily="2" charset="0"/>
                <a:cs typeface="Poppins" panose="00000500000000000000" pitchFamily="2" charset="0"/>
              </a:rPr>
              <a:t>Art. 931.</a:t>
            </a:r>
            <a:r>
              <a:rPr lang="pt-BR" dirty="0">
                <a:latin typeface="Poppins" panose="00000500000000000000" pitchFamily="2" charset="0"/>
                <a:cs typeface="Poppins" panose="00000500000000000000" pitchFamily="2" charset="0"/>
              </a:rPr>
              <a:t> Ressalvados outros casos previstos em lei especial, os empresários individuais e as empresas respondem independentemente de culpa pelos danos causados pelos produtos postos em circulação.</a:t>
            </a:r>
            <a:endParaRPr lang="en-US" sz="1876" dirty="0">
              <a:solidFill>
                <a:srgbClr val="4A4642"/>
              </a:solidFill>
              <a:latin typeface="Poppins" panose="00000500000000000000" pitchFamily="2" charset="0"/>
              <a:ea typeface="Poppins"/>
              <a:cs typeface="Poppins" panose="00000500000000000000" pitchFamily="2" charset="0"/>
              <a:sym typeface="Poppins"/>
            </a:endParaRPr>
          </a:p>
          <a:p>
            <a:pPr algn="just">
              <a:lnSpc>
                <a:spcPts val="2551"/>
              </a:lnSpc>
              <a:spcBef>
                <a:spcPct val="0"/>
              </a:spcBef>
            </a:pPr>
            <a:r>
              <a:rPr lang="en-US" sz="1876" dirty="0">
                <a:solidFill>
                  <a:srgbClr val="4A4642"/>
                </a:solidFill>
                <a:latin typeface="Poppins"/>
                <a:ea typeface="Poppins"/>
                <a:cs typeface="Poppins"/>
                <a:sym typeface="Poppins"/>
              </a:rPr>
              <a:t>Obs.:  </a:t>
            </a:r>
            <a:r>
              <a:rPr lang="en-US" sz="1876" dirty="0" err="1">
                <a:solidFill>
                  <a:srgbClr val="4A4642"/>
                </a:solidFill>
                <a:latin typeface="Poppins"/>
                <a:ea typeface="Poppins"/>
                <a:cs typeface="Poppins"/>
                <a:sym typeface="Poppins"/>
              </a:rPr>
              <a:t>Exceção</a:t>
            </a:r>
            <a:r>
              <a:rPr lang="en-US" sz="1876" dirty="0">
                <a:solidFill>
                  <a:srgbClr val="4A4642"/>
                </a:solidFill>
                <a:latin typeface="Poppins"/>
                <a:ea typeface="Poppins"/>
                <a:cs typeface="Poppins"/>
                <a:sym typeface="Poppins"/>
              </a:rPr>
              <a:t> no </a:t>
            </a:r>
            <a:r>
              <a:rPr lang="en-US" sz="1876" dirty="0" err="1">
                <a:solidFill>
                  <a:srgbClr val="4A4642"/>
                </a:solidFill>
                <a:latin typeface="Poppins"/>
                <a:ea typeface="Poppins"/>
                <a:cs typeface="Poppins"/>
                <a:sym typeface="Poppins"/>
              </a:rPr>
              <a:t>vínculo</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Estatutário</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onde</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não</a:t>
            </a:r>
            <a:r>
              <a:rPr lang="en-US" sz="1876" dirty="0">
                <a:solidFill>
                  <a:srgbClr val="4A4642"/>
                </a:solidFill>
                <a:latin typeface="Poppins"/>
                <a:ea typeface="Poppins"/>
                <a:cs typeface="Poppins"/>
                <a:sym typeface="Poppins"/>
              </a:rPr>
              <a:t> se </a:t>
            </a:r>
            <a:r>
              <a:rPr lang="en-US" sz="1876" dirty="0" err="1">
                <a:solidFill>
                  <a:srgbClr val="4A4642"/>
                </a:solidFill>
                <a:latin typeface="Poppins"/>
                <a:ea typeface="Poppins"/>
                <a:cs typeface="Poppins"/>
                <a:sym typeface="Poppins"/>
              </a:rPr>
              <a:t>aplica</a:t>
            </a:r>
            <a:r>
              <a:rPr lang="en-US" sz="1876" dirty="0">
                <a:solidFill>
                  <a:srgbClr val="4A4642"/>
                </a:solidFill>
                <a:latin typeface="Poppins"/>
                <a:ea typeface="Poppins"/>
                <a:cs typeface="Poppins"/>
                <a:sym typeface="Poppins"/>
              </a:rPr>
              <a:t> CDC. </a:t>
            </a:r>
            <a:r>
              <a:rPr lang="en-US" sz="1876" dirty="0" err="1">
                <a:solidFill>
                  <a:srgbClr val="4A4642"/>
                </a:solidFill>
                <a:latin typeface="Poppins"/>
                <a:ea typeface="Poppins"/>
                <a:cs typeface="Poppins"/>
                <a:sym typeface="Poppins"/>
              </a:rPr>
              <a:t>Desde</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que</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não</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seja</a:t>
            </a:r>
            <a:r>
              <a:rPr lang="en-US" sz="1876" dirty="0">
                <a:solidFill>
                  <a:srgbClr val="4A4642"/>
                </a:solidFill>
                <a:latin typeface="Poppins"/>
                <a:ea typeface="Poppins"/>
                <a:cs typeface="Poppins"/>
                <a:sym typeface="Poppins"/>
              </a:rPr>
              <a:t> </a:t>
            </a:r>
            <a:r>
              <a:rPr lang="en-US" sz="1876" dirty="0" err="1">
                <a:solidFill>
                  <a:srgbClr val="4A4642"/>
                </a:solidFill>
                <a:latin typeface="Poppins"/>
                <a:ea typeface="Poppins"/>
                <a:cs typeface="Poppins"/>
                <a:sym typeface="Poppins"/>
              </a:rPr>
              <a:t>prestação</a:t>
            </a:r>
            <a:r>
              <a:rPr lang="en-US" sz="1876" dirty="0">
                <a:solidFill>
                  <a:srgbClr val="4A4642"/>
                </a:solidFill>
                <a:latin typeface="Poppins"/>
                <a:ea typeface="Poppins"/>
                <a:cs typeface="Poppins"/>
                <a:sym typeface="Poppins"/>
              </a:rPr>
              <a:t> de </a:t>
            </a:r>
            <a:r>
              <a:rPr lang="en-US" sz="1876" dirty="0" err="1">
                <a:solidFill>
                  <a:srgbClr val="4A4642"/>
                </a:solidFill>
                <a:latin typeface="Poppins"/>
                <a:ea typeface="Poppins"/>
                <a:cs typeface="Poppins"/>
                <a:sym typeface="Poppins"/>
              </a:rPr>
              <a:t>serviços</a:t>
            </a:r>
            <a:r>
              <a:rPr lang="en-US" sz="1876" dirty="0">
                <a:solidFill>
                  <a:srgbClr val="4A4642"/>
                </a:solidFill>
                <a:latin typeface="Poppins"/>
                <a:ea typeface="Poppins"/>
                <a:cs typeface="Poppins"/>
                <a:sym typeface="Poppins"/>
              </a:rPr>
              <a:t> a </a:t>
            </a:r>
            <a:r>
              <a:rPr lang="en-US" sz="1876" dirty="0" err="1">
                <a:solidFill>
                  <a:srgbClr val="4A4642"/>
                </a:solidFill>
                <a:latin typeface="Poppins"/>
                <a:ea typeface="Poppins"/>
                <a:cs typeface="Poppins"/>
                <a:sym typeface="Poppins"/>
              </a:rPr>
              <a:t>terceiros</a:t>
            </a:r>
            <a:r>
              <a:rPr lang="en-US" sz="1876" dirty="0">
                <a:solidFill>
                  <a:srgbClr val="4A4642"/>
                </a:solidFill>
                <a:latin typeface="Poppins"/>
                <a:ea typeface="Poppins"/>
                <a:cs typeface="Poppins"/>
                <a:sym typeface="Poppins"/>
              </a:rPr>
              <a:t>. </a:t>
            </a:r>
          </a:p>
          <a:p>
            <a:pPr algn="just">
              <a:lnSpc>
                <a:spcPts val="2551"/>
              </a:lnSpc>
              <a:spcBef>
                <a:spcPct val="0"/>
              </a:spcBef>
            </a:pPr>
            <a:endParaRPr lang="en-US" sz="1876" b="1" u="none" strike="noStrike" dirty="0">
              <a:solidFill>
                <a:srgbClr val="4A4642"/>
              </a:solidFill>
              <a:latin typeface="Poppins Bold"/>
              <a:ea typeface="Poppins Bold"/>
              <a:cs typeface="Poppins Bold"/>
              <a:sym typeface="Poppins Bold"/>
            </a:endParaRPr>
          </a:p>
          <a:p>
            <a:pPr marL="0" lvl="0" indent="0" algn="just">
              <a:lnSpc>
                <a:spcPts val="2551"/>
              </a:lnSpc>
              <a:spcBef>
                <a:spcPct val="0"/>
              </a:spcBef>
            </a:pPr>
            <a:r>
              <a:rPr lang="en-US" sz="1876" b="1" u="none" strike="noStrike" dirty="0">
                <a:solidFill>
                  <a:srgbClr val="4A4642"/>
                </a:solidFill>
                <a:latin typeface="Poppins Bold"/>
                <a:ea typeface="Poppins Bold"/>
                <a:cs typeface="Poppins Bold"/>
                <a:sym typeface="Poppins Bold"/>
              </a:rPr>
              <a:t>Art. 932</a:t>
            </a:r>
            <a:r>
              <a:rPr lang="en-US" sz="1876" u="none" strike="noStrike" dirty="0">
                <a:solidFill>
                  <a:srgbClr val="4A4642"/>
                </a:solidFill>
                <a:latin typeface="Poppins"/>
                <a:ea typeface="Poppins"/>
                <a:cs typeface="Poppins"/>
                <a:sym typeface="Poppins"/>
              </a:rPr>
              <a:t>. São </a:t>
            </a:r>
            <a:r>
              <a:rPr lang="en-US" sz="1876" u="none" strike="noStrike" dirty="0" err="1">
                <a:solidFill>
                  <a:srgbClr val="4A4642"/>
                </a:solidFill>
                <a:latin typeface="Poppins"/>
                <a:ea typeface="Poppins"/>
                <a:cs typeface="Poppins"/>
                <a:sym typeface="Poppins"/>
              </a:rPr>
              <a:t>também</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responsáveis</a:t>
            </a:r>
            <a:r>
              <a:rPr lang="en-US" sz="1876" u="none" strike="noStrike" dirty="0">
                <a:solidFill>
                  <a:srgbClr val="4A4642"/>
                </a:solidFill>
                <a:latin typeface="Poppins"/>
                <a:ea typeface="Poppins"/>
                <a:cs typeface="Poppins"/>
                <a:sym typeface="Poppins"/>
              </a:rPr>
              <a:t> pela </a:t>
            </a:r>
            <a:r>
              <a:rPr lang="en-US" sz="1876" u="none" strike="noStrike" dirty="0" err="1">
                <a:solidFill>
                  <a:srgbClr val="4A4642"/>
                </a:solidFill>
                <a:latin typeface="Poppins"/>
                <a:ea typeface="Poppins"/>
                <a:cs typeface="Poppins"/>
                <a:sym typeface="Poppins"/>
              </a:rPr>
              <a:t>reparação</a:t>
            </a:r>
            <a:r>
              <a:rPr lang="en-US" sz="1876" u="none" strike="noStrike" dirty="0">
                <a:solidFill>
                  <a:srgbClr val="4A4642"/>
                </a:solidFill>
                <a:latin typeface="Poppins"/>
                <a:ea typeface="Poppins"/>
                <a:cs typeface="Poppins"/>
                <a:sym typeface="Poppins"/>
              </a:rPr>
              <a:t> civil:   III - o </a:t>
            </a:r>
            <a:r>
              <a:rPr lang="en-US" sz="1876" u="none" strike="noStrike" dirty="0" err="1">
                <a:solidFill>
                  <a:srgbClr val="4A4642"/>
                </a:solidFill>
                <a:latin typeface="Poppins"/>
                <a:ea typeface="Poppins"/>
                <a:cs typeface="Poppins"/>
                <a:sym typeface="Poppins"/>
              </a:rPr>
              <a:t>empregador</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ou</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comitente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por</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seus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empregados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serviçais</a:t>
            </a:r>
            <a:r>
              <a:rPr lang="en-US" sz="1876" u="none" strike="noStrike" dirty="0">
                <a:solidFill>
                  <a:srgbClr val="4A4642"/>
                </a:solidFill>
                <a:latin typeface="Poppins"/>
                <a:ea typeface="Poppins"/>
                <a:cs typeface="Poppins"/>
                <a:sym typeface="Poppins"/>
              </a:rPr>
              <a:t> e </a:t>
            </a:r>
            <a:r>
              <a:rPr lang="en-US" sz="1876" u="none" strike="noStrike" dirty="0" err="1">
                <a:solidFill>
                  <a:srgbClr val="4A4642"/>
                </a:solidFill>
                <a:latin typeface="Poppins"/>
                <a:ea typeface="Poppins"/>
                <a:cs typeface="Poppins"/>
                <a:sym typeface="Poppins"/>
              </a:rPr>
              <a:t>prepostos</a:t>
            </a:r>
            <a:r>
              <a:rPr lang="en-US" sz="1876" u="none" strike="noStrike" dirty="0">
                <a:solidFill>
                  <a:srgbClr val="4A4642"/>
                </a:solidFill>
                <a:latin typeface="Poppins"/>
                <a:ea typeface="Poppins"/>
                <a:cs typeface="Poppins"/>
                <a:sym typeface="Poppins"/>
              </a:rPr>
              <a:t>, no </a:t>
            </a:r>
            <a:r>
              <a:rPr lang="en-US" sz="1876" u="none" strike="noStrike" dirty="0" err="1">
                <a:solidFill>
                  <a:srgbClr val="4A4642"/>
                </a:solidFill>
                <a:latin typeface="Poppins"/>
                <a:ea typeface="Poppins"/>
                <a:cs typeface="Poppins"/>
                <a:sym typeface="Poppins"/>
              </a:rPr>
              <a:t>exercício</a:t>
            </a:r>
            <a:r>
              <a:rPr lang="en-US" sz="1876" u="none" strike="noStrike" dirty="0">
                <a:solidFill>
                  <a:srgbClr val="4A4642"/>
                </a:solidFill>
                <a:latin typeface="Poppins"/>
                <a:ea typeface="Poppins"/>
                <a:cs typeface="Poppins"/>
                <a:sym typeface="Poppins"/>
              </a:rPr>
              <a:t> do </a:t>
            </a:r>
            <a:r>
              <a:rPr lang="en-US" sz="1876" u="none" strike="noStrike" dirty="0" err="1">
                <a:solidFill>
                  <a:srgbClr val="4A4642"/>
                </a:solidFill>
                <a:latin typeface="Poppins"/>
                <a:ea typeface="Poppins"/>
                <a:cs typeface="Poppins"/>
                <a:sym typeface="Poppins"/>
              </a:rPr>
              <a:t>trabalho</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que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lhes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competir</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ou</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em</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razão</a:t>
            </a:r>
            <a:r>
              <a:rPr lang="en-US" sz="1876" u="none" strike="noStrike" dirty="0">
                <a:solidFill>
                  <a:srgbClr val="4A4642"/>
                </a:solidFill>
                <a:latin typeface="Poppins"/>
                <a:ea typeface="Poppins"/>
                <a:cs typeface="Poppins"/>
                <a:sym typeface="Poppins"/>
              </a:rPr>
              <a:t> dele. (Resp. </a:t>
            </a:r>
            <a:r>
              <a:rPr lang="en-US" sz="1876" u="none" strike="noStrike" dirty="0" err="1">
                <a:solidFill>
                  <a:srgbClr val="4A4642"/>
                </a:solidFill>
                <a:latin typeface="Poppins"/>
                <a:ea typeface="Poppins"/>
                <a:cs typeface="Poppins"/>
                <a:sym typeface="Poppins"/>
              </a:rPr>
              <a:t>Subjetiva</a:t>
            </a:r>
            <a:r>
              <a:rPr lang="en-US" sz="1876" u="none" strike="noStrike" dirty="0">
                <a:solidFill>
                  <a:srgbClr val="4A4642"/>
                </a:solidFill>
                <a:latin typeface="Poppins"/>
                <a:ea typeface="Poppins"/>
                <a:cs typeface="Poppins"/>
                <a:sym typeface="Poppins"/>
              </a:rPr>
              <a:t> -  </a:t>
            </a:r>
            <a:r>
              <a:rPr lang="en-US" sz="1876" u="none" strike="noStrike" dirty="0" err="1">
                <a:solidFill>
                  <a:srgbClr val="4A4642"/>
                </a:solidFill>
                <a:latin typeface="Poppins"/>
                <a:ea typeface="Poppins"/>
                <a:cs typeface="Poppins"/>
                <a:sym typeface="Poppins"/>
              </a:rPr>
              <a:t>Prova</a:t>
            </a:r>
            <a:r>
              <a:rPr lang="en-US" sz="1876" u="none" strike="noStrike" dirty="0">
                <a:solidFill>
                  <a:srgbClr val="4A4642"/>
                </a:solidFill>
                <a:latin typeface="Poppins"/>
                <a:ea typeface="Poppins"/>
                <a:cs typeface="Poppins"/>
                <a:sym typeface="Poppins"/>
              </a:rPr>
              <a:t> da Culpa)</a:t>
            </a:r>
          </a:p>
          <a:p>
            <a:pPr marL="0" lvl="0" indent="0" algn="just">
              <a:lnSpc>
                <a:spcPts val="2551"/>
              </a:lnSpc>
              <a:spcBef>
                <a:spcPct val="0"/>
              </a:spcBef>
            </a:pPr>
            <a:endParaRPr lang="en-US" sz="1876" u="none" strike="noStrike" dirty="0">
              <a:solidFill>
                <a:srgbClr val="4A4642"/>
              </a:solidFill>
              <a:latin typeface="Poppins"/>
              <a:ea typeface="Poppins"/>
              <a:cs typeface="Poppins"/>
              <a:sym typeface="Poppins"/>
            </a:endParaRPr>
          </a:p>
        </p:txBody>
      </p:sp>
      <p:grpSp>
        <p:nvGrpSpPr>
          <p:cNvPr id="16" name="Group 16"/>
          <p:cNvGrpSpPr/>
          <p:nvPr/>
        </p:nvGrpSpPr>
        <p:grpSpPr>
          <a:xfrm>
            <a:off x="15078935" y="571334"/>
            <a:ext cx="2134379" cy="554254"/>
            <a:chOff x="0" y="0"/>
            <a:chExt cx="5307673" cy="1378293"/>
          </a:xfrm>
        </p:grpSpPr>
        <p:sp>
          <p:nvSpPr>
            <p:cNvPr id="17" name="Freeform 17"/>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grpSp>
        <p:nvGrpSpPr>
          <p:cNvPr id="18" name="Group 18"/>
          <p:cNvGrpSpPr/>
          <p:nvPr/>
        </p:nvGrpSpPr>
        <p:grpSpPr>
          <a:xfrm>
            <a:off x="13720898" y="8510240"/>
            <a:ext cx="3374703" cy="1043892"/>
            <a:chOff x="0" y="0"/>
            <a:chExt cx="4499604" cy="1391856"/>
          </a:xfrm>
        </p:grpSpPr>
        <p:grpSp>
          <p:nvGrpSpPr>
            <p:cNvPr id="19" name="Group 19"/>
            <p:cNvGrpSpPr/>
            <p:nvPr/>
          </p:nvGrpSpPr>
          <p:grpSpPr>
            <a:xfrm>
              <a:off x="0" y="0"/>
              <a:ext cx="4499604" cy="1391857"/>
              <a:chOff x="0" y="0"/>
              <a:chExt cx="4575569" cy="1415355"/>
            </a:xfrm>
          </p:grpSpPr>
          <p:sp>
            <p:nvSpPr>
              <p:cNvPr id="20" name="Freeform 20"/>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1" name="Group 21"/>
            <p:cNvGrpSpPr/>
            <p:nvPr/>
          </p:nvGrpSpPr>
          <p:grpSpPr>
            <a:xfrm>
              <a:off x="971928" y="0"/>
              <a:ext cx="2555748" cy="1391856"/>
              <a:chOff x="0" y="0"/>
              <a:chExt cx="2555748" cy="1391856"/>
            </a:xfrm>
          </p:grpSpPr>
          <p:sp>
            <p:nvSpPr>
              <p:cNvPr id="22" name="Freeform 22"/>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6"/>
                <a:stretch>
                  <a:fillRect t="-208" b="-204"/>
                </a:stretch>
              </a:blipFill>
            </p:spPr>
          </p:sp>
        </p:grpSp>
      </p:grpSp>
      <p:sp>
        <p:nvSpPr>
          <p:cNvPr id="24" name="Freeform 24"/>
          <p:cNvSpPr/>
          <p:nvPr/>
        </p:nvSpPr>
        <p:spPr>
          <a:xfrm>
            <a:off x="1727955" y="6313149"/>
            <a:ext cx="12886454" cy="594208"/>
          </a:xfrm>
          <a:custGeom>
            <a:avLst/>
            <a:gdLst/>
            <a:ahLst/>
            <a:cxnLst/>
            <a:rect l="l" t="t" r="r" b="b"/>
            <a:pathLst>
              <a:path w="17181939" h="792277">
                <a:moveTo>
                  <a:pt x="0" y="0"/>
                </a:moveTo>
                <a:lnTo>
                  <a:pt x="17181939" y="0"/>
                </a:lnTo>
                <a:lnTo>
                  <a:pt x="17181939" y="792277"/>
                </a:lnTo>
                <a:lnTo>
                  <a:pt x="0" y="792277"/>
                </a:lnTo>
                <a:close/>
              </a:path>
            </a:pathLst>
          </a:custGeom>
          <a:blipFill>
            <a:blip r:embed="rId2">
              <a:alphaModFix amt="0"/>
            </a:blip>
            <a:stretch>
              <a:fillRect t="-72514" r="71368" b="-69462"/>
            </a:stretch>
          </a:blipFill>
        </p:spPr>
        <p:txBody>
          <a:bodyPr/>
          <a:lstStyle/>
          <a:p>
            <a:endParaRPr lang="pt-BR" dirty="0"/>
          </a:p>
        </p:txBody>
      </p:sp>
      <p:grpSp>
        <p:nvGrpSpPr>
          <p:cNvPr id="29" name="Group 29"/>
          <p:cNvGrpSpPr/>
          <p:nvPr/>
        </p:nvGrpSpPr>
        <p:grpSpPr>
          <a:xfrm>
            <a:off x="1028700" y="530695"/>
            <a:ext cx="13030200" cy="594893"/>
            <a:chOff x="0" y="0"/>
            <a:chExt cx="17373600" cy="793191"/>
          </a:xfrm>
        </p:grpSpPr>
        <p:sp>
          <p:nvSpPr>
            <p:cNvPr id="30" name="Freeform 30"/>
            <p:cNvSpPr/>
            <p:nvPr/>
          </p:nvSpPr>
          <p:spPr>
            <a:xfrm>
              <a:off x="0" y="0"/>
              <a:ext cx="17373600" cy="793191"/>
            </a:xfrm>
            <a:custGeom>
              <a:avLst/>
              <a:gdLst/>
              <a:ahLst/>
              <a:cxnLst/>
              <a:rect l="l" t="t" r="r" b="b"/>
              <a:pathLst>
                <a:path w="17373600" h="793191">
                  <a:moveTo>
                    <a:pt x="0" y="0"/>
                  </a:moveTo>
                  <a:lnTo>
                    <a:pt x="17373600" y="0"/>
                  </a:lnTo>
                  <a:lnTo>
                    <a:pt x="17373600" y="793191"/>
                  </a:lnTo>
                  <a:lnTo>
                    <a:pt x="0" y="793191"/>
                  </a:lnTo>
                  <a:close/>
                </a:path>
              </a:pathLst>
            </a:custGeom>
            <a:blipFill>
              <a:blip r:embed="rId2">
                <a:alphaModFix amt="0"/>
              </a:blip>
              <a:stretch>
                <a:fillRect t="-386440" b="-367137"/>
              </a:stretch>
            </a:blipFill>
          </p:spPr>
        </p:sp>
        <p:sp>
          <p:nvSpPr>
            <p:cNvPr id="31" name="TextBox 31"/>
            <p:cNvSpPr txBox="1"/>
            <p:nvPr/>
          </p:nvSpPr>
          <p:spPr>
            <a:xfrm>
              <a:off x="0" y="-57150"/>
              <a:ext cx="17373600" cy="850341"/>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A23251"/>
                  </a:solidFill>
                  <a:latin typeface="Poppins Bold"/>
                  <a:ea typeface="Poppins Bold"/>
                  <a:cs typeface="Poppins Bold"/>
                  <a:sym typeface="Poppins Bold"/>
                </a:rPr>
                <a:t>ASSÉDIO NO ÂMBITO CIVIL</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CB7A3-FD55-193F-6A75-A87FC9F59DB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BB1A217-C5DA-6675-2EF6-95F998D34EC6}"/>
              </a:ext>
            </a:extLst>
          </p:cNvPr>
          <p:cNvGrpSpPr/>
          <p:nvPr/>
        </p:nvGrpSpPr>
        <p:grpSpPr>
          <a:xfrm>
            <a:off x="1106925" y="1024967"/>
            <a:ext cx="16152375" cy="1121655"/>
            <a:chOff x="0" y="0"/>
            <a:chExt cx="21536500" cy="1495540"/>
          </a:xfrm>
        </p:grpSpPr>
        <p:sp>
          <p:nvSpPr>
            <p:cNvPr id="3" name="Freeform 3">
              <a:extLst>
                <a:ext uri="{FF2B5EF4-FFF2-40B4-BE49-F238E27FC236}">
                  <a16:creationId xmlns:a16="http://schemas.microsoft.com/office/drawing/2014/main" id="{7AB33FE3-C93E-7C7B-E50D-6768E24029D6}"/>
                </a:ext>
              </a:extLst>
            </p:cNvPr>
            <p:cNvSpPr/>
            <p:nvPr/>
          </p:nvSpPr>
          <p:spPr>
            <a:xfrm>
              <a:off x="0" y="0"/>
              <a:ext cx="21536499" cy="1495540"/>
            </a:xfrm>
            <a:custGeom>
              <a:avLst/>
              <a:gdLst/>
              <a:ahLst/>
              <a:cxnLst/>
              <a:rect l="l" t="t" r="r" b="b"/>
              <a:pathLst>
                <a:path w="21536499" h="1495540">
                  <a:moveTo>
                    <a:pt x="0" y="0"/>
                  </a:moveTo>
                  <a:lnTo>
                    <a:pt x="21536499" y="0"/>
                  </a:lnTo>
                  <a:lnTo>
                    <a:pt x="21536499" y="1495540"/>
                  </a:lnTo>
                  <a:lnTo>
                    <a:pt x="0" y="1495540"/>
                  </a:lnTo>
                  <a:close/>
                </a:path>
              </a:pathLst>
            </a:custGeom>
            <a:blipFill>
              <a:blip r:embed="rId2">
                <a:alphaModFix amt="0"/>
              </a:blip>
              <a:stretch>
                <a:fillRect t="-255870" r="-3173" b="-223126"/>
              </a:stretch>
            </a:blipFill>
          </p:spPr>
        </p:sp>
        <p:sp>
          <p:nvSpPr>
            <p:cNvPr id="4" name="TextBox 4">
              <a:extLst>
                <a:ext uri="{FF2B5EF4-FFF2-40B4-BE49-F238E27FC236}">
                  <a16:creationId xmlns:a16="http://schemas.microsoft.com/office/drawing/2014/main" id="{6D63E68E-D247-5264-4B7A-68D3F2E50A12}"/>
                </a:ext>
              </a:extLst>
            </p:cNvPr>
            <p:cNvSpPr txBox="1"/>
            <p:nvPr/>
          </p:nvSpPr>
          <p:spPr>
            <a:xfrm>
              <a:off x="0" y="-19050"/>
              <a:ext cx="21536500" cy="1514590"/>
            </a:xfrm>
            <a:prstGeom prst="rect">
              <a:avLst/>
            </a:prstGeom>
          </p:spPr>
          <p:txBody>
            <a:bodyPr lIns="0" tIns="0" rIns="0" bIns="0" rtlCol="0" anchor="ctr"/>
            <a:lstStyle/>
            <a:p>
              <a:pPr marL="0" lvl="0" indent="0" algn="l">
                <a:lnSpc>
                  <a:spcPts val="5103"/>
                </a:lnSpc>
                <a:spcBef>
                  <a:spcPct val="0"/>
                </a:spcBef>
              </a:pPr>
              <a:r>
                <a:rPr lang="en-US" sz="4503" b="1" u="none" strike="noStrike">
                  <a:solidFill>
                    <a:srgbClr val="1C1C1C"/>
                  </a:solidFill>
                  <a:latin typeface="Poppins Bold"/>
                  <a:ea typeface="Poppins Bold"/>
                  <a:cs typeface="Poppins Bold"/>
                  <a:sym typeface="Poppins Bold"/>
                </a:rPr>
                <a:t>Responsabilidade civil das associações</a:t>
              </a:r>
            </a:p>
          </p:txBody>
        </p:sp>
      </p:grpSp>
      <p:grpSp>
        <p:nvGrpSpPr>
          <p:cNvPr id="5" name="Group 5">
            <a:extLst>
              <a:ext uri="{FF2B5EF4-FFF2-40B4-BE49-F238E27FC236}">
                <a16:creationId xmlns:a16="http://schemas.microsoft.com/office/drawing/2014/main" id="{570C721D-ABCF-78DE-C517-15E430269137}"/>
              </a:ext>
            </a:extLst>
          </p:cNvPr>
          <p:cNvGrpSpPr/>
          <p:nvPr/>
        </p:nvGrpSpPr>
        <p:grpSpPr>
          <a:xfrm>
            <a:off x="813435" y="2874645"/>
            <a:ext cx="16399878" cy="5635595"/>
            <a:chOff x="0" y="0"/>
            <a:chExt cx="21866504" cy="7514126"/>
          </a:xfrm>
        </p:grpSpPr>
        <p:sp>
          <p:nvSpPr>
            <p:cNvPr id="6" name="Freeform 6">
              <a:extLst>
                <a:ext uri="{FF2B5EF4-FFF2-40B4-BE49-F238E27FC236}">
                  <a16:creationId xmlns:a16="http://schemas.microsoft.com/office/drawing/2014/main" id="{E7DCA984-8482-22B2-CCD4-B9C309465600}"/>
                </a:ext>
              </a:extLst>
            </p:cNvPr>
            <p:cNvSpPr/>
            <p:nvPr/>
          </p:nvSpPr>
          <p:spPr>
            <a:xfrm>
              <a:off x="0" y="0"/>
              <a:ext cx="21866506" cy="7514127"/>
            </a:xfrm>
            <a:custGeom>
              <a:avLst/>
              <a:gdLst/>
              <a:ahLst/>
              <a:cxnLst/>
              <a:rect l="l" t="t" r="r" b="b"/>
              <a:pathLst>
                <a:path w="21866506" h="7514127">
                  <a:moveTo>
                    <a:pt x="0" y="236860"/>
                  </a:moveTo>
                  <a:cubicBezTo>
                    <a:pt x="0" y="106050"/>
                    <a:pt x="188161" y="0"/>
                    <a:pt x="420255" y="0"/>
                  </a:cubicBezTo>
                  <a:lnTo>
                    <a:pt x="21446251" y="0"/>
                  </a:lnTo>
                  <a:cubicBezTo>
                    <a:pt x="21678343" y="0"/>
                    <a:pt x="21866506" y="106050"/>
                    <a:pt x="21866506" y="236860"/>
                  </a:cubicBezTo>
                  <a:lnTo>
                    <a:pt x="21866506" y="7277267"/>
                  </a:lnTo>
                  <a:cubicBezTo>
                    <a:pt x="21866506" y="7408077"/>
                    <a:pt x="21678343" y="7514127"/>
                    <a:pt x="21446251" y="7514127"/>
                  </a:cubicBezTo>
                  <a:lnTo>
                    <a:pt x="420255" y="7514127"/>
                  </a:lnTo>
                  <a:cubicBezTo>
                    <a:pt x="188161" y="7514127"/>
                    <a:pt x="0" y="7408077"/>
                    <a:pt x="0" y="7277267"/>
                  </a:cubicBezTo>
                  <a:close/>
                </a:path>
              </a:pathLst>
            </a:custGeom>
            <a:solidFill>
              <a:srgbClr val="F7F4F1"/>
            </a:solidFill>
            <a:ln w="19050" cap="sq">
              <a:solidFill>
                <a:srgbClr val="E2E5EE"/>
              </a:solidFill>
              <a:prstDash val="solid"/>
              <a:miter/>
            </a:ln>
          </p:spPr>
        </p:sp>
      </p:grpSp>
      <p:grpSp>
        <p:nvGrpSpPr>
          <p:cNvPr id="7" name="Group 7">
            <a:extLst>
              <a:ext uri="{FF2B5EF4-FFF2-40B4-BE49-F238E27FC236}">
                <a16:creationId xmlns:a16="http://schemas.microsoft.com/office/drawing/2014/main" id="{0C2F3696-D294-1EB1-A643-08C0E574045E}"/>
              </a:ext>
            </a:extLst>
          </p:cNvPr>
          <p:cNvGrpSpPr/>
          <p:nvPr/>
        </p:nvGrpSpPr>
        <p:grpSpPr>
          <a:xfrm>
            <a:off x="1168039" y="3564326"/>
            <a:ext cx="485394" cy="485394"/>
            <a:chOff x="0" y="0"/>
            <a:chExt cx="647192" cy="647192"/>
          </a:xfrm>
        </p:grpSpPr>
        <p:sp>
          <p:nvSpPr>
            <p:cNvPr id="8" name="Freeform 8">
              <a:extLst>
                <a:ext uri="{FF2B5EF4-FFF2-40B4-BE49-F238E27FC236}">
                  <a16:creationId xmlns:a16="http://schemas.microsoft.com/office/drawing/2014/main" id="{B824731E-E905-3347-B2FD-D7C4C3402622}"/>
                </a:ext>
              </a:extLst>
            </p:cNvPr>
            <p:cNvSpPr/>
            <p:nvPr/>
          </p:nvSpPr>
          <p:spPr>
            <a:xfrm>
              <a:off x="0" y="0"/>
              <a:ext cx="647192" cy="647192"/>
            </a:xfrm>
            <a:custGeom>
              <a:avLst/>
              <a:gdLst/>
              <a:ahLst/>
              <a:cxnLst/>
              <a:rect l="l" t="t" r="r" b="b"/>
              <a:pathLst>
                <a:path w="647192" h="647192">
                  <a:moveTo>
                    <a:pt x="0" y="323596"/>
                  </a:moveTo>
                  <a:cubicBezTo>
                    <a:pt x="0" y="144907"/>
                    <a:pt x="144907" y="0"/>
                    <a:pt x="323596" y="0"/>
                  </a:cubicBezTo>
                  <a:cubicBezTo>
                    <a:pt x="502285" y="0"/>
                    <a:pt x="647192" y="144907"/>
                    <a:pt x="647192" y="323596"/>
                  </a:cubicBezTo>
                  <a:cubicBezTo>
                    <a:pt x="647192" y="502285"/>
                    <a:pt x="502285" y="647192"/>
                    <a:pt x="323596" y="647192"/>
                  </a:cubicBezTo>
                  <a:cubicBezTo>
                    <a:pt x="144907" y="647192"/>
                    <a:pt x="0" y="502285"/>
                    <a:pt x="0" y="323596"/>
                  </a:cubicBezTo>
                  <a:close/>
                </a:path>
              </a:pathLst>
            </a:custGeom>
            <a:solidFill>
              <a:srgbClr val="990011"/>
            </a:solidFill>
            <a:ln w="19050" cap="sq">
              <a:solidFill>
                <a:srgbClr val="990011"/>
              </a:solidFill>
              <a:prstDash val="solid"/>
              <a:miter/>
            </a:ln>
          </p:spPr>
        </p:sp>
      </p:grpSp>
      <p:sp>
        <p:nvSpPr>
          <p:cNvPr id="13" name="Freeform 13">
            <a:extLst>
              <a:ext uri="{FF2B5EF4-FFF2-40B4-BE49-F238E27FC236}">
                <a16:creationId xmlns:a16="http://schemas.microsoft.com/office/drawing/2014/main" id="{64E78977-717C-107A-3903-E7BE461B0230}"/>
              </a:ext>
            </a:extLst>
          </p:cNvPr>
          <p:cNvSpPr/>
          <p:nvPr/>
        </p:nvSpPr>
        <p:spPr>
          <a:xfrm>
            <a:off x="1791843" y="3090272"/>
            <a:ext cx="6652723" cy="594208"/>
          </a:xfrm>
          <a:custGeom>
            <a:avLst/>
            <a:gdLst/>
            <a:ahLst/>
            <a:cxnLst/>
            <a:rect l="l" t="t" r="r" b="b"/>
            <a:pathLst>
              <a:path w="8870297" h="792277">
                <a:moveTo>
                  <a:pt x="0" y="0"/>
                </a:moveTo>
                <a:lnTo>
                  <a:pt x="8870297" y="0"/>
                </a:lnTo>
                <a:lnTo>
                  <a:pt x="8870297" y="792277"/>
                </a:lnTo>
                <a:lnTo>
                  <a:pt x="0" y="792277"/>
                </a:lnTo>
                <a:close/>
              </a:path>
            </a:pathLst>
          </a:custGeom>
          <a:blipFill>
            <a:blip r:embed="rId2">
              <a:alphaModFix amt="0"/>
            </a:blip>
            <a:stretch>
              <a:fillRect t="-72514" r="44539" b="-69462"/>
            </a:stretch>
          </a:blipFill>
        </p:spPr>
      </p:sp>
      <p:grpSp>
        <p:nvGrpSpPr>
          <p:cNvPr id="16" name="Group 16">
            <a:extLst>
              <a:ext uri="{FF2B5EF4-FFF2-40B4-BE49-F238E27FC236}">
                <a16:creationId xmlns:a16="http://schemas.microsoft.com/office/drawing/2014/main" id="{AFEC110B-63B3-1E46-D71B-EF5B52D6B255}"/>
              </a:ext>
            </a:extLst>
          </p:cNvPr>
          <p:cNvGrpSpPr/>
          <p:nvPr/>
        </p:nvGrpSpPr>
        <p:grpSpPr>
          <a:xfrm>
            <a:off x="15078935" y="571334"/>
            <a:ext cx="2134379" cy="554254"/>
            <a:chOff x="0" y="0"/>
            <a:chExt cx="5307673" cy="1378293"/>
          </a:xfrm>
        </p:grpSpPr>
        <p:sp>
          <p:nvSpPr>
            <p:cNvPr id="17" name="Freeform 17">
              <a:extLst>
                <a:ext uri="{FF2B5EF4-FFF2-40B4-BE49-F238E27FC236}">
                  <a16:creationId xmlns:a16="http://schemas.microsoft.com/office/drawing/2014/main" id="{2039B8C1-D4C5-E042-5862-C3313F4E1B13}"/>
                </a:ext>
              </a:extLst>
            </p:cNvPr>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3"/>
              <a:stretch>
                <a:fillRect t="-10477" b="-10477"/>
              </a:stretch>
            </a:blipFill>
          </p:spPr>
        </p:sp>
      </p:grpSp>
      <p:grpSp>
        <p:nvGrpSpPr>
          <p:cNvPr id="18" name="Group 18">
            <a:extLst>
              <a:ext uri="{FF2B5EF4-FFF2-40B4-BE49-F238E27FC236}">
                <a16:creationId xmlns:a16="http://schemas.microsoft.com/office/drawing/2014/main" id="{440D0E92-6B85-A314-3800-89FC390F8367}"/>
              </a:ext>
            </a:extLst>
          </p:cNvPr>
          <p:cNvGrpSpPr/>
          <p:nvPr/>
        </p:nvGrpSpPr>
        <p:grpSpPr>
          <a:xfrm>
            <a:off x="13720898" y="8510240"/>
            <a:ext cx="3374703" cy="1043892"/>
            <a:chOff x="0" y="0"/>
            <a:chExt cx="4499604" cy="1391856"/>
          </a:xfrm>
        </p:grpSpPr>
        <p:grpSp>
          <p:nvGrpSpPr>
            <p:cNvPr id="19" name="Group 19">
              <a:extLst>
                <a:ext uri="{FF2B5EF4-FFF2-40B4-BE49-F238E27FC236}">
                  <a16:creationId xmlns:a16="http://schemas.microsoft.com/office/drawing/2014/main" id="{581DE19A-E37D-9AA9-DFBF-4021784E8389}"/>
                </a:ext>
              </a:extLst>
            </p:cNvPr>
            <p:cNvGrpSpPr/>
            <p:nvPr/>
          </p:nvGrpSpPr>
          <p:grpSpPr>
            <a:xfrm>
              <a:off x="0" y="0"/>
              <a:ext cx="4499604" cy="1391857"/>
              <a:chOff x="0" y="0"/>
              <a:chExt cx="4575569" cy="1415355"/>
            </a:xfrm>
          </p:grpSpPr>
          <p:sp>
            <p:nvSpPr>
              <p:cNvPr id="20" name="Freeform 20">
                <a:extLst>
                  <a:ext uri="{FF2B5EF4-FFF2-40B4-BE49-F238E27FC236}">
                    <a16:creationId xmlns:a16="http://schemas.microsoft.com/office/drawing/2014/main" id="{C756A244-600C-DC04-241A-DDD5917B0604}"/>
                  </a:ext>
                </a:extLst>
              </p:cNvPr>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1" name="Group 21">
              <a:extLst>
                <a:ext uri="{FF2B5EF4-FFF2-40B4-BE49-F238E27FC236}">
                  <a16:creationId xmlns:a16="http://schemas.microsoft.com/office/drawing/2014/main" id="{C6EC1AE8-BAAB-2F85-F1EA-5D8BD62166D3}"/>
                </a:ext>
              </a:extLst>
            </p:cNvPr>
            <p:cNvGrpSpPr/>
            <p:nvPr/>
          </p:nvGrpSpPr>
          <p:grpSpPr>
            <a:xfrm>
              <a:off x="971928" y="0"/>
              <a:ext cx="2555748" cy="1391856"/>
              <a:chOff x="0" y="0"/>
              <a:chExt cx="2555748" cy="1391856"/>
            </a:xfrm>
          </p:grpSpPr>
          <p:sp>
            <p:nvSpPr>
              <p:cNvPr id="22" name="Freeform 22">
                <a:extLst>
                  <a:ext uri="{FF2B5EF4-FFF2-40B4-BE49-F238E27FC236}">
                    <a16:creationId xmlns:a16="http://schemas.microsoft.com/office/drawing/2014/main" id="{BBA33793-5185-2AB7-1998-67CD83CA04D9}"/>
                  </a:ext>
                </a:extLst>
              </p:cNvPr>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sp>
        <p:nvSpPr>
          <p:cNvPr id="24" name="Freeform 24">
            <a:extLst>
              <a:ext uri="{FF2B5EF4-FFF2-40B4-BE49-F238E27FC236}">
                <a16:creationId xmlns:a16="http://schemas.microsoft.com/office/drawing/2014/main" id="{00640140-09F7-FC7C-01B5-E99ED526E426}"/>
              </a:ext>
            </a:extLst>
          </p:cNvPr>
          <p:cNvSpPr/>
          <p:nvPr/>
        </p:nvSpPr>
        <p:spPr>
          <a:xfrm>
            <a:off x="1727955" y="6313149"/>
            <a:ext cx="12886454" cy="594208"/>
          </a:xfrm>
          <a:custGeom>
            <a:avLst/>
            <a:gdLst/>
            <a:ahLst/>
            <a:cxnLst/>
            <a:rect l="l" t="t" r="r" b="b"/>
            <a:pathLst>
              <a:path w="17181939" h="792277">
                <a:moveTo>
                  <a:pt x="0" y="0"/>
                </a:moveTo>
                <a:lnTo>
                  <a:pt x="17181939" y="0"/>
                </a:lnTo>
                <a:lnTo>
                  <a:pt x="17181939" y="792277"/>
                </a:lnTo>
                <a:lnTo>
                  <a:pt x="0" y="792277"/>
                </a:lnTo>
                <a:close/>
              </a:path>
            </a:pathLst>
          </a:custGeom>
          <a:blipFill>
            <a:blip r:embed="rId2">
              <a:alphaModFix amt="0"/>
            </a:blip>
            <a:stretch>
              <a:fillRect t="-72514" r="71368" b="-69462"/>
            </a:stretch>
          </a:blipFill>
        </p:spPr>
      </p:sp>
      <p:sp>
        <p:nvSpPr>
          <p:cNvPr id="28" name="TextBox 28">
            <a:extLst>
              <a:ext uri="{FF2B5EF4-FFF2-40B4-BE49-F238E27FC236}">
                <a16:creationId xmlns:a16="http://schemas.microsoft.com/office/drawing/2014/main" id="{0D093FA6-BBBB-65BC-941B-C47406846CE6}"/>
              </a:ext>
            </a:extLst>
          </p:cNvPr>
          <p:cNvSpPr txBox="1"/>
          <p:nvPr/>
        </p:nvSpPr>
        <p:spPr>
          <a:xfrm>
            <a:off x="2047357" y="7056301"/>
            <a:ext cx="15002508" cy="981045"/>
          </a:xfrm>
          <a:prstGeom prst="rect">
            <a:avLst/>
          </a:prstGeom>
        </p:spPr>
        <p:txBody>
          <a:bodyPr wrap="square" lIns="0" tIns="0" rIns="0" bIns="0" rtlCol="0" anchor="t">
            <a:spAutoFit/>
          </a:bodyPr>
          <a:lstStyle/>
          <a:p>
            <a:pPr marL="0" lvl="0" indent="0" algn="just">
              <a:lnSpc>
                <a:spcPts val="2551"/>
              </a:lnSpc>
              <a:spcBef>
                <a:spcPct val="0"/>
              </a:spcBef>
            </a:pPr>
            <a:r>
              <a:rPr lang="en-US" sz="1876" b="1" u="none" strike="noStrike" dirty="0">
                <a:solidFill>
                  <a:srgbClr val="4A4642"/>
                </a:solidFill>
                <a:latin typeface="Poppins Bold"/>
                <a:ea typeface="Poppins Bold"/>
                <a:cs typeface="Poppins Bold"/>
                <a:sym typeface="Poppins Bold"/>
              </a:rPr>
              <a:t>Nos </a:t>
            </a:r>
            <a:r>
              <a:rPr lang="en-US" sz="1876" b="1" u="none" strike="noStrike" dirty="0" err="1">
                <a:solidFill>
                  <a:srgbClr val="4A4642"/>
                </a:solidFill>
                <a:latin typeface="Poppins Bold"/>
                <a:ea typeface="Poppins Bold"/>
                <a:cs typeface="Poppins Bold"/>
                <a:sym typeface="Poppins Bold"/>
              </a:rPr>
              <a:t>termos</a:t>
            </a:r>
            <a:r>
              <a:rPr lang="en-US" sz="1876" b="1" u="none" strike="noStrike" dirty="0">
                <a:solidFill>
                  <a:srgbClr val="4A4642"/>
                </a:solidFill>
                <a:latin typeface="Poppins Bold"/>
                <a:ea typeface="Poppins Bold"/>
                <a:cs typeface="Poppins Bold"/>
                <a:sym typeface="Poppins Bold"/>
              </a:rPr>
              <a:t> do Art. 142, § 1º, da Lei 14.597/2023</a:t>
            </a:r>
            <a:r>
              <a:rPr lang="en-US" sz="1876" b="1" dirty="0">
                <a:solidFill>
                  <a:srgbClr val="4A4642"/>
                </a:solidFill>
                <a:latin typeface="Poppins Bold"/>
                <a:ea typeface="Poppins Bold"/>
                <a:cs typeface="Poppins Bold"/>
                <a:sym typeface="Poppins Bold"/>
              </a:rPr>
              <a:t> (Lei </a:t>
            </a:r>
            <a:r>
              <a:rPr lang="en-US" sz="1876" b="1" dirty="0" err="1">
                <a:solidFill>
                  <a:srgbClr val="4A4642"/>
                </a:solidFill>
                <a:latin typeface="Poppins Bold"/>
                <a:ea typeface="Poppins Bold"/>
                <a:cs typeface="Poppins Bold"/>
                <a:sym typeface="Poppins Bold"/>
              </a:rPr>
              <a:t>geral</a:t>
            </a:r>
            <a:r>
              <a:rPr lang="en-US" sz="1876" b="1" dirty="0">
                <a:solidFill>
                  <a:srgbClr val="4A4642"/>
                </a:solidFill>
                <a:latin typeface="Poppins Bold"/>
                <a:ea typeface="Poppins Bold"/>
                <a:cs typeface="Poppins Bold"/>
                <a:sym typeface="Poppins Bold"/>
              </a:rPr>
              <a:t> do </a:t>
            </a:r>
            <a:r>
              <a:rPr lang="en-US" sz="1876" b="1" dirty="0" err="1">
                <a:solidFill>
                  <a:srgbClr val="4A4642"/>
                </a:solidFill>
                <a:latin typeface="Poppins Bold"/>
                <a:ea typeface="Poppins Bold"/>
                <a:cs typeface="Poppins Bold"/>
                <a:sym typeface="Poppins Bold"/>
              </a:rPr>
              <a:t>Esporte</a:t>
            </a:r>
            <a:r>
              <a:rPr lang="en-US" sz="1876" b="1" dirty="0">
                <a:solidFill>
                  <a:srgbClr val="4A4642"/>
                </a:solidFill>
                <a:latin typeface="Poppins Bold"/>
                <a:ea typeface="Poppins Bold"/>
                <a:cs typeface="Poppins Bold"/>
                <a:sym typeface="Poppins Bold"/>
              </a:rPr>
              <a:t>)</a:t>
            </a:r>
            <a:r>
              <a:rPr lang="en-US" sz="1876" b="1" u="none" strike="noStrike" dirty="0">
                <a:solidFill>
                  <a:srgbClr val="4A4642"/>
                </a:solidFill>
                <a:latin typeface="Poppins"/>
                <a:ea typeface="Poppins"/>
                <a:cs typeface="Poppins"/>
                <a:sym typeface="Poppins"/>
              </a:rPr>
              <a:t>: </a:t>
            </a:r>
            <a:r>
              <a:rPr lang="en-US" sz="1876" u="none" strike="noStrike" dirty="0">
                <a:solidFill>
                  <a:srgbClr val="4A4642"/>
                </a:solidFill>
                <a:latin typeface="Poppins"/>
                <a:ea typeface="Poppins"/>
                <a:cs typeface="Poppins"/>
                <a:sym typeface="Poppins"/>
              </a:rPr>
              <a:t>o </a:t>
            </a:r>
            <a:r>
              <a:rPr lang="en-US" sz="1876" u="none" strike="noStrike" dirty="0" err="1">
                <a:solidFill>
                  <a:srgbClr val="4A4642"/>
                </a:solidFill>
                <a:latin typeface="Poppins"/>
                <a:ea typeface="Poppins"/>
                <a:cs typeface="Poppins"/>
                <a:sym typeface="Poppins"/>
              </a:rPr>
              <a:t>espectador</a:t>
            </a:r>
            <a:r>
              <a:rPr lang="en-US" sz="1876" u="none" strike="noStrike" dirty="0">
                <a:solidFill>
                  <a:srgbClr val="4A4642"/>
                </a:solidFill>
                <a:latin typeface="Poppins"/>
                <a:ea typeface="Poppins"/>
                <a:cs typeface="Poppins"/>
                <a:sym typeface="Poppins"/>
              </a:rPr>
              <a:t> é </a:t>
            </a:r>
            <a:r>
              <a:rPr lang="en-US" sz="1876" u="none" strike="noStrike" dirty="0" err="1">
                <a:solidFill>
                  <a:srgbClr val="4A4642"/>
                </a:solidFill>
                <a:latin typeface="Poppins"/>
                <a:ea typeface="Poppins"/>
                <a:cs typeface="Poppins"/>
                <a:sym typeface="Poppins"/>
              </a:rPr>
              <a:t>consumidor</a:t>
            </a:r>
            <a:r>
              <a:rPr lang="en-US" sz="1876" u="none" strike="noStrike" dirty="0">
                <a:solidFill>
                  <a:srgbClr val="4A4642"/>
                </a:solidFill>
                <a:latin typeface="Poppins"/>
                <a:ea typeface="Poppins"/>
                <a:cs typeface="Poppins"/>
                <a:sym typeface="Poppins"/>
              </a:rPr>
              <a:t>; a </a:t>
            </a:r>
            <a:r>
              <a:rPr lang="en-US" sz="1876" u="none" strike="noStrike" dirty="0" err="1">
                <a:solidFill>
                  <a:srgbClr val="4A4642"/>
                </a:solidFill>
                <a:latin typeface="Poppins"/>
                <a:ea typeface="Poppins"/>
                <a:cs typeface="Poppins"/>
                <a:sym typeface="Poppins"/>
              </a:rPr>
              <a:t>organização</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esportiva</a:t>
            </a:r>
            <a:r>
              <a:rPr lang="en-US" sz="1876" u="none" strike="noStrike" dirty="0">
                <a:solidFill>
                  <a:srgbClr val="4A4642"/>
                </a:solidFill>
                <a:latin typeface="Poppins"/>
                <a:ea typeface="Poppins"/>
                <a:cs typeface="Poppins"/>
                <a:sym typeface="Poppins"/>
              </a:rPr>
              <a:t> e a </a:t>
            </a:r>
            <a:r>
              <a:rPr lang="en-US" sz="1876" u="none" strike="noStrike" dirty="0" err="1">
                <a:solidFill>
                  <a:srgbClr val="4A4642"/>
                </a:solidFill>
                <a:latin typeface="Poppins"/>
                <a:ea typeface="Poppins"/>
                <a:cs typeface="Poppins"/>
                <a:sym typeface="Poppins"/>
              </a:rPr>
              <a:t>detentora</a:t>
            </a:r>
            <a:r>
              <a:rPr lang="en-US" sz="1876" u="none" strike="noStrike" dirty="0">
                <a:solidFill>
                  <a:srgbClr val="4A4642"/>
                </a:solidFill>
                <a:latin typeface="Poppins"/>
                <a:ea typeface="Poppins"/>
                <a:cs typeface="Poppins"/>
                <a:sym typeface="Poppins"/>
              </a:rPr>
              <a:t> do </a:t>
            </a:r>
            <a:r>
              <a:rPr lang="en-US" sz="1876" u="none" strike="noStrike" dirty="0" err="1">
                <a:solidFill>
                  <a:srgbClr val="4A4642"/>
                </a:solidFill>
                <a:latin typeface="Poppins"/>
                <a:ea typeface="Poppins"/>
                <a:cs typeface="Poppins"/>
                <a:sym typeface="Poppins"/>
              </a:rPr>
              <a:t>mando</a:t>
            </a:r>
            <a:r>
              <a:rPr lang="en-US" sz="1876" u="none" strike="noStrike" dirty="0">
                <a:solidFill>
                  <a:srgbClr val="4A4642"/>
                </a:solidFill>
                <a:latin typeface="Poppins"/>
                <a:ea typeface="Poppins"/>
                <a:cs typeface="Poppins"/>
                <a:sym typeface="Poppins"/>
              </a:rPr>
              <a:t> de campo </a:t>
            </a:r>
            <a:r>
              <a:rPr lang="en-US" sz="1876" u="none" strike="noStrike" dirty="0" err="1">
                <a:solidFill>
                  <a:srgbClr val="4A4642"/>
                </a:solidFill>
                <a:latin typeface="Poppins"/>
                <a:ea typeface="Poppins"/>
                <a:cs typeface="Poppins"/>
                <a:sym typeface="Poppins"/>
              </a:rPr>
              <a:t>são</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fornecedoras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Daí</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decorre</a:t>
            </a:r>
            <a:r>
              <a:rPr lang="en-US" sz="1876" u="none" strike="noStrike" dirty="0">
                <a:solidFill>
                  <a:srgbClr val="4A4642"/>
                </a:solidFill>
                <a:latin typeface="Poppins"/>
                <a:ea typeface="Poppins"/>
                <a:cs typeface="Poppins"/>
                <a:sym typeface="Poppins"/>
              </a:rPr>
              <a:t> a </a:t>
            </a:r>
            <a:r>
              <a:rPr lang="en-US" sz="1876" u="none" strike="noStrike" dirty="0" err="1">
                <a:solidFill>
                  <a:srgbClr val="4A4642"/>
                </a:solidFill>
                <a:latin typeface="Poppins"/>
                <a:ea typeface="Poppins"/>
                <a:cs typeface="Poppins"/>
                <a:sym typeface="Poppins"/>
              </a:rPr>
              <a:t>incidência</a:t>
            </a:r>
            <a:r>
              <a:rPr lang="en-US" sz="1876" u="none" strike="noStrike" dirty="0">
                <a:solidFill>
                  <a:srgbClr val="4A4642"/>
                </a:solidFill>
                <a:latin typeface="Poppins"/>
                <a:ea typeface="Poppins"/>
                <a:cs typeface="Poppins"/>
                <a:sym typeface="Poppins"/>
              </a:rPr>
              <a:t> do art. 14 do CDC, com </a:t>
            </a:r>
            <a:r>
              <a:rPr lang="en-US" sz="1876" u="none" strike="noStrike" dirty="0" err="1">
                <a:solidFill>
                  <a:srgbClr val="4A4642"/>
                </a:solidFill>
                <a:latin typeface="Poppins"/>
                <a:ea typeface="Poppins"/>
                <a:cs typeface="Poppins"/>
                <a:sym typeface="Poppins"/>
              </a:rPr>
              <a:t>responsabilidade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objetiva</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por</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defeito</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na</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prestação</a:t>
            </a:r>
            <a:r>
              <a:rPr lang="en-US" sz="1876" u="none" strike="noStrike" dirty="0">
                <a:solidFill>
                  <a:srgbClr val="4A4642"/>
                </a:solidFill>
                <a:latin typeface="Poppins"/>
                <a:ea typeface="Poppins"/>
                <a:cs typeface="Poppins"/>
                <a:sym typeface="Poppins"/>
              </a:rPr>
              <a:t> do </a:t>
            </a:r>
            <a:r>
              <a:rPr lang="en-US" sz="1876" u="none" strike="noStrike" dirty="0" err="1">
                <a:solidFill>
                  <a:srgbClr val="4A4642"/>
                </a:solidFill>
                <a:latin typeface="Poppins"/>
                <a:ea typeface="Poppins"/>
                <a:cs typeface="Poppins"/>
                <a:sym typeface="Poppins"/>
              </a:rPr>
              <a:t>serviço</a:t>
            </a:r>
            <a:r>
              <a:rPr lang="en-US" sz="1876" u="none" strike="noStrike" dirty="0">
                <a:solidFill>
                  <a:srgbClr val="4A4642"/>
                </a:solidFill>
                <a:latin typeface="Poppins"/>
                <a:ea typeface="Poppins"/>
                <a:cs typeface="Poppins"/>
                <a:sym typeface="Poppins"/>
              </a:rPr>
              <a:t> de </a:t>
            </a:r>
            <a:r>
              <a:rPr lang="en-US" sz="1876" u="none" strike="noStrike" dirty="0" err="1">
                <a:solidFill>
                  <a:srgbClr val="4A4642"/>
                </a:solidFill>
                <a:latin typeface="Poppins"/>
                <a:ea typeface="Poppins"/>
                <a:cs typeface="Poppins"/>
                <a:sym typeface="Poppins"/>
              </a:rPr>
              <a:t>segurança</a:t>
            </a:r>
            <a:r>
              <a:rPr lang="en-US" sz="1876" u="none" strike="noStrike" dirty="0">
                <a:solidFill>
                  <a:srgbClr val="4A4642"/>
                </a:solidFill>
                <a:latin typeface="Poppins"/>
                <a:ea typeface="Poppins"/>
                <a:cs typeface="Poppins"/>
                <a:sym typeface="Poppins"/>
              </a:rPr>
              <a:t>.</a:t>
            </a:r>
          </a:p>
        </p:txBody>
      </p:sp>
      <p:grpSp>
        <p:nvGrpSpPr>
          <p:cNvPr id="29" name="Group 29">
            <a:extLst>
              <a:ext uri="{FF2B5EF4-FFF2-40B4-BE49-F238E27FC236}">
                <a16:creationId xmlns:a16="http://schemas.microsoft.com/office/drawing/2014/main" id="{F934D6EB-065A-021B-006B-36BB9BB54560}"/>
              </a:ext>
            </a:extLst>
          </p:cNvPr>
          <p:cNvGrpSpPr/>
          <p:nvPr/>
        </p:nvGrpSpPr>
        <p:grpSpPr>
          <a:xfrm>
            <a:off x="1028700" y="530695"/>
            <a:ext cx="13030200" cy="594893"/>
            <a:chOff x="0" y="0"/>
            <a:chExt cx="17373600" cy="793191"/>
          </a:xfrm>
        </p:grpSpPr>
        <p:sp>
          <p:nvSpPr>
            <p:cNvPr id="30" name="Freeform 30">
              <a:extLst>
                <a:ext uri="{FF2B5EF4-FFF2-40B4-BE49-F238E27FC236}">
                  <a16:creationId xmlns:a16="http://schemas.microsoft.com/office/drawing/2014/main" id="{38CF97CD-F3B7-0AF3-4652-4F16B05E6D20}"/>
                </a:ext>
              </a:extLst>
            </p:cNvPr>
            <p:cNvSpPr/>
            <p:nvPr/>
          </p:nvSpPr>
          <p:spPr>
            <a:xfrm>
              <a:off x="0" y="0"/>
              <a:ext cx="17373600" cy="793191"/>
            </a:xfrm>
            <a:custGeom>
              <a:avLst/>
              <a:gdLst/>
              <a:ahLst/>
              <a:cxnLst/>
              <a:rect l="l" t="t" r="r" b="b"/>
              <a:pathLst>
                <a:path w="17373600" h="793191">
                  <a:moveTo>
                    <a:pt x="0" y="0"/>
                  </a:moveTo>
                  <a:lnTo>
                    <a:pt x="17373600" y="0"/>
                  </a:lnTo>
                  <a:lnTo>
                    <a:pt x="17373600" y="793191"/>
                  </a:lnTo>
                  <a:lnTo>
                    <a:pt x="0" y="793191"/>
                  </a:lnTo>
                  <a:close/>
                </a:path>
              </a:pathLst>
            </a:custGeom>
            <a:blipFill>
              <a:blip r:embed="rId2">
                <a:alphaModFix amt="0"/>
              </a:blip>
              <a:stretch>
                <a:fillRect t="-386440" b="-367137"/>
              </a:stretch>
            </a:blipFill>
          </p:spPr>
        </p:sp>
        <p:sp>
          <p:nvSpPr>
            <p:cNvPr id="31" name="TextBox 31">
              <a:extLst>
                <a:ext uri="{FF2B5EF4-FFF2-40B4-BE49-F238E27FC236}">
                  <a16:creationId xmlns:a16="http://schemas.microsoft.com/office/drawing/2014/main" id="{32A25652-09F7-0DDD-575E-84887B496D91}"/>
                </a:ext>
              </a:extLst>
            </p:cNvPr>
            <p:cNvSpPr txBox="1"/>
            <p:nvPr/>
          </p:nvSpPr>
          <p:spPr>
            <a:xfrm>
              <a:off x="0" y="-57150"/>
              <a:ext cx="17373600" cy="850341"/>
            </a:xfrm>
            <a:prstGeom prst="rect">
              <a:avLst/>
            </a:prstGeom>
          </p:spPr>
          <p:txBody>
            <a:bodyPr lIns="0" tIns="0" rIns="0" bIns="0" rtlCol="0" anchor="ctr"/>
            <a:lstStyle/>
            <a:p>
              <a:pPr marL="0" lvl="0" indent="0" algn="just">
                <a:lnSpc>
                  <a:spcPts val="3249"/>
                </a:lnSpc>
                <a:spcBef>
                  <a:spcPct val="0"/>
                </a:spcBef>
              </a:pPr>
              <a:r>
                <a:rPr lang="en-US" sz="2400" b="1" u="none" strike="noStrike">
                  <a:solidFill>
                    <a:srgbClr val="A23251"/>
                  </a:solidFill>
                  <a:latin typeface="Poppins Bold"/>
                  <a:ea typeface="Poppins Bold"/>
                  <a:cs typeface="Poppins Bold"/>
                  <a:sym typeface="Poppins Bold"/>
                </a:rPr>
                <a:t>ASSÉDIO NO ÂMBITO CIVIL</a:t>
              </a:r>
            </a:p>
          </p:txBody>
        </p:sp>
      </p:grpSp>
      <p:sp>
        <p:nvSpPr>
          <p:cNvPr id="33" name="CaixaDeTexto 32">
            <a:extLst>
              <a:ext uri="{FF2B5EF4-FFF2-40B4-BE49-F238E27FC236}">
                <a16:creationId xmlns:a16="http://schemas.microsoft.com/office/drawing/2014/main" id="{00F8BDC9-6C97-5788-1F09-FE630EAC3CA8}"/>
              </a:ext>
            </a:extLst>
          </p:cNvPr>
          <p:cNvSpPr txBox="1"/>
          <p:nvPr/>
        </p:nvSpPr>
        <p:spPr>
          <a:xfrm>
            <a:off x="1647746" y="3671151"/>
            <a:ext cx="15185033" cy="409728"/>
          </a:xfrm>
          <a:prstGeom prst="rect">
            <a:avLst/>
          </a:prstGeom>
          <a:noFill/>
        </p:spPr>
        <p:txBody>
          <a:bodyPr wrap="square">
            <a:spAutoFit/>
          </a:bodyPr>
          <a:lstStyle/>
          <a:p>
            <a:pPr marL="202564" lvl="1" algn="l">
              <a:lnSpc>
                <a:spcPts val="2551"/>
              </a:lnSpc>
            </a:pPr>
            <a:r>
              <a:rPr lang="en-US" sz="1876" u="none" strike="noStrike" dirty="0">
                <a:solidFill>
                  <a:srgbClr val="4A4642"/>
                </a:solidFill>
                <a:latin typeface="Poppins"/>
                <a:ea typeface="Poppins"/>
                <a:cs typeface="Poppins"/>
                <a:sym typeface="Poppins"/>
              </a:rPr>
              <a:t>Na </a:t>
            </a:r>
            <a:r>
              <a:rPr lang="en-US" sz="1876" u="none" strike="noStrike" dirty="0" err="1">
                <a:solidFill>
                  <a:srgbClr val="4A4642"/>
                </a:solidFill>
                <a:latin typeface="Poppins"/>
                <a:ea typeface="Poppins"/>
                <a:cs typeface="Poppins"/>
                <a:sym typeface="Poppins"/>
              </a:rPr>
              <a:t>esfera</a:t>
            </a:r>
            <a:r>
              <a:rPr lang="en-US" sz="1876" u="none" strike="noStrike" dirty="0">
                <a:solidFill>
                  <a:srgbClr val="4A4642"/>
                </a:solidFill>
                <a:latin typeface="Poppins"/>
                <a:ea typeface="Poppins"/>
                <a:cs typeface="Poppins"/>
                <a:sym typeface="Poppins"/>
              </a:rPr>
              <a:t> civil, o </a:t>
            </a:r>
            <a:r>
              <a:rPr lang="en-US" sz="1876" u="none" strike="noStrike" dirty="0" err="1">
                <a:solidFill>
                  <a:srgbClr val="4A4642"/>
                </a:solidFill>
                <a:latin typeface="Poppins"/>
                <a:ea typeface="Poppins"/>
                <a:cs typeface="Poppins"/>
                <a:sym typeface="Poppins"/>
              </a:rPr>
              <a:t>clube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responde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pelos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danos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suportados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pelos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seus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trabalhadores</a:t>
            </a:r>
            <a:r>
              <a:rPr lang="en-US" sz="1876" u="none" strike="noStrike" dirty="0">
                <a:solidFill>
                  <a:srgbClr val="4A4642"/>
                </a:solidFill>
                <a:latin typeface="Poppins"/>
                <a:ea typeface="Poppins"/>
                <a:cs typeface="Poppins"/>
                <a:sym typeface="Poppins"/>
              </a:rPr>
              <a:t>; </a:t>
            </a:r>
          </a:p>
        </p:txBody>
      </p:sp>
      <p:grpSp>
        <p:nvGrpSpPr>
          <p:cNvPr id="34" name="Group 7">
            <a:extLst>
              <a:ext uri="{FF2B5EF4-FFF2-40B4-BE49-F238E27FC236}">
                <a16:creationId xmlns:a16="http://schemas.microsoft.com/office/drawing/2014/main" id="{D1476FC7-4FD0-257D-4816-B745BCADDC24}"/>
              </a:ext>
            </a:extLst>
          </p:cNvPr>
          <p:cNvGrpSpPr/>
          <p:nvPr/>
        </p:nvGrpSpPr>
        <p:grpSpPr>
          <a:xfrm>
            <a:off x="1168039" y="4409173"/>
            <a:ext cx="485394" cy="485394"/>
            <a:chOff x="0" y="0"/>
            <a:chExt cx="647192" cy="647192"/>
          </a:xfrm>
        </p:grpSpPr>
        <p:sp>
          <p:nvSpPr>
            <p:cNvPr id="35" name="Freeform 8">
              <a:extLst>
                <a:ext uri="{FF2B5EF4-FFF2-40B4-BE49-F238E27FC236}">
                  <a16:creationId xmlns:a16="http://schemas.microsoft.com/office/drawing/2014/main" id="{D5036FF6-FB8E-4E2A-2795-C1AB47106709}"/>
                </a:ext>
              </a:extLst>
            </p:cNvPr>
            <p:cNvSpPr/>
            <p:nvPr/>
          </p:nvSpPr>
          <p:spPr>
            <a:xfrm>
              <a:off x="0" y="0"/>
              <a:ext cx="647192" cy="647192"/>
            </a:xfrm>
            <a:custGeom>
              <a:avLst/>
              <a:gdLst/>
              <a:ahLst/>
              <a:cxnLst/>
              <a:rect l="l" t="t" r="r" b="b"/>
              <a:pathLst>
                <a:path w="647192" h="647192">
                  <a:moveTo>
                    <a:pt x="0" y="323596"/>
                  </a:moveTo>
                  <a:cubicBezTo>
                    <a:pt x="0" y="144907"/>
                    <a:pt x="144907" y="0"/>
                    <a:pt x="323596" y="0"/>
                  </a:cubicBezTo>
                  <a:cubicBezTo>
                    <a:pt x="502285" y="0"/>
                    <a:pt x="647192" y="144907"/>
                    <a:pt x="647192" y="323596"/>
                  </a:cubicBezTo>
                  <a:cubicBezTo>
                    <a:pt x="647192" y="502285"/>
                    <a:pt x="502285" y="647192"/>
                    <a:pt x="323596" y="647192"/>
                  </a:cubicBezTo>
                  <a:cubicBezTo>
                    <a:pt x="144907" y="647192"/>
                    <a:pt x="0" y="502285"/>
                    <a:pt x="0" y="323596"/>
                  </a:cubicBezTo>
                  <a:close/>
                </a:path>
              </a:pathLst>
            </a:custGeom>
            <a:solidFill>
              <a:srgbClr val="990011"/>
            </a:solidFill>
            <a:ln w="19050" cap="sq">
              <a:solidFill>
                <a:srgbClr val="990011"/>
              </a:solidFill>
              <a:prstDash val="solid"/>
              <a:miter/>
            </a:ln>
          </p:spPr>
        </p:sp>
      </p:grpSp>
      <p:grpSp>
        <p:nvGrpSpPr>
          <p:cNvPr id="36" name="Group 7">
            <a:extLst>
              <a:ext uri="{FF2B5EF4-FFF2-40B4-BE49-F238E27FC236}">
                <a16:creationId xmlns:a16="http://schemas.microsoft.com/office/drawing/2014/main" id="{3B0D38F7-9901-7865-A7EB-FB19850BF89E}"/>
              </a:ext>
            </a:extLst>
          </p:cNvPr>
          <p:cNvGrpSpPr/>
          <p:nvPr/>
        </p:nvGrpSpPr>
        <p:grpSpPr>
          <a:xfrm>
            <a:off x="1186703" y="5199656"/>
            <a:ext cx="485394" cy="485394"/>
            <a:chOff x="0" y="0"/>
            <a:chExt cx="647192" cy="647192"/>
          </a:xfrm>
        </p:grpSpPr>
        <p:sp>
          <p:nvSpPr>
            <p:cNvPr id="37" name="Freeform 8">
              <a:extLst>
                <a:ext uri="{FF2B5EF4-FFF2-40B4-BE49-F238E27FC236}">
                  <a16:creationId xmlns:a16="http://schemas.microsoft.com/office/drawing/2014/main" id="{BAF83DE7-CAF7-392F-F433-28BCEE7C5069}"/>
                </a:ext>
              </a:extLst>
            </p:cNvPr>
            <p:cNvSpPr/>
            <p:nvPr/>
          </p:nvSpPr>
          <p:spPr>
            <a:xfrm>
              <a:off x="0" y="0"/>
              <a:ext cx="647192" cy="647192"/>
            </a:xfrm>
            <a:custGeom>
              <a:avLst/>
              <a:gdLst/>
              <a:ahLst/>
              <a:cxnLst/>
              <a:rect l="l" t="t" r="r" b="b"/>
              <a:pathLst>
                <a:path w="647192" h="647192">
                  <a:moveTo>
                    <a:pt x="0" y="323596"/>
                  </a:moveTo>
                  <a:cubicBezTo>
                    <a:pt x="0" y="144907"/>
                    <a:pt x="144907" y="0"/>
                    <a:pt x="323596" y="0"/>
                  </a:cubicBezTo>
                  <a:cubicBezTo>
                    <a:pt x="502285" y="0"/>
                    <a:pt x="647192" y="144907"/>
                    <a:pt x="647192" y="323596"/>
                  </a:cubicBezTo>
                  <a:cubicBezTo>
                    <a:pt x="647192" y="502285"/>
                    <a:pt x="502285" y="647192"/>
                    <a:pt x="323596" y="647192"/>
                  </a:cubicBezTo>
                  <a:cubicBezTo>
                    <a:pt x="144907" y="647192"/>
                    <a:pt x="0" y="502285"/>
                    <a:pt x="0" y="323596"/>
                  </a:cubicBezTo>
                  <a:close/>
                </a:path>
              </a:pathLst>
            </a:custGeom>
            <a:solidFill>
              <a:srgbClr val="990011"/>
            </a:solidFill>
            <a:ln w="19050" cap="sq">
              <a:solidFill>
                <a:srgbClr val="990011"/>
              </a:solidFill>
              <a:prstDash val="solid"/>
              <a:miter/>
            </a:ln>
          </p:spPr>
        </p:sp>
      </p:grpSp>
      <p:sp>
        <p:nvSpPr>
          <p:cNvPr id="39" name="CaixaDeTexto 38">
            <a:extLst>
              <a:ext uri="{FF2B5EF4-FFF2-40B4-BE49-F238E27FC236}">
                <a16:creationId xmlns:a16="http://schemas.microsoft.com/office/drawing/2014/main" id="{EEFE091E-60D6-217C-CC13-71CD9CDF03DD}"/>
              </a:ext>
            </a:extLst>
          </p:cNvPr>
          <p:cNvSpPr txBox="1"/>
          <p:nvPr/>
        </p:nvSpPr>
        <p:spPr>
          <a:xfrm>
            <a:off x="1752976" y="6098344"/>
            <a:ext cx="15185033" cy="743152"/>
          </a:xfrm>
          <a:prstGeom prst="rect">
            <a:avLst/>
          </a:prstGeom>
          <a:noFill/>
        </p:spPr>
        <p:txBody>
          <a:bodyPr wrap="square">
            <a:spAutoFit/>
          </a:bodyPr>
          <a:lstStyle/>
          <a:p>
            <a:pPr marL="202564" lvl="1">
              <a:lnSpc>
                <a:spcPts val="2551"/>
              </a:lnSpc>
            </a:pPr>
            <a:r>
              <a:rPr lang="en-US" sz="1876" dirty="0">
                <a:solidFill>
                  <a:srgbClr val="4A4642"/>
                </a:solidFill>
                <a:latin typeface="Poppins"/>
                <a:ea typeface="Poppins"/>
                <a:cs typeface="Poppins"/>
                <a:sym typeface="Poppins"/>
              </a:rPr>
              <a:t>Na </a:t>
            </a:r>
            <a:r>
              <a:rPr lang="en-US" sz="1876" dirty="0" err="1">
                <a:solidFill>
                  <a:srgbClr val="4A4642"/>
                </a:solidFill>
                <a:latin typeface="Poppins"/>
                <a:ea typeface="Poppins"/>
                <a:cs typeface="Poppins"/>
                <a:sym typeface="Poppins"/>
              </a:rPr>
              <a:t>esfera</a:t>
            </a:r>
            <a:r>
              <a:rPr lang="en-US" sz="1876" dirty="0">
                <a:solidFill>
                  <a:srgbClr val="4A4642"/>
                </a:solidFill>
                <a:latin typeface="Poppins"/>
                <a:ea typeface="Poppins"/>
                <a:cs typeface="Poppins"/>
                <a:sym typeface="Poppins"/>
              </a:rPr>
              <a:t> civil, </a:t>
            </a:r>
            <a:r>
              <a:rPr lang="en-US" sz="1876" u="none" strike="noStrike" dirty="0">
                <a:solidFill>
                  <a:srgbClr val="4A4642"/>
                </a:solidFill>
                <a:latin typeface="Poppins"/>
                <a:ea typeface="Poppins"/>
                <a:cs typeface="Poppins"/>
                <a:sym typeface="Poppins"/>
              </a:rPr>
              <a:t>o </a:t>
            </a:r>
            <a:r>
              <a:rPr lang="en-US" sz="1876" u="none" strike="noStrike" dirty="0" err="1">
                <a:solidFill>
                  <a:srgbClr val="4A4642"/>
                </a:solidFill>
                <a:latin typeface="Poppins"/>
                <a:ea typeface="Poppins"/>
                <a:cs typeface="Poppins"/>
                <a:sym typeface="Poppins"/>
              </a:rPr>
              <a:t>clube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também</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responde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objetivamente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pelos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excessos</a:t>
            </a:r>
            <a:r>
              <a:rPr lang="en-US" sz="1876" u="none" strike="noStrike" dirty="0">
                <a:solidFill>
                  <a:srgbClr val="4A4642"/>
                </a:solidFill>
                <a:latin typeface="Poppins"/>
                <a:ea typeface="Poppins"/>
                <a:cs typeface="Poppins"/>
                <a:sym typeface="Poppins"/>
              </a:rPr>
              <a:t> de </a:t>
            </a:r>
            <a:r>
              <a:rPr lang="en-US" sz="1876" u="none" strike="noStrike" dirty="0" err="1">
                <a:solidFill>
                  <a:srgbClr val="4A4642"/>
                </a:solidFill>
                <a:latin typeface="Poppins"/>
                <a:ea typeface="Poppins"/>
                <a:cs typeface="Poppins"/>
                <a:sym typeface="Poppins"/>
              </a:rPr>
              <a:t>atletas</a:t>
            </a:r>
            <a:r>
              <a:rPr lang="en-US" sz="1876" u="none" strike="noStrike" dirty="0">
                <a:solidFill>
                  <a:srgbClr val="4A4642"/>
                </a:solidFill>
                <a:latin typeface="Poppins"/>
                <a:ea typeface="Poppins"/>
                <a:cs typeface="Poppins"/>
                <a:sym typeface="Poppins"/>
              </a:rPr>
              <a:t> e </a:t>
            </a:r>
            <a:r>
              <a:rPr lang="en-US" sz="1876" u="none" strike="noStrike" dirty="0" err="1">
                <a:solidFill>
                  <a:srgbClr val="4A4642"/>
                </a:solidFill>
                <a:latin typeface="Poppins"/>
                <a:ea typeface="Poppins"/>
                <a:cs typeface="Poppins"/>
                <a:sym typeface="Poppins"/>
              </a:rPr>
              <a:t>empregados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como</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na</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ofensa</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racista</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dirigida</a:t>
            </a:r>
            <a:r>
              <a:rPr lang="en-US" sz="1876" u="none" strike="noStrike" dirty="0">
                <a:solidFill>
                  <a:srgbClr val="4A4642"/>
                </a:solidFill>
                <a:latin typeface="Poppins"/>
                <a:ea typeface="Poppins"/>
                <a:cs typeface="Poppins"/>
                <a:sym typeface="Poppins"/>
              </a:rPr>
              <a:t> a </a:t>
            </a:r>
            <a:r>
              <a:rPr lang="en-US" sz="1876" u="none" strike="noStrike" dirty="0" err="1">
                <a:solidFill>
                  <a:srgbClr val="4A4642"/>
                </a:solidFill>
                <a:latin typeface="Poppins"/>
                <a:ea typeface="Poppins"/>
                <a:cs typeface="Poppins"/>
                <a:sym typeface="Poppins"/>
              </a:rPr>
              <a:t>árbitro</a:t>
            </a:r>
            <a:r>
              <a:rPr lang="en-US" sz="1876" dirty="0">
                <a:solidFill>
                  <a:srgbClr val="4A4642"/>
                </a:solidFill>
                <a:latin typeface="Poppins"/>
                <a:ea typeface="Poppins"/>
                <a:cs typeface="Poppins"/>
                <a:sym typeface="Poppins"/>
              </a:rPr>
              <a:t>;</a:t>
            </a:r>
            <a:endParaRPr lang="en-US" sz="1876" u="none" strike="noStrike" dirty="0">
              <a:solidFill>
                <a:srgbClr val="4A4642"/>
              </a:solidFill>
              <a:latin typeface="Poppins"/>
              <a:ea typeface="Poppins"/>
              <a:cs typeface="Poppins"/>
              <a:sym typeface="Poppins"/>
            </a:endParaRPr>
          </a:p>
        </p:txBody>
      </p:sp>
      <p:sp>
        <p:nvSpPr>
          <p:cNvPr id="41" name="CaixaDeTexto 40">
            <a:extLst>
              <a:ext uri="{FF2B5EF4-FFF2-40B4-BE49-F238E27FC236}">
                <a16:creationId xmlns:a16="http://schemas.microsoft.com/office/drawing/2014/main" id="{DBFFD03A-94C7-00F3-053F-BCB611113045}"/>
              </a:ext>
            </a:extLst>
          </p:cNvPr>
          <p:cNvSpPr txBox="1"/>
          <p:nvPr/>
        </p:nvSpPr>
        <p:spPr>
          <a:xfrm>
            <a:off x="1662436" y="4498176"/>
            <a:ext cx="15185033" cy="409728"/>
          </a:xfrm>
          <a:prstGeom prst="rect">
            <a:avLst/>
          </a:prstGeom>
          <a:noFill/>
        </p:spPr>
        <p:txBody>
          <a:bodyPr wrap="square">
            <a:spAutoFit/>
          </a:bodyPr>
          <a:lstStyle/>
          <a:p>
            <a:pPr marL="202564" lvl="1">
              <a:lnSpc>
                <a:spcPts val="2551"/>
              </a:lnSpc>
            </a:pPr>
            <a:r>
              <a:rPr lang="en-US" sz="1876" dirty="0">
                <a:solidFill>
                  <a:srgbClr val="4A4642"/>
                </a:solidFill>
                <a:latin typeface="Poppins"/>
                <a:ea typeface="Poppins"/>
                <a:cs typeface="Poppins"/>
                <a:sym typeface="Poppins"/>
              </a:rPr>
              <a:t>Na </a:t>
            </a:r>
            <a:r>
              <a:rPr lang="en-US" sz="1876" dirty="0" err="1">
                <a:solidFill>
                  <a:srgbClr val="4A4642"/>
                </a:solidFill>
                <a:latin typeface="Poppins"/>
                <a:ea typeface="Poppins"/>
                <a:cs typeface="Poppins"/>
                <a:sym typeface="Poppins"/>
              </a:rPr>
              <a:t>esfera</a:t>
            </a:r>
            <a:r>
              <a:rPr lang="en-US" sz="1876" dirty="0">
                <a:solidFill>
                  <a:srgbClr val="4A4642"/>
                </a:solidFill>
                <a:latin typeface="Poppins"/>
                <a:ea typeface="Poppins"/>
                <a:cs typeface="Poppins"/>
                <a:sym typeface="Poppins"/>
              </a:rPr>
              <a:t> civil, </a:t>
            </a:r>
            <a:r>
              <a:rPr lang="en-US" sz="1876" u="none" strike="noStrike" dirty="0">
                <a:solidFill>
                  <a:srgbClr val="4A4642"/>
                </a:solidFill>
                <a:latin typeface="Poppins"/>
                <a:ea typeface="Poppins"/>
                <a:cs typeface="Poppins"/>
                <a:sym typeface="Poppins"/>
              </a:rPr>
              <a:t>o </a:t>
            </a:r>
            <a:r>
              <a:rPr lang="en-US" sz="1876" u="none" strike="noStrike" dirty="0" err="1">
                <a:solidFill>
                  <a:srgbClr val="4A4642"/>
                </a:solidFill>
                <a:latin typeface="Poppins"/>
                <a:ea typeface="Poppins"/>
                <a:cs typeface="Poppins"/>
                <a:sym typeface="Poppins"/>
              </a:rPr>
              <a:t>clube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responde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pelos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danos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causados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por</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seus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dirigentes</a:t>
            </a:r>
            <a:r>
              <a:rPr lang="en-US" sz="1876" u="none" strike="noStrike" dirty="0">
                <a:solidFill>
                  <a:srgbClr val="4A4642"/>
                </a:solidFill>
                <a:latin typeface="Poppins"/>
                <a:ea typeface="Poppins"/>
                <a:cs typeface="Poppins"/>
                <a:sym typeface="Poppins"/>
              </a:rPr>
              <a:t> e/</a:t>
            </a:r>
            <a:r>
              <a:rPr lang="en-US" sz="1876" u="none" strike="noStrike" dirty="0" err="1">
                <a:solidFill>
                  <a:srgbClr val="4A4642"/>
                </a:solidFill>
                <a:latin typeface="Poppins"/>
                <a:ea typeface="Poppins"/>
                <a:cs typeface="Poppins"/>
                <a:sym typeface="Poppins"/>
              </a:rPr>
              <a:t>ou</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prepostos</a:t>
            </a:r>
            <a:r>
              <a:rPr lang="en-US" sz="1876" u="none" strike="noStrike" dirty="0">
                <a:solidFill>
                  <a:srgbClr val="4A4642"/>
                </a:solidFill>
                <a:latin typeface="Poppins"/>
                <a:ea typeface="Poppins"/>
                <a:cs typeface="Poppins"/>
                <a:sym typeface="Poppins"/>
              </a:rPr>
              <a:t>; </a:t>
            </a:r>
          </a:p>
        </p:txBody>
      </p:sp>
      <p:grpSp>
        <p:nvGrpSpPr>
          <p:cNvPr id="42" name="Group 7">
            <a:extLst>
              <a:ext uri="{FF2B5EF4-FFF2-40B4-BE49-F238E27FC236}">
                <a16:creationId xmlns:a16="http://schemas.microsoft.com/office/drawing/2014/main" id="{E89D1FCA-2FF1-22EB-54F8-04E3477723CD}"/>
              </a:ext>
            </a:extLst>
          </p:cNvPr>
          <p:cNvGrpSpPr/>
          <p:nvPr/>
        </p:nvGrpSpPr>
        <p:grpSpPr>
          <a:xfrm>
            <a:off x="1177042" y="6008874"/>
            <a:ext cx="485394" cy="485394"/>
            <a:chOff x="0" y="0"/>
            <a:chExt cx="647192" cy="647192"/>
          </a:xfrm>
        </p:grpSpPr>
        <p:sp>
          <p:nvSpPr>
            <p:cNvPr id="43" name="Freeform 8">
              <a:extLst>
                <a:ext uri="{FF2B5EF4-FFF2-40B4-BE49-F238E27FC236}">
                  <a16:creationId xmlns:a16="http://schemas.microsoft.com/office/drawing/2014/main" id="{C4E67AFF-CB27-CB9D-D7E0-5F36D1A235B3}"/>
                </a:ext>
              </a:extLst>
            </p:cNvPr>
            <p:cNvSpPr/>
            <p:nvPr/>
          </p:nvSpPr>
          <p:spPr>
            <a:xfrm>
              <a:off x="0" y="0"/>
              <a:ext cx="647192" cy="647192"/>
            </a:xfrm>
            <a:custGeom>
              <a:avLst/>
              <a:gdLst/>
              <a:ahLst/>
              <a:cxnLst/>
              <a:rect l="l" t="t" r="r" b="b"/>
              <a:pathLst>
                <a:path w="647192" h="647192">
                  <a:moveTo>
                    <a:pt x="0" y="323596"/>
                  </a:moveTo>
                  <a:cubicBezTo>
                    <a:pt x="0" y="144907"/>
                    <a:pt x="144907" y="0"/>
                    <a:pt x="323596" y="0"/>
                  </a:cubicBezTo>
                  <a:cubicBezTo>
                    <a:pt x="502285" y="0"/>
                    <a:pt x="647192" y="144907"/>
                    <a:pt x="647192" y="323596"/>
                  </a:cubicBezTo>
                  <a:cubicBezTo>
                    <a:pt x="647192" y="502285"/>
                    <a:pt x="502285" y="647192"/>
                    <a:pt x="323596" y="647192"/>
                  </a:cubicBezTo>
                  <a:cubicBezTo>
                    <a:pt x="144907" y="647192"/>
                    <a:pt x="0" y="502285"/>
                    <a:pt x="0" y="323596"/>
                  </a:cubicBezTo>
                  <a:close/>
                </a:path>
              </a:pathLst>
            </a:custGeom>
            <a:solidFill>
              <a:srgbClr val="990011"/>
            </a:solidFill>
            <a:ln w="19050" cap="sq">
              <a:solidFill>
                <a:srgbClr val="990011"/>
              </a:solidFill>
              <a:prstDash val="solid"/>
              <a:miter/>
            </a:ln>
          </p:spPr>
        </p:sp>
      </p:grpSp>
      <p:sp>
        <p:nvSpPr>
          <p:cNvPr id="45" name="CaixaDeTexto 44">
            <a:extLst>
              <a:ext uri="{FF2B5EF4-FFF2-40B4-BE49-F238E27FC236}">
                <a16:creationId xmlns:a16="http://schemas.microsoft.com/office/drawing/2014/main" id="{1453D96E-10DE-9F4C-40A6-D91457D6DE7B}"/>
              </a:ext>
            </a:extLst>
          </p:cNvPr>
          <p:cNvSpPr txBox="1"/>
          <p:nvPr/>
        </p:nvSpPr>
        <p:spPr>
          <a:xfrm>
            <a:off x="1752976" y="5306313"/>
            <a:ext cx="15185033" cy="409728"/>
          </a:xfrm>
          <a:prstGeom prst="rect">
            <a:avLst/>
          </a:prstGeom>
          <a:noFill/>
        </p:spPr>
        <p:txBody>
          <a:bodyPr wrap="square">
            <a:spAutoFit/>
          </a:bodyPr>
          <a:lstStyle/>
          <a:p>
            <a:pPr marL="202564" lvl="1">
              <a:lnSpc>
                <a:spcPts val="2551"/>
              </a:lnSpc>
            </a:pPr>
            <a:r>
              <a:rPr lang="en-US" sz="1876" dirty="0">
                <a:solidFill>
                  <a:srgbClr val="4A4642"/>
                </a:solidFill>
                <a:latin typeface="Poppins"/>
                <a:ea typeface="Poppins"/>
                <a:cs typeface="Poppins"/>
                <a:sym typeface="Poppins"/>
              </a:rPr>
              <a:t>Na </a:t>
            </a:r>
            <a:r>
              <a:rPr lang="en-US" sz="1876" dirty="0" err="1">
                <a:solidFill>
                  <a:srgbClr val="4A4642"/>
                </a:solidFill>
                <a:latin typeface="Poppins"/>
                <a:ea typeface="Poppins"/>
                <a:cs typeface="Poppins"/>
                <a:sym typeface="Poppins"/>
              </a:rPr>
              <a:t>esfera</a:t>
            </a:r>
            <a:r>
              <a:rPr lang="en-US" sz="1876" dirty="0">
                <a:solidFill>
                  <a:srgbClr val="4A4642"/>
                </a:solidFill>
                <a:latin typeface="Poppins"/>
                <a:ea typeface="Poppins"/>
                <a:cs typeface="Poppins"/>
                <a:sym typeface="Poppins"/>
              </a:rPr>
              <a:t> civil, </a:t>
            </a:r>
            <a:r>
              <a:rPr lang="en-US" sz="1876" u="none" strike="noStrike" dirty="0">
                <a:solidFill>
                  <a:srgbClr val="4A4642"/>
                </a:solidFill>
                <a:latin typeface="Poppins"/>
                <a:ea typeface="Poppins"/>
                <a:cs typeface="Poppins"/>
                <a:sym typeface="Poppins"/>
              </a:rPr>
              <a:t>o </a:t>
            </a:r>
            <a:r>
              <a:rPr lang="en-US" sz="1876" u="none" strike="noStrike" dirty="0" err="1">
                <a:solidFill>
                  <a:srgbClr val="4A4642"/>
                </a:solidFill>
                <a:latin typeface="Poppins"/>
                <a:ea typeface="Poppins"/>
                <a:cs typeface="Poppins"/>
                <a:sym typeface="Poppins"/>
              </a:rPr>
              <a:t>clube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responde</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pelos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danos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causados</a:t>
            </a:r>
            <a:r>
              <a:rPr lang="en-US" sz="1876" u="none" strike="noStrike" dirty="0">
                <a:solidFill>
                  <a:srgbClr val="4A4642"/>
                </a:solidFill>
                <a:latin typeface="Poppins"/>
                <a:ea typeface="Poppins"/>
                <a:cs typeface="Poppins"/>
                <a:sym typeface="Poppins"/>
              </a:rPr>
              <a:t> a </a:t>
            </a:r>
            <a:r>
              <a:rPr lang="en-US" sz="1876" u="none" strike="noStrike" dirty="0" err="1">
                <a:solidFill>
                  <a:srgbClr val="4A4642"/>
                </a:solidFill>
                <a:latin typeface="Poppins"/>
                <a:ea typeface="Poppins"/>
                <a:cs typeface="Poppins"/>
                <a:sym typeface="Poppins"/>
              </a:rPr>
              <a:t>terceiros</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em</a:t>
            </a:r>
            <a:r>
              <a:rPr lang="en-US" sz="1876" u="none" strike="noStrike" dirty="0">
                <a:solidFill>
                  <a:srgbClr val="4A4642"/>
                </a:solidFill>
                <a:latin typeface="Poppins"/>
                <a:ea typeface="Poppins"/>
                <a:cs typeface="Poppins"/>
                <a:sym typeface="Poppins"/>
              </a:rPr>
              <a:t> </a:t>
            </a:r>
            <a:r>
              <a:rPr lang="en-US" sz="1876" u="none" strike="noStrike" dirty="0" err="1">
                <a:solidFill>
                  <a:srgbClr val="4A4642"/>
                </a:solidFill>
                <a:latin typeface="Poppins"/>
                <a:ea typeface="Poppins"/>
                <a:cs typeface="Poppins"/>
                <a:sym typeface="Poppins"/>
              </a:rPr>
              <a:t>razã</a:t>
            </a:r>
            <a:r>
              <a:rPr lang="en-US" sz="1876" dirty="0" err="1">
                <a:solidFill>
                  <a:srgbClr val="4A4642"/>
                </a:solidFill>
                <a:latin typeface="Poppins"/>
                <a:ea typeface="Poppins"/>
                <a:cs typeface="Poppins"/>
                <a:sym typeface="Poppins"/>
              </a:rPr>
              <a:t>o</a:t>
            </a:r>
            <a:r>
              <a:rPr lang="en-US" sz="1876" dirty="0">
                <a:solidFill>
                  <a:srgbClr val="4A4642"/>
                </a:solidFill>
                <a:latin typeface="Poppins"/>
                <a:ea typeface="Poppins"/>
                <a:cs typeface="Poppins"/>
                <a:sym typeface="Poppins"/>
              </a:rPr>
              <a:t> da </a:t>
            </a:r>
            <a:r>
              <a:rPr lang="en-US" sz="1876" dirty="0" err="1">
                <a:solidFill>
                  <a:srgbClr val="4A4642"/>
                </a:solidFill>
                <a:latin typeface="Poppins"/>
                <a:ea typeface="Poppins"/>
                <a:cs typeface="Poppins"/>
                <a:sym typeface="Poppins"/>
              </a:rPr>
              <a:t>prestação</a:t>
            </a:r>
            <a:r>
              <a:rPr lang="en-US" sz="1876" dirty="0">
                <a:solidFill>
                  <a:srgbClr val="4A4642"/>
                </a:solidFill>
                <a:latin typeface="Poppins"/>
                <a:ea typeface="Poppins"/>
                <a:cs typeface="Poppins"/>
                <a:sym typeface="Poppins"/>
              </a:rPr>
              <a:t> de </a:t>
            </a:r>
            <a:r>
              <a:rPr lang="en-US" sz="1876" dirty="0" err="1">
                <a:solidFill>
                  <a:srgbClr val="4A4642"/>
                </a:solidFill>
                <a:latin typeface="Poppins"/>
                <a:ea typeface="Poppins"/>
                <a:cs typeface="Poppins"/>
                <a:sym typeface="Poppins"/>
              </a:rPr>
              <a:t>serviços</a:t>
            </a:r>
            <a:r>
              <a:rPr lang="en-US" sz="1876" dirty="0">
                <a:solidFill>
                  <a:srgbClr val="4A4642"/>
                </a:solidFill>
                <a:latin typeface="Poppins"/>
                <a:ea typeface="Poppins"/>
                <a:cs typeface="Poppins"/>
                <a:sym typeface="Poppins"/>
              </a:rPr>
              <a:t>;</a:t>
            </a:r>
            <a:endParaRPr lang="en-US" sz="1876" u="none" strike="noStrike" dirty="0">
              <a:solidFill>
                <a:srgbClr val="4A4642"/>
              </a:solidFill>
              <a:latin typeface="Poppins"/>
              <a:ea typeface="Poppins"/>
              <a:cs typeface="Poppins"/>
              <a:sym typeface="Poppins"/>
            </a:endParaRPr>
          </a:p>
        </p:txBody>
      </p:sp>
      <p:grpSp>
        <p:nvGrpSpPr>
          <p:cNvPr id="48" name="Group 7">
            <a:extLst>
              <a:ext uri="{FF2B5EF4-FFF2-40B4-BE49-F238E27FC236}">
                <a16:creationId xmlns:a16="http://schemas.microsoft.com/office/drawing/2014/main" id="{431C522D-66FA-BDFD-B1DF-576D39F8AE8E}"/>
              </a:ext>
            </a:extLst>
          </p:cNvPr>
          <p:cNvGrpSpPr/>
          <p:nvPr/>
        </p:nvGrpSpPr>
        <p:grpSpPr>
          <a:xfrm>
            <a:off x="1238136" y="7112901"/>
            <a:ext cx="485394" cy="485394"/>
            <a:chOff x="0" y="0"/>
            <a:chExt cx="647192" cy="647192"/>
          </a:xfrm>
        </p:grpSpPr>
        <p:sp>
          <p:nvSpPr>
            <p:cNvPr id="49" name="Freeform 8">
              <a:extLst>
                <a:ext uri="{FF2B5EF4-FFF2-40B4-BE49-F238E27FC236}">
                  <a16:creationId xmlns:a16="http://schemas.microsoft.com/office/drawing/2014/main" id="{8B369513-CD12-1D70-28BF-763E0C9BEAA0}"/>
                </a:ext>
              </a:extLst>
            </p:cNvPr>
            <p:cNvSpPr/>
            <p:nvPr/>
          </p:nvSpPr>
          <p:spPr>
            <a:xfrm>
              <a:off x="0" y="0"/>
              <a:ext cx="647192" cy="647192"/>
            </a:xfrm>
            <a:custGeom>
              <a:avLst/>
              <a:gdLst/>
              <a:ahLst/>
              <a:cxnLst/>
              <a:rect l="l" t="t" r="r" b="b"/>
              <a:pathLst>
                <a:path w="647192" h="647192">
                  <a:moveTo>
                    <a:pt x="0" y="323596"/>
                  </a:moveTo>
                  <a:cubicBezTo>
                    <a:pt x="0" y="144907"/>
                    <a:pt x="144907" y="0"/>
                    <a:pt x="323596" y="0"/>
                  </a:cubicBezTo>
                  <a:cubicBezTo>
                    <a:pt x="502285" y="0"/>
                    <a:pt x="647192" y="144907"/>
                    <a:pt x="647192" y="323596"/>
                  </a:cubicBezTo>
                  <a:cubicBezTo>
                    <a:pt x="647192" y="502285"/>
                    <a:pt x="502285" y="647192"/>
                    <a:pt x="323596" y="647192"/>
                  </a:cubicBezTo>
                  <a:cubicBezTo>
                    <a:pt x="144907" y="647192"/>
                    <a:pt x="0" y="502285"/>
                    <a:pt x="0" y="323596"/>
                  </a:cubicBezTo>
                  <a:close/>
                </a:path>
              </a:pathLst>
            </a:custGeom>
            <a:solidFill>
              <a:srgbClr val="990011"/>
            </a:solidFill>
            <a:ln w="19050" cap="sq">
              <a:solidFill>
                <a:srgbClr val="990011"/>
              </a:solidFill>
              <a:prstDash val="solid"/>
              <a:miter/>
            </a:ln>
          </p:spPr>
        </p:sp>
      </p:grpSp>
    </p:spTree>
    <p:extLst>
      <p:ext uri="{BB962C8B-B14F-4D97-AF65-F5344CB8AC3E}">
        <p14:creationId xmlns:p14="http://schemas.microsoft.com/office/powerpoint/2010/main" val="3518097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60872" y="686333"/>
            <a:ext cx="13040392" cy="498484"/>
            <a:chOff x="0" y="0"/>
            <a:chExt cx="17387189" cy="664645"/>
          </a:xfrm>
        </p:grpSpPr>
        <p:sp>
          <p:nvSpPr>
            <p:cNvPr id="3" name="Freeform 3"/>
            <p:cNvSpPr/>
            <p:nvPr/>
          </p:nvSpPr>
          <p:spPr>
            <a:xfrm>
              <a:off x="0" y="0"/>
              <a:ext cx="17387184" cy="664646"/>
            </a:xfrm>
            <a:custGeom>
              <a:avLst/>
              <a:gdLst/>
              <a:ahLst/>
              <a:cxnLst/>
              <a:rect l="l" t="t" r="r" b="b"/>
              <a:pathLst>
                <a:path w="17387184" h="664646">
                  <a:moveTo>
                    <a:pt x="0" y="0"/>
                  </a:moveTo>
                  <a:lnTo>
                    <a:pt x="17387184" y="0"/>
                  </a:lnTo>
                  <a:lnTo>
                    <a:pt x="17387184" y="664646"/>
                  </a:lnTo>
                  <a:lnTo>
                    <a:pt x="0" y="664646"/>
                  </a:lnTo>
                  <a:close/>
                </a:path>
              </a:pathLst>
            </a:custGeom>
            <a:blipFill>
              <a:blip r:embed="rId2">
                <a:alphaModFix amt="0"/>
              </a:blip>
              <a:stretch>
                <a:fillRect t="-465671" b="-453789"/>
              </a:stretch>
            </a:blipFill>
          </p:spPr>
        </p:sp>
        <p:sp>
          <p:nvSpPr>
            <p:cNvPr id="4" name="TextBox 4"/>
            <p:cNvSpPr txBox="1"/>
            <p:nvPr/>
          </p:nvSpPr>
          <p:spPr>
            <a:xfrm>
              <a:off x="0" y="-28575"/>
              <a:ext cx="17387189" cy="693220"/>
            </a:xfrm>
            <a:prstGeom prst="rect">
              <a:avLst/>
            </a:prstGeom>
          </p:spPr>
          <p:txBody>
            <a:bodyPr lIns="0" tIns="0" rIns="0" bIns="0" rtlCol="0" anchor="ctr"/>
            <a:lstStyle/>
            <a:p>
              <a:pPr algn="l">
                <a:lnSpc>
                  <a:spcPts val="2401"/>
                </a:lnSpc>
              </a:pPr>
              <a:r>
                <a:rPr lang="en-US" sz="2001" b="1" spc="333">
                  <a:solidFill>
                    <a:srgbClr val="A23251"/>
                  </a:solidFill>
                  <a:latin typeface="Poppins Bold"/>
                  <a:ea typeface="Poppins Bold"/>
                  <a:cs typeface="Poppins Bold"/>
                  <a:sym typeface="Poppins Bold"/>
                </a:rPr>
                <a:t>COMO OS TRIBUNAIS ENTENDEM</a:t>
              </a:r>
            </a:p>
          </p:txBody>
        </p:sp>
      </p:grpSp>
      <p:grpSp>
        <p:nvGrpSpPr>
          <p:cNvPr id="5" name="Group 5"/>
          <p:cNvGrpSpPr/>
          <p:nvPr/>
        </p:nvGrpSpPr>
        <p:grpSpPr>
          <a:xfrm>
            <a:off x="960872" y="1111300"/>
            <a:ext cx="14824862" cy="1135945"/>
            <a:chOff x="0" y="-19050"/>
            <a:chExt cx="19766483" cy="1514593"/>
          </a:xfrm>
        </p:grpSpPr>
        <p:sp>
          <p:nvSpPr>
            <p:cNvPr id="6" name="Freeform 6"/>
            <p:cNvSpPr/>
            <p:nvPr/>
          </p:nvSpPr>
          <p:spPr>
            <a:xfrm>
              <a:off x="0" y="0"/>
              <a:ext cx="19766483" cy="1495543"/>
            </a:xfrm>
            <a:custGeom>
              <a:avLst/>
              <a:gdLst/>
              <a:ahLst/>
              <a:cxnLst/>
              <a:rect l="l" t="t" r="r" b="b"/>
              <a:pathLst>
                <a:path w="19766483" h="1495543">
                  <a:moveTo>
                    <a:pt x="0" y="0"/>
                  </a:moveTo>
                  <a:lnTo>
                    <a:pt x="19766483" y="0"/>
                  </a:lnTo>
                  <a:lnTo>
                    <a:pt x="19766483" y="1495543"/>
                  </a:lnTo>
                  <a:lnTo>
                    <a:pt x="0" y="1495543"/>
                  </a:lnTo>
                  <a:close/>
                </a:path>
              </a:pathLst>
            </a:custGeom>
            <a:blipFill>
              <a:blip r:embed="rId2">
                <a:alphaModFix amt="0"/>
              </a:blip>
              <a:stretch>
                <a:fillRect t="-211640" b="-203424"/>
              </a:stretch>
            </a:blipFill>
          </p:spPr>
        </p:sp>
        <p:sp>
          <p:nvSpPr>
            <p:cNvPr id="7" name="TextBox 7"/>
            <p:cNvSpPr txBox="1"/>
            <p:nvPr/>
          </p:nvSpPr>
          <p:spPr>
            <a:xfrm>
              <a:off x="0" y="-19050"/>
              <a:ext cx="19766483" cy="1514588"/>
            </a:xfrm>
            <a:prstGeom prst="rect">
              <a:avLst/>
            </a:prstGeom>
          </p:spPr>
          <p:txBody>
            <a:bodyPr lIns="0" tIns="0" rIns="0" bIns="0" rtlCol="0" anchor="ctr"/>
            <a:lstStyle/>
            <a:p>
              <a:pPr algn="l">
                <a:lnSpc>
                  <a:spcPts val="5103"/>
                </a:lnSpc>
              </a:pPr>
              <a:r>
                <a:rPr lang="en-US" sz="4503" b="1" dirty="0" err="1">
                  <a:solidFill>
                    <a:srgbClr val="1C1C1C"/>
                  </a:solidFill>
                  <a:latin typeface="Poppins Bold"/>
                  <a:ea typeface="Poppins Bold"/>
                  <a:cs typeface="Poppins Bold"/>
                  <a:sym typeface="Poppins Bold"/>
                </a:rPr>
                <a:t>Discriminação</a:t>
              </a:r>
              <a:r>
                <a:rPr lang="en-US" sz="4503" b="1" dirty="0">
                  <a:solidFill>
                    <a:srgbClr val="1C1C1C"/>
                  </a:solidFill>
                  <a:latin typeface="Poppins Bold"/>
                  <a:ea typeface="Poppins Bold"/>
                  <a:cs typeface="Poppins Bold"/>
                  <a:sym typeface="Poppins Bold"/>
                </a:rPr>
                <a:t>— </a:t>
              </a:r>
              <a:r>
                <a:rPr lang="en-US" sz="4503" b="1" dirty="0" err="1">
                  <a:solidFill>
                    <a:srgbClr val="1C1C1C"/>
                  </a:solidFill>
                  <a:latin typeface="Poppins Bold"/>
                  <a:ea typeface="Poppins Bold"/>
                  <a:cs typeface="Poppins Bold"/>
                  <a:sym typeface="Poppins Bold"/>
                </a:rPr>
                <a:t>serviços</a:t>
              </a:r>
              <a:r>
                <a:rPr lang="en-US" sz="4503" b="1" dirty="0">
                  <a:solidFill>
                    <a:srgbClr val="1C1C1C"/>
                  </a:solidFill>
                  <a:latin typeface="Poppins Bold"/>
                  <a:ea typeface="Poppins Bold"/>
                  <a:cs typeface="Poppins Bold"/>
                  <a:sym typeface="Poppins Bold"/>
                </a:rPr>
                <a:t> a </a:t>
              </a:r>
              <a:r>
                <a:rPr lang="en-US" sz="4503" b="1" dirty="0" err="1">
                  <a:solidFill>
                    <a:srgbClr val="1C1C1C"/>
                  </a:solidFill>
                  <a:latin typeface="Poppins Bold"/>
                  <a:ea typeface="Poppins Bold"/>
                  <a:cs typeface="Poppins Bold"/>
                  <a:sym typeface="Poppins Bold"/>
                </a:rPr>
                <a:t>terceiros</a:t>
              </a:r>
              <a:r>
                <a:rPr lang="en-US" sz="4503" b="1" dirty="0">
                  <a:solidFill>
                    <a:srgbClr val="1C1C1C"/>
                  </a:solidFill>
                  <a:latin typeface="Poppins Bold"/>
                  <a:ea typeface="Poppins Bold"/>
                  <a:cs typeface="Poppins Bold"/>
                  <a:sym typeface="Poppins Bold"/>
                </a:rPr>
                <a:t> </a:t>
              </a:r>
            </a:p>
          </p:txBody>
        </p:sp>
      </p:grpSp>
      <p:grpSp>
        <p:nvGrpSpPr>
          <p:cNvPr id="8" name="Group 8"/>
          <p:cNvGrpSpPr/>
          <p:nvPr/>
        </p:nvGrpSpPr>
        <p:grpSpPr>
          <a:xfrm>
            <a:off x="960872" y="2566902"/>
            <a:ext cx="16334804" cy="5669407"/>
            <a:chOff x="0" y="0"/>
            <a:chExt cx="21779738" cy="7559209"/>
          </a:xfrm>
        </p:grpSpPr>
        <p:sp>
          <p:nvSpPr>
            <p:cNvPr id="9" name="Freeform 9"/>
            <p:cNvSpPr/>
            <p:nvPr/>
          </p:nvSpPr>
          <p:spPr>
            <a:xfrm>
              <a:off x="0" y="0"/>
              <a:ext cx="21779739" cy="7559209"/>
            </a:xfrm>
            <a:custGeom>
              <a:avLst/>
              <a:gdLst/>
              <a:ahLst/>
              <a:cxnLst/>
              <a:rect l="l" t="t" r="r" b="b"/>
              <a:pathLst>
                <a:path w="21779739" h="7559209">
                  <a:moveTo>
                    <a:pt x="0" y="170363"/>
                  </a:moveTo>
                  <a:cubicBezTo>
                    <a:pt x="0" y="76242"/>
                    <a:pt x="65532" y="0"/>
                    <a:pt x="146431" y="0"/>
                  </a:cubicBezTo>
                  <a:lnTo>
                    <a:pt x="21633307" y="0"/>
                  </a:lnTo>
                  <a:cubicBezTo>
                    <a:pt x="21714206" y="0"/>
                    <a:pt x="21779739" y="76242"/>
                    <a:pt x="21779739" y="170363"/>
                  </a:cubicBezTo>
                  <a:lnTo>
                    <a:pt x="21779739" y="7388847"/>
                  </a:lnTo>
                  <a:cubicBezTo>
                    <a:pt x="21779739" y="7482967"/>
                    <a:pt x="21714206" y="7559209"/>
                    <a:pt x="21633307" y="7559209"/>
                  </a:cubicBezTo>
                  <a:lnTo>
                    <a:pt x="146431" y="7559209"/>
                  </a:lnTo>
                  <a:cubicBezTo>
                    <a:pt x="65532" y="7559209"/>
                    <a:pt x="0" y="7482967"/>
                    <a:pt x="0" y="7388847"/>
                  </a:cubicBezTo>
                  <a:close/>
                </a:path>
              </a:pathLst>
            </a:custGeom>
            <a:solidFill>
              <a:srgbClr val="F7F4F1"/>
            </a:solidFill>
          </p:spPr>
        </p:sp>
      </p:grpSp>
      <p:grpSp>
        <p:nvGrpSpPr>
          <p:cNvPr id="10" name="Group 10"/>
          <p:cNvGrpSpPr/>
          <p:nvPr/>
        </p:nvGrpSpPr>
        <p:grpSpPr>
          <a:xfrm>
            <a:off x="940682" y="2566902"/>
            <a:ext cx="143730" cy="5669407"/>
            <a:chOff x="0" y="0"/>
            <a:chExt cx="164719" cy="6497320"/>
          </a:xfrm>
        </p:grpSpPr>
        <p:sp>
          <p:nvSpPr>
            <p:cNvPr id="11" name="Freeform 11"/>
            <p:cNvSpPr/>
            <p:nvPr/>
          </p:nvSpPr>
          <p:spPr>
            <a:xfrm>
              <a:off x="0" y="0"/>
              <a:ext cx="164719" cy="6497320"/>
            </a:xfrm>
            <a:custGeom>
              <a:avLst/>
              <a:gdLst/>
              <a:ahLst/>
              <a:cxnLst/>
              <a:rect l="l" t="t" r="r" b="b"/>
              <a:pathLst>
                <a:path w="164719" h="6497320">
                  <a:moveTo>
                    <a:pt x="0" y="0"/>
                  </a:moveTo>
                  <a:lnTo>
                    <a:pt x="164719" y="0"/>
                  </a:lnTo>
                  <a:lnTo>
                    <a:pt x="164719" y="6497320"/>
                  </a:lnTo>
                  <a:lnTo>
                    <a:pt x="0" y="6497320"/>
                  </a:lnTo>
                  <a:close/>
                </a:path>
              </a:pathLst>
            </a:custGeom>
            <a:solidFill>
              <a:srgbClr val="A23251"/>
            </a:solidFill>
          </p:spPr>
        </p:sp>
      </p:grpSp>
      <p:grpSp>
        <p:nvGrpSpPr>
          <p:cNvPr id="12" name="Group 12"/>
          <p:cNvGrpSpPr/>
          <p:nvPr/>
        </p:nvGrpSpPr>
        <p:grpSpPr>
          <a:xfrm>
            <a:off x="1509941" y="2978696"/>
            <a:ext cx="754971" cy="754971"/>
            <a:chOff x="0" y="0"/>
            <a:chExt cx="1006627" cy="1006627"/>
          </a:xfrm>
        </p:grpSpPr>
        <p:sp>
          <p:nvSpPr>
            <p:cNvPr id="13" name="Freeform 13"/>
            <p:cNvSpPr/>
            <p:nvPr/>
          </p:nvSpPr>
          <p:spPr>
            <a:xfrm>
              <a:off x="0" y="0"/>
              <a:ext cx="1006602" cy="1006602"/>
            </a:xfrm>
            <a:custGeom>
              <a:avLst/>
              <a:gdLst/>
              <a:ahLst/>
              <a:cxnLst/>
              <a:rect l="l" t="t" r="r" b="b"/>
              <a:pathLst>
                <a:path w="1006602" h="1006602">
                  <a:moveTo>
                    <a:pt x="0" y="503301"/>
                  </a:moveTo>
                  <a:cubicBezTo>
                    <a:pt x="0" y="225298"/>
                    <a:pt x="225298" y="0"/>
                    <a:pt x="503301" y="0"/>
                  </a:cubicBezTo>
                  <a:cubicBezTo>
                    <a:pt x="781304" y="0"/>
                    <a:pt x="1006602" y="225298"/>
                    <a:pt x="1006602" y="503301"/>
                  </a:cubicBezTo>
                  <a:cubicBezTo>
                    <a:pt x="1006602" y="781304"/>
                    <a:pt x="781304" y="1006602"/>
                    <a:pt x="503301" y="1006602"/>
                  </a:cubicBezTo>
                  <a:cubicBezTo>
                    <a:pt x="225298" y="1006602"/>
                    <a:pt x="0" y="781304"/>
                    <a:pt x="0" y="503301"/>
                  </a:cubicBezTo>
                  <a:close/>
                </a:path>
              </a:pathLst>
            </a:custGeom>
            <a:solidFill>
              <a:srgbClr val="A23251"/>
            </a:solidFill>
          </p:spPr>
        </p:sp>
      </p:grpSp>
      <p:grpSp>
        <p:nvGrpSpPr>
          <p:cNvPr id="14" name="Group 14"/>
          <p:cNvGrpSpPr/>
          <p:nvPr/>
        </p:nvGrpSpPr>
        <p:grpSpPr>
          <a:xfrm>
            <a:off x="1691135" y="3159890"/>
            <a:ext cx="392582" cy="392582"/>
            <a:chOff x="0" y="0"/>
            <a:chExt cx="523443" cy="523443"/>
          </a:xfrm>
        </p:grpSpPr>
        <p:sp>
          <p:nvSpPr>
            <p:cNvPr id="15" name="Freeform 15" descr="icons/gavel_white.png"/>
            <p:cNvSpPr/>
            <p:nvPr/>
          </p:nvSpPr>
          <p:spPr>
            <a:xfrm>
              <a:off x="0" y="0"/>
              <a:ext cx="523494" cy="523494"/>
            </a:xfrm>
            <a:custGeom>
              <a:avLst/>
              <a:gdLst/>
              <a:ahLst/>
              <a:cxnLst/>
              <a:rect l="l" t="t" r="r" b="b"/>
              <a:pathLst>
                <a:path w="523494" h="523494">
                  <a:moveTo>
                    <a:pt x="0" y="0"/>
                  </a:moveTo>
                  <a:lnTo>
                    <a:pt x="523494" y="0"/>
                  </a:lnTo>
                  <a:lnTo>
                    <a:pt x="523494" y="523494"/>
                  </a:lnTo>
                  <a:lnTo>
                    <a:pt x="0" y="523494"/>
                  </a:lnTo>
                  <a:lnTo>
                    <a:pt x="0" y="0"/>
                  </a:lnTo>
                  <a:close/>
                </a:path>
              </a:pathLst>
            </a:custGeom>
            <a:blipFill>
              <a:blip r:embed="rId3"/>
              <a:stretch>
                <a:fillRect r="9" b="9"/>
              </a:stretch>
            </a:blipFill>
          </p:spPr>
        </p:sp>
      </p:grpSp>
      <p:grpSp>
        <p:nvGrpSpPr>
          <p:cNvPr id="16" name="Group 16"/>
          <p:cNvGrpSpPr/>
          <p:nvPr/>
        </p:nvGrpSpPr>
        <p:grpSpPr>
          <a:xfrm>
            <a:off x="2470814" y="3047333"/>
            <a:ext cx="8236039" cy="549069"/>
            <a:chOff x="0" y="0"/>
            <a:chExt cx="10981385" cy="732092"/>
          </a:xfrm>
        </p:grpSpPr>
        <p:sp>
          <p:nvSpPr>
            <p:cNvPr id="17" name="Freeform 17"/>
            <p:cNvSpPr/>
            <p:nvPr/>
          </p:nvSpPr>
          <p:spPr>
            <a:xfrm>
              <a:off x="0" y="0"/>
              <a:ext cx="10981379" cy="732092"/>
            </a:xfrm>
            <a:custGeom>
              <a:avLst/>
              <a:gdLst/>
              <a:ahLst/>
              <a:cxnLst/>
              <a:rect l="l" t="t" r="r" b="b"/>
              <a:pathLst>
                <a:path w="10981379" h="732092">
                  <a:moveTo>
                    <a:pt x="0" y="0"/>
                  </a:moveTo>
                  <a:lnTo>
                    <a:pt x="10981379" y="0"/>
                  </a:lnTo>
                  <a:lnTo>
                    <a:pt x="10981379" y="732092"/>
                  </a:lnTo>
                  <a:lnTo>
                    <a:pt x="0" y="732092"/>
                  </a:lnTo>
                  <a:close/>
                </a:path>
              </a:pathLst>
            </a:custGeom>
            <a:blipFill>
              <a:blip r:embed="rId2">
                <a:alphaModFix amt="0"/>
              </a:blip>
              <a:stretch>
                <a:fillRect t="-242275" b="-242275"/>
              </a:stretch>
            </a:blipFill>
          </p:spPr>
        </p:sp>
        <p:sp>
          <p:nvSpPr>
            <p:cNvPr id="18" name="TextBox 18"/>
            <p:cNvSpPr txBox="1"/>
            <p:nvPr/>
          </p:nvSpPr>
          <p:spPr>
            <a:xfrm>
              <a:off x="0" y="-19050"/>
              <a:ext cx="10981385" cy="751142"/>
            </a:xfrm>
            <a:prstGeom prst="rect">
              <a:avLst/>
            </a:prstGeom>
          </p:spPr>
          <p:txBody>
            <a:bodyPr lIns="0" tIns="0" rIns="0" bIns="0" rtlCol="0" anchor="ctr"/>
            <a:lstStyle/>
            <a:p>
              <a:pPr algn="l">
                <a:lnSpc>
                  <a:spcPts val="2251"/>
                </a:lnSpc>
              </a:pPr>
              <a:r>
                <a:rPr lang="en-US" sz="1876" b="1" spc="225">
                  <a:solidFill>
                    <a:srgbClr val="A23251"/>
                  </a:solidFill>
                  <a:latin typeface="Poppins Bold"/>
                  <a:ea typeface="Poppins Bold"/>
                  <a:cs typeface="Poppins Bold"/>
                  <a:sym typeface="Poppins Bold"/>
                </a:rPr>
                <a:t>EMENTA · DANO MORAL</a:t>
              </a:r>
            </a:p>
          </p:txBody>
        </p:sp>
      </p:grpSp>
      <p:grpSp>
        <p:nvGrpSpPr>
          <p:cNvPr id="19" name="Group 19"/>
          <p:cNvGrpSpPr/>
          <p:nvPr/>
        </p:nvGrpSpPr>
        <p:grpSpPr>
          <a:xfrm>
            <a:off x="1509941" y="3733667"/>
            <a:ext cx="15236666" cy="3528881"/>
            <a:chOff x="0" y="0"/>
            <a:chExt cx="20315555" cy="4705174"/>
          </a:xfrm>
        </p:grpSpPr>
        <p:sp>
          <p:nvSpPr>
            <p:cNvPr id="20" name="Freeform 20"/>
            <p:cNvSpPr/>
            <p:nvPr/>
          </p:nvSpPr>
          <p:spPr>
            <a:xfrm>
              <a:off x="0" y="0"/>
              <a:ext cx="20315552" cy="4705168"/>
            </a:xfrm>
            <a:custGeom>
              <a:avLst/>
              <a:gdLst/>
              <a:ahLst/>
              <a:cxnLst/>
              <a:rect l="l" t="t" r="r" b="b"/>
              <a:pathLst>
                <a:path w="20315552" h="4705168">
                  <a:moveTo>
                    <a:pt x="0" y="0"/>
                  </a:moveTo>
                  <a:lnTo>
                    <a:pt x="20315552" y="0"/>
                  </a:lnTo>
                  <a:lnTo>
                    <a:pt x="20315552" y="4705168"/>
                  </a:lnTo>
                  <a:lnTo>
                    <a:pt x="0" y="4705168"/>
                  </a:lnTo>
                  <a:close/>
                </a:path>
              </a:pathLst>
            </a:custGeom>
            <a:blipFill>
              <a:blip r:embed="rId2">
                <a:alphaModFix amt="0"/>
              </a:blip>
              <a:stretch>
                <a:fillRect t="-38425" b="-29836"/>
              </a:stretch>
            </a:blipFill>
          </p:spPr>
        </p:sp>
        <p:sp>
          <p:nvSpPr>
            <p:cNvPr id="21" name="TextBox 21"/>
            <p:cNvSpPr txBox="1"/>
            <p:nvPr/>
          </p:nvSpPr>
          <p:spPr>
            <a:xfrm>
              <a:off x="0" y="-66675"/>
              <a:ext cx="20315555" cy="4771849"/>
            </a:xfrm>
            <a:prstGeom prst="rect">
              <a:avLst/>
            </a:prstGeom>
          </p:spPr>
          <p:txBody>
            <a:bodyPr lIns="0" tIns="0" rIns="0" bIns="0" rtlCol="0" anchor="ctr"/>
            <a:lstStyle/>
            <a:p>
              <a:pPr algn="just">
                <a:lnSpc>
                  <a:spcPts val="3323"/>
                </a:lnSpc>
              </a:pPr>
              <a:r>
                <a:rPr lang="en-US" sz="2400" dirty="0" err="1">
                  <a:solidFill>
                    <a:srgbClr val="1C1C1C"/>
                  </a:solidFill>
                  <a:latin typeface="Poppins"/>
                  <a:ea typeface="Poppins"/>
                  <a:cs typeface="Poppins"/>
                  <a:sym typeface="Poppins"/>
                </a:rPr>
                <a:t>Apelação</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Responsabilidade</a:t>
              </a:r>
              <a:r>
                <a:rPr lang="en-US" sz="2400" dirty="0">
                  <a:solidFill>
                    <a:srgbClr val="1C1C1C"/>
                  </a:solidFill>
                  <a:latin typeface="Poppins"/>
                  <a:ea typeface="Poppins"/>
                  <a:cs typeface="Poppins"/>
                  <a:sym typeface="Poppins"/>
                </a:rPr>
                <a:t> Civil. </a:t>
              </a:r>
              <a:r>
                <a:rPr lang="en-US" sz="2400" dirty="0" err="1">
                  <a:solidFill>
                    <a:srgbClr val="1C1C1C"/>
                  </a:solidFill>
                  <a:latin typeface="Poppins"/>
                  <a:ea typeface="Poppins"/>
                  <a:cs typeface="Poppins"/>
                  <a:sym typeface="Poppins"/>
                </a:rPr>
                <a:t>Legitimidade</a:t>
              </a:r>
              <a:r>
                <a:rPr lang="en-US" sz="2400" dirty="0">
                  <a:solidFill>
                    <a:srgbClr val="1C1C1C"/>
                  </a:solidFill>
                  <a:latin typeface="Poppins"/>
                  <a:ea typeface="Poppins"/>
                  <a:cs typeface="Poppins"/>
                  <a:sym typeface="Poppins"/>
                </a:rPr>
                <a:t> do Clube de </a:t>
              </a:r>
              <a:r>
                <a:rPr lang="en-US" sz="2400" dirty="0" err="1">
                  <a:solidFill>
                    <a:srgbClr val="1C1C1C"/>
                  </a:solidFill>
                  <a:latin typeface="Poppins"/>
                  <a:ea typeface="Poppins"/>
                  <a:cs typeface="Poppins"/>
                  <a:sym typeface="Poppins"/>
                </a:rPr>
                <a:t>Regatas</a:t>
              </a:r>
              <a:r>
                <a:rPr lang="en-US" sz="2400" dirty="0">
                  <a:solidFill>
                    <a:srgbClr val="1C1C1C"/>
                  </a:solidFill>
                  <a:latin typeface="Poppins"/>
                  <a:ea typeface="Poppins"/>
                  <a:cs typeface="Poppins"/>
                  <a:sym typeface="Poppins"/>
                </a:rPr>
                <a:t> Vasco da Gama, </a:t>
              </a:r>
              <a:r>
                <a:rPr lang="en-US" sz="2400" dirty="0" err="1">
                  <a:solidFill>
                    <a:srgbClr val="1C1C1C"/>
                  </a:solidFill>
                  <a:latin typeface="Poppins"/>
                  <a:ea typeface="Poppins"/>
                  <a:cs typeface="Poppins"/>
                  <a:sym typeface="Poppins"/>
                </a:rPr>
                <a:t>na</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qualidade</a:t>
              </a:r>
              <a:r>
                <a:rPr lang="en-US" sz="2400" dirty="0">
                  <a:solidFill>
                    <a:srgbClr val="1C1C1C"/>
                  </a:solidFill>
                  <a:latin typeface="Poppins"/>
                  <a:ea typeface="Poppins"/>
                  <a:cs typeface="Poppins"/>
                  <a:sym typeface="Poppins"/>
                </a:rPr>
                <a:t> de </a:t>
              </a:r>
              <a:r>
                <a:rPr lang="en-US" sz="2400" dirty="0" err="1">
                  <a:solidFill>
                    <a:srgbClr val="1C1C1C"/>
                  </a:solidFill>
                  <a:latin typeface="Poppins"/>
                  <a:ea typeface="Poppins"/>
                  <a:cs typeface="Poppins"/>
                  <a:sym typeface="Poppins"/>
                </a:rPr>
                <a:t>cedente</a:t>
              </a:r>
              <a:r>
                <a:rPr lang="en-US" sz="2400" dirty="0">
                  <a:solidFill>
                    <a:srgbClr val="1C1C1C"/>
                  </a:solidFill>
                  <a:latin typeface="Poppins"/>
                  <a:ea typeface="Poppins"/>
                  <a:cs typeface="Poppins"/>
                  <a:sym typeface="Poppins"/>
                </a:rPr>
                <a:t> do </a:t>
              </a:r>
              <a:r>
                <a:rPr lang="en-US" sz="2400" dirty="0" err="1">
                  <a:solidFill>
                    <a:srgbClr val="1C1C1C"/>
                  </a:solidFill>
                  <a:latin typeface="Poppins"/>
                  <a:ea typeface="Poppins"/>
                  <a:cs typeface="Poppins"/>
                  <a:sym typeface="Poppins"/>
                </a:rPr>
                <a:t>espaço</a:t>
              </a:r>
              <a:r>
                <a:rPr lang="en-US" sz="2400" dirty="0">
                  <a:solidFill>
                    <a:srgbClr val="1C1C1C"/>
                  </a:solidFill>
                  <a:latin typeface="Poppins"/>
                  <a:ea typeface="Poppins"/>
                  <a:cs typeface="Poppins"/>
                  <a:sym typeface="Poppins"/>
                </a:rPr>
                <a:t>, para </a:t>
              </a:r>
              <a:r>
                <a:rPr lang="en-US" sz="2400" dirty="0" err="1">
                  <a:solidFill>
                    <a:srgbClr val="1C1C1C"/>
                  </a:solidFill>
                  <a:latin typeface="Poppins"/>
                  <a:ea typeface="Poppins"/>
                  <a:cs typeface="Poppins"/>
                  <a:sym typeface="Poppins"/>
                </a:rPr>
                <a:t>figurar</a:t>
              </a:r>
              <a:r>
                <a:rPr lang="en-US" sz="2400" dirty="0">
                  <a:solidFill>
                    <a:srgbClr val="1C1C1C"/>
                  </a:solidFill>
                  <a:latin typeface="Poppins"/>
                  <a:ea typeface="Poppins"/>
                  <a:cs typeface="Poppins"/>
                  <a:sym typeface="Poppins"/>
                </a:rPr>
                <a:t> no polo </a:t>
              </a:r>
              <a:r>
                <a:rPr lang="en-US" sz="2400" dirty="0" err="1">
                  <a:solidFill>
                    <a:srgbClr val="1C1C1C"/>
                  </a:solidFill>
                  <a:latin typeface="Poppins"/>
                  <a:ea typeface="Poppins"/>
                  <a:cs typeface="Poppins"/>
                  <a:sym typeface="Poppins"/>
                </a:rPr>
                <a:t>passivo</a:t>
              </a:r>
              <a:r>
                <a:rPr lang="en-US" sz="2400" dirty="0">
                  <a:solidFill>
                    <a:srgbClr val="1C1C1C"/>
                  </a:solidFill>
                  <a:latin typeface="Poppins"/>
                  <a:ea typeface="Poppins"/>
                  <a:cs typeface="Poppins"/>
                  <a:sym typeface="Poppins"/>
                </a:rPr>
                <a:t> da </a:t>
              </a:r>
              <a:r>
                <a:rPr lang="en-US" sz="2400" dirty="0" err="1">
                  <a:solidFill>
                    <a:srgbClr val="1C1C1C"/>
                  </a:solidFill>
                  <a:latin typeface="Poppins"/>
                  <a:ea typeface="Poppins"/>
                  <a:cs typeface="Poppins"/>
                  <a:sym typeface="Poppins"/>
                </a:rPr>
                <a:t>demanda</a:t>
              </a:r>
              <a:r>
                <a:rPr lang="en-US" sz="2400" dirty="0">
                  <a:solidFill>
                    <a:srgbClr val="1C1C1C"/>
                  </a:solidFill>
                  <a:latin typeface="Poppins"/>
                  <a:ea typeface="Poppins"/>
                  <a:cs typeface="Poppins"/>
                  <a:sym typeface="Poppins"/>
                </a:rPr>
                <a:t>. </a:t>
              </a:r>
              <a:r>
                <a:rPr lang="en-US" sz="2400" dirty="0">
                  <a:solidFill>
                    <a:srgbClr val="1C1C1C"/>
                  </a:solidFill>
                  <a:highlight>
                    <a:srgbClr val="FFFF00"/>
                  </a:highlight>
                  <a:latin typeface="Poppins"/>
                  <a:ea typeface="Poppins"/>
                  <a:cs typeface="Poppins"/>
                  <a:sym typeface="Poppins"/>
                </a:rPr>
                <a:t>Uso de </a:t>
              </a:r>
              <a:r>
                <a:rPr lang="en-US" sz="2400" dirty="0" err="1">
                  <a:solidFill>
                    <a:srgbClr val="1C1C1C"/>
                  </a:solidFill>
                  <a:highlight>
                    <a:srgbClr val="FFFF00"/>
                  </a:highlight>
                  <a:latin typeface="Poppins"/>
                  <a:ea typeface="Poppins"/>
                  <a:cs typeface="Poppins"/>
                  <a:sym typeface="Poppins"/>
                </a:rPr>
                <a:t>banheiro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feminino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por</a:t>
              </a:r>
              <a:r>
                <a:rPr lang="en-US" sz="2400" dirty="0">
                  <a:solidFill>
                    <a:srgbClr val="1C1C1C"/>
                  </a:solidFill>
                  <a:highlight>
                    <a:srgbClr val="FFFF00"/>
                  </a:highlight>
                  <a:latin typeface="Poppins"/>
                  <a:ea typeface="Poppins"/>
                  <a:cs typeface="Poppins"/>
                  <a:sym typeface="Poppins"/>
                </a:rPr>
                <a:t> transexual. </a:t>
              </a:r>
              <a:r>
                <a:rPr lang="en-US" sz="2400" dirty="0" err="1">
                  <a:solidFill>
                    <a:srgbClr val="1C1C1C"/>
                  </a:solidFill>
                  <a:highlight>
                    <a:srgbClr val="FFFF00"/>
                  </a:highlight>
                  <a:latin typeface="Poppins"/>
                  <a:ea typeface="Poppins"/>
                  <a:cs typeface="Poppins"/>
                  <a:sym typeface="Poppins"/>
                </a:rPr>
                <a:t>Abordagem</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discriminatória</a:t>
              </a:r>
              <a:r>
                <a:rPr lang="en-US" sz="2400" dirty="0">
                  <a:solidFill>
                    <a:srgbClr val="1C1C1C"/>
                  </a:solidFill>
                  <a:highlight>
                    <a:srgbClr val="FFFF00"/>
                  </a:highlight>
                  <a:latin typeface="Poppins"/>
                  <a:ea typeface="Poppins"/>
                  <a:cs typeface="Poppins"/>
                  <a:sym typeface="Poppins"/>
                </a:rPr>
                <a:t> da </a:t>
              </a:r>
              <a:r>
                <a:rPr lang="en-US" sz="2400" dirty="0" err="1">
                  <a:solidFill>
                    <a:srgbClr val="1C1C1C"/>
                  </a:solidFill>
                  <a:highlight>
                    <a:srgbClr val="FFFF00"/>
                  </a:highlight>
                  <a:latin typeface="Poppins"/>
                  <a:ea typeface="Poppins"/>
                  <a:cs typeface="Poppins"/>
                  <a:sym typeface="Poppins"/>
                </a:rPr>
                <a:t>autora</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que</a:t>
              </a:r>
              <a:r>
                <a:rPr lang="en-US" sz="2400" dirty="0">
                  <a:solidFill>
                    <a:srgbClr val="1C1C1C"/>
                  </a:solidFill>
                  <a:highlight>
                    <a:srgbClr val="FFFF00"/>
                  </a:highlight>
                  <a:latin typeface="Poppins"/>
                  <a:ea typeface="Poppins"/>
                  <a:cs typeface="Poppins"/>
                  <a:sym typeface="Poppins"/>
                </a:rPr>
                <a:t>, social e </a:t>
              </a:r>
              <a:r>
                <a:rPr lang="en-US" sz="2400" dirty="0" err="1">
                  <a:solidFill>
                    <a:srgbClr val="1C1C1C"/>
                  </a:solidFill>
                  <a:highlight>
                    <a:srgbClr val="FFFF00"/>
                  </a:highlight>
                  <a:latin typeface="Poppins"/>
                  <a:ea typeface="Poppins"/>
                  <a:cs typeface="Poppins"/>
                  <a:sym typeface="Poppins"/>
                </a:rPr>
                <a:t>juridicamente</a:t>
              </a:r>
              <a:r>
                <a:rPr lang="en-US" sz="2400" dirty="0">
                  <a:solidFill>
                    <a:srgbClr val="1C1C1C"/>
                  </a:solidFill>
                  <a:highlight>
                    <a:srgbClr val="FFFF00"/>
                  </a:highlight>
                  <a:latin typeface="Poppins"/>
                  <a:ea typeface="Poppins"/>
                  <a:cs typeface="Poppins"/>
                  <a:sym typeface="Poppins"/>
                </a:rPr>
                <a:t>, é do </a:t>
              </a:r>
              <a:r>
                <a:rPr lang="en-US" sz="2400" dirty="0" err="1">
                  <a:solidFill>
                    <a:srgbClr val="1C1C1C"/>
                  </a:solidFill>
                  <a:highlight>
                    <a:srgbClr val="FFFF00"/>
                  </a:highlight>
                  <a:latin typeface="Poppins"/>
                  <a:ea typeface="Poppins"/>
                  <a:cs typeface="Poppins"/>
                  <a:sym typeface="Poppins"/>
                </a:rPr>
                <a:t>gênero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feminino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Violação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ao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direito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ao</a:t>
              </a:r>
              <a:r>
                <a:rPr lang="en-US" sz="2400" dirty="0">
                  <a:solidFill>
                    <a:srgbClr val="1C1C1C"/>
                  </a:solidFill>
                  <a:highlight>
                    <a:srgbClr val="FFFF00"/>
                  </a:highlight>
                  <a:latin typeface="Poppins"/>
                  <a:ea typeface="Poppins"/>
                  <a:cs typeface="Poppins"/>
                  <a:sym typeface="Poppins"/>
                </a:rPr>
                <a:t> </a:t>
              </a:r>
              <a:r>
                <a:rPr lang="en-US" sz="2400" dirty="0" err="1">
                  <a:solidFill>
                    <a:srgbClr val="1C1C1C"/>
                  </a:solidFill>
                  <a:highlight>
                    <a:srgbClr val="FFFF00"/>
                  </a:highlight>
                  <a:latin typeface="Poppins"/>
                  <a:ea typeface="Poppins"/>
                  <a:cs typeface="Poppins"/>
                  <a:sym typeface="Poppins"/>
                </a:rPr>
                <a:t>respeito</a:t>
              </a:r>
              <a:r>
                <a:rPr lang="en-US" sz="2400" dirty="0">
                  <a:solidFill>
                    <a:srgbClr val="1C1C1C"/>
                  </a:solidFill>
                  <a:highlight>
                    <a:srgbClr val="FFFF00"/>
                  </a:highlight>
                  <a:latin typeface="Poppins"/>
                  <a:ea typeface="Poppins"/>
                  <a:cs typeface="Poppins"/>
                  <a:sym typeface="Poppins"/>
                </a:rPr>
                <a:t> à </a:t>
              </a:r>
              <a:r>
                <a:rPr lang="en-US" sz="2400" dirty="0" err="1">
                  <a:solidFill>
                    <a:srgbClr val="1C1C1C"/>
                  </a:solidFill>
                  <a:highlight>
                    <a:srgbClr val="FFFF00"/>
                  </a:highlight>
                  <a:latin typeface="Poppins"/>
                  <a:ea typeface="Poppins"/>
                  <a:cs typeface="Poppins"/>
                  <a:sym typeface="Poppins"/>
                </a:rPr>
                <a:t>identidade</a:t>
              </a:r>
              <a:r>
                <a:rPr lang="en-US" sz="2400" dirty="0">
                  <a:solidFill>
                    <a:srgbClr val="1C1C1C"/>
                  </a:solidFill>
                  <a:highlight>
                    <a:srgbClr val="FFFF00"/>
                  </a:highlight>
                  <a:latin typeface="Poppins"/>
                  <a:ea typeface="Poppins"/>
                  <a:cs typeface="Poppins"/>
                  <a:sym typeface="Poppins"/>
                </a:rPr>
                <a:t> de </a:t>
              </a:r>
              <a:r>
                <a:rPr lang="en-US" sz="2400" dirty="0" err="1">
                  <a:solidFill>
                    <a:srgbClr val="1C1C1C"/>
                  </a:solidFill>
                  <a:highlight>
                    <a:srgbClr val="FFFF00"/>
                  </a:highlight>
                  <a:latin typeface="Poppins"/>
                  <a:ea typeface="Poppins"/>
                  <a:cs typeface="Poppins"/>
                  <a:sym typeface="Poppins"/>
                </a:rPr>
                <a:t>gênero</a:t>
              </a:r>
              <a:r>
                <a:rPr lang="en-US" sz="2400" dirty="0">
                  <a:solidFill>
                    <a:srgbClr val="1C1C1C"/>
                  </a:solidFill>
                  <a:latin typeface="Poppins"/>
                  <a:ea typeface="Poppins"/>
                  <a:cs typeface="Poppins"/>
                  <a:sym typeface="Poppins"/>
                </a:rPr>
                <a:t> e, </a:t>
              </a:r>
              <a:r>
                <a:rPr lang="en-US" sz="2400" dirty="0" err="1">
                  <a:solidFill>
                    <a:srgbClr val="1C1C1C"/>
                  </a:solidFill>
                  <a:latin typeface="Poppins"/>
                  <a:ea typeface="Poppins"/>
                  <a:cs typeface="Poppins"/>
                  <a:sym typeface="Poppins"/>
                </a:rPr>
                <a:t>como</a:t>
              </a:r>
              <a:r>
                <a:rPr lang="en-US" sz="2400" dirty="0">
                  <a:solidFill>
                    <a:srgbClr val="1C1C1C"/>
                  </a:solidFill>
                  <a:latin typeface="Poppins"/>
                  <a:ea typeface="Poppins"/>
                  <a:cs typeface="Poppins"/>
                  <a:sym typeface="Poppins"/>
                </a:rPr>
                <a:t> via </a:t>
              </a:r>
              <a:r>
                <a:rPr lang="en-US" sz="2400" dirty="0" err="1">
                  <a:solidFill>
                    <a:srgbClr val="1C1C1C"/>
                  </a:solidFill>
                  <a:latin typeface="Poppins"/>
                  <a:ea typeface="Poppins"/>
                  <a:cs typeface="Poppins"/>
                  <a:sym typeface="Poppins"/>
                </a:rPr>
                <a:t>reflexa</a:t>
              </a:r>
              <a:r>
                <a:rPr lang="en-US" sz="2400" dirty="0">
                  <a:solidFill>
                    <a:srgbClr val="1C1C1C"/>
                  </a:solidFill>
                  <a:latin typeface="Poppins"/>
                  <a:ea typeface="Poppins"/>
                  <a:cs typeface="Poppins"/>
                  <a:sym typeface="Poppins"/>
                </a:rPr>
                <a:t>, à </a:t>
              </a:r>
              <a:r>
                <a:rPr lang="en-US" sz="2400" dirty="0" err="1">
                  <a:solidFill>
                    <a:srgbClr val="1C1C1C"/>
                  </a:solidFill>
                  <a:latin typeface="Poppins"/>
                  <a:ea typeface="Poppins"/>
                  <a:cs typeface="Poppins"/>
                  <a:sym typeface="Poppins"/>
                </a:rPr>
                <a:t>dignidade</a:t>
              </a:r>
              <a:r>
                <a:rPr lang="en-US" sz="2400" dirty="0">
                  <a:solidFill>
                    <a:srgbClr val="1C1C1C"/>
                  </a:solidFill>
                  <a:latin typeface="Poppins"/>
                  <a:ea typeface="Poppins"/>
                  <a:cs typeface="Poppins"/>
                  <a:sym typeface="Poppins"/>
                </a:rPr>
                <a:t> da </a:t>
              </a:r>
              <a:r>
                <a:rPr lang="en-US" sz="2400" dirty="0" err="1">
                  <a:solidFill>
                    <a:srgbClr val="1C1C1C"/>
                  </a:solidFill>
                  <a:latin typeface="Poppins"/>
                  <a:ea typeface="Poppins"/>
                  <a:cs typeface="Poppins"/>
                  <a:sym typeface="Poppins"/>
                </a:rPr>
                <a:t>pessoa</a:t>
              </a:r>
              <a:r>
                <a:rPr lang="en-US" sz="2400" dirty="0">
                  <a:solidFill>
                    <a:srgbClr val="1C1C1C"/>
                  </a:solidFill>
                  <a:latin typeface="Poppins"/>
                  <a:ea typeface="Poppins"/>
                  <a:cs typeface="Poppins"/>
                  <a:sym typeface="Poppins"/>
                </a:rPr>
                <a:t> humana. </a:t>
              </a:r>
              <a:r>
                <a:rPr lang="en-US" sz="2400" dirty="0" err="1">
                  <a:solidFill>
                    <a:srgbClr val="1C1C1C"/>
                  </a:solidFill>
                  <a:latin typeface="Poppins"/>
                  <a:ea typeface="Poppins"/>
                  <a:cs typeface="Poppins"/>
                  <a:sym typeface="Poppins"/>
                </a:rPr>
                <a:t>Indenização</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por</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dano</a:t>
              </a:r>
              <a:r>
                <a:rPr lang="en-US" sz="2400" dirty="0">
                  <a:solidFill>
                    <a:srgbClr val="1C1C1C"/>
                  </a:solidFill>
                  <a:latin typeface="Poppins"/>
                  <a:ea typeface="Poppins"/>
                  <a:cs typeface="Poppins"/>
                  <a:sym typeface="Poppins"/>
                </a:rPr>
                <a:t> moral </a:t>
              </a:r>
              <a:r>
                <a:rPr lang="en-US" sz="2400" dirty="0" err="1">
                  <a:solidFill>
                    <a:srgbClr val="1C1C1C"/>
                  </a:solidFill>
                  <a:latin typeface="Poppins"/>
                  <a:ea typeface="Poppins"/>
                  <a:cs typeface="Poppins"/>
                  <a:sym typeface="Poppins"/>
                </a:rPr>
                <a:t>arbitrada</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em</a:t>
              </a:r>
              <a:r>
                <a:rPr lang="en-US" sz="2400" dirty="0">
                  <a:solidFill>
                    <a:srgbClr val="1C1C1C"/>
                  </a:solidFill>
                  <a:latin typeface="Poppins"/>
                  <a:ea typeface="Poppins"/>
                  <a:cs typeface="Poppins"/>
                  <a:sym typeface="Poppins"/>
                </a:rPr>
                <a:t> R$ 10.000,00 . </a:t>
              </a:r>
              <a:r>
                <a:rPr lang="en-US" sz="2400" dirty="0" err="1">
                  <a:solidFill>
                    <a:srgbClr val="1C1C1C"/>
                  </a:solidFill>
                  <a:latin typeface="Poppins"/>
                  <a:ea typeface="Poppins"/>
                  <a:cs typeface="Poppins"/>
                  <a:sym typeface="Poppins"/>
                </a:rPr>
                <a:t>Sentença</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mantida</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Não</a:t>
              </a:r>
              <a:r>
                <a:rPr lang="en-US" sz="2400" dirty="0">
                  <a:solidFill>
                    <a:srgbClr val="1C1C1C"/>
                  </a:solidFill>
                  <a:latin typeface="Poppins"/>
                  <a:ea typeface="Poppins"/>
                  <a:cs typeface="Poppins"/>
                  <a:sym typeface="Poppins"/>
                </a:rPr>
                <a:t> </a:t>
              </a:r>
              <a:r>
                <a:rPr lang="en-US" sz="2400" dirty="0" err="1">
                  <a:solidFill>
                    <a:srgbClr val="1C1C1C"/>
                  </a:solidFill>
                  <a:latin typeface="Poppins"/>
                  <a:ea typeface="Poppins"/>
                  <a:cs typeface="Poppins"/>
                  <a:sym typeface="Poppins"/>
                </a:rPr>
                <a:t>provimento</a:t>
              </a:r>
              <a:r>
                <a:rPr lang="en-US" sz="2400" dirty="0">
                  <a:solidFill>
                    <a:srgbClr val="1C1C1C"/>
                  </a:solidFill>
                  <a:latin typeface="Poppins"/>
                  <a:ea typeface="Poppins"/>
                  <a:cs typeface="Poppins"/>
                  <a:sym typeface="Poppins"/>
                </a:rPr>
                <a:t>.</a:t>
              </a:r>
            </a:p>
          </p:txBody>
        </p:sp>
      </p:grpSp>
      <p:grpSp>
        <p:nvGrpSpPr>
          <p:cNvPr id="22" name="Group 22"/>
          <p:cNvGrpSpPr/>
          <p:nvPr/>
        </p:nvGrpSpPr>
        <p:grpSpPr>
          <a:xfrm>
            <a:off x="1509941" y="7118311"/>
            <a:ext cx="15236666" cy="784098"/>
            <a:chOff x="0" y="0"/>
            <a:chExt cx="20315555" cy="1045463"/>
          </a:xfrm>
        </p:grpSpPr>
        <p:sp>
          <p:nvSpPr>
            <p:cNvPr id="23" name="Freeform 23"/>
            <p:cNvSpPr/>
            <p:nvPr/>
          </p:nvSpPr>
          <p:spPr>
            <a:xfrm>
              <a:off x="0" y="0"/>
              <a:ext cx="20315552" cy="1045458"/>
            </a:xfrm>
            <a:custGeom>
              <a:avLst/>
              <a:gdLst/>
              <a:ahLst/>
              <a:cxnLst/>
              <a:rect l="l" t="t" r="r" b="b"/>
              <a:pathLst>
                <a:path w="20315552" h="1045458">
                  <a:moveTo>
                    <a:pt x="0" y="0"/>
                  </a:moveTo>
                  <a:lnTo>
                    <a:pt x="20315552" y="0"/>
                  </a:lnTo>
                  <a:lnTo>
                    <a:pt x="20315552" y="1045458"/>
                  </a:lnTo>
                  <a:lnTo>
                    <a:pt x="0" y="1045458"/>
                  </a:lnTo>
                  <a:close/>
                </a:path>
              </a:pathLst>
            </a:custGeom>
            <a:blipFill>
              <a:blip r:embed="rId2">
                <a:alphaModFix amt="0"/>
              </a:blip>
              <a:stretch>
                <a:fillRect t="-352377" b="-304897"/>
              </a:stretch>
            </a:blipFill>
          </p:spPr>
        </p:sp>
        <p:sp>
          <p:nvSpPr>
            <p:cNvPr id="24" name="TextBox 24"/>
            <p:cNvSpPr txBox="1"/>
            <p:nvPr/>
          </p:nvSpPr>
          <p:spPr>
            <a:xfrm>
              <a:off x="0" y="-19050"/>
              <a:ext cx="20315555" cy="1064513"/>
            </a:xfrm>
            <a:prstGeom prst="rect">
              <a:avLst/>
            </a:prstGeom>
          </p:spPr>
          <p:txBody>
            <a:bodyPr lIns="0" tIns="0" rIns="0" bIns="0" rtlCol="0" anchor="ctr"/>
            <a:lstStyle/>
            <a:p>
              <a:pPr algn="l">
                <a:lnSpc>
                  <a:spcPts val="2399"/>
                </a:lnSpc>
              </a:pPr>
              <a:r>
                <a:rPr lang="en-US" sz="1999" i="1">
                  <a:solidFill>
                    <a:srgbClr val="6E6A66"/>
                  </a:solidFill>
                  <a:latin typeface="Poppins Italics"/>
                  <a:ea typeface="Poppins Italics"/>
                  <a:cs typeface="Poppins Italics"/>
                  <a:sym typeface="Poppins Italics"/>
                </a:rPr>
                <a:t>TJ-SP - Apelação Cível: 10057726820228260223 Guarujá, Relator.: Enio Zuliani, Data de Julgamento: 14/04/2025, 4ª Câmara de Direito Privado, Data de Publicação: 14/04/2025</a:t>
              </a:r>
            </a:p>
          </p:txBody>
        </p:sp>
      </p:grpSp>
      <p:grpSp>
        <p:nvGrpSpPr>
          <p:cNvPr id="25" name="Group 25"/>
          <p:cNvGrpSpPr/>
          <p:nvPr/>
        </p:nvGrpSpPr>
        <p:grpSpPr>
          <a:xfrm>
            <a:off x="13720898" y="8510240"/>
            <a:ext cx="3374703" cy="1043892"/>
            <a:chOff x="0" y="0"/>
            <a:chExt cx="4499604" cy="1391856"/>
          </a:xfrm>
        </p:grpSpPr>
        <p:grpSp>
          <p:nvGrpSpPr>
            <p:cNvPr id="26" name="Group 26"/>
            <p:cNvGrpSpPr/>
            <p:nvPr/>
          </p:nvGrpSpPr>
          <p:grpSpPr>
            <a:xfrm>
              <a:off x="0" y="0"/>
              <a:ext cx="4499604" cy="1391857"/>
              <a:chOff x="0" y="0"/>
              <a:chExt cx="4575569" cy="1415355"/>
            </a:xfrm>
          </p:grpSpPr>
          <p:sp>
            <p:nvSpPr>
              <p:cNvPr id="27" name="Freeform 27"/>
              <p:cNvSpPr/>
              <p:nvPr/>
            </p:nvSpPr>
            <p:spPr>
              <a:xfrm>
                <a:off x="0" y="0"/>
                <a:ext cx="4575556" cy="1415456"/>
              </a:xfrm>
              <a:custGeom>
                <a:avLst/>
                <a:gdLst/>
                <a:ahLst/>
                <a:cxnLst/>
                <a:rect l="l" t="t" r="r" b="b"/>
                <a:pathLst>
                  <a:path w="4575556" h="1415456">
                    <a:moveTo>
                      <a:pt x="0" y="154460"/>
                    </a:moveTo>
                    <a:cubicBezTo>
                      <a:pt x="0" y="69105"/>
                      <a:pt x="49149" y="0"/>
                      <a:pt x="109855" y="0"/>
                    </a:cubicBezTo>
                    <a:lnTo>
                      <a:pt x="4465701" y="0"/>
                    </a:lnTo>
                    <a:cubicBezTo>
                      <a:pt x="4526407" y="0"/>
                      <a:pt x="4575556" y="69105"/>
                      <a:pt x="4575556" y="154460"/>
                    </a:cubicBezTo>
                    <a:lnTo>
                      <a:pt x="4575556" y="1261037"/>
                    </a:lnTo>
                    <a:cubicBezTo>
                      <a:pt x="4575556" y="1346392"/>
                      <a:pt x="4526407" y="1415456"/>
                      <a:pt x="4465701" y="1415456"/>
                    </a:cubicBezTo>
                    <a:lnTo>
                      <a:pt x="109855" y="1415456"/>
                    </a:lnTo>
                    <a:cubicBezTo>
                      <a:pt x="49149" y="1415319"/>
                      <a:pt x="0" y="1346214"/>
                      <a:pt x="0" y="1261037"/>
                    </a:cubicBezTo>
                    <a:close/>
                  </a:path>
                </a:pathLst>
              </a:custGeom>
              <a:solidFill>
                <a:srgbClr val="FFFFFF"/>
              </a:solidFill>
            </p:spPr>
          </p:sp>
        </p:grpSp>
        <p:grpSp>
          <p:nvGrpSpPr>
            <p:cNvPr id="28" name="Group 28"/>
            <p:cNvGrpSpPr/>
            <p:nvPr/>
          </p:nvGrpSpPr>
          <p:grpSpPr>
            <a:xfrm>
              <a:off x="971928" y="0"/>
              <a:ext cx="2555748" cy="1391856"/>
              <a:chOff x="0" y="0"/>
              <a:chExt cx="2555748" cy="1391856"/>
            </a:xfrm>
          </p:grpSpPr>
          <p:sp>
            <p:nvSpPr>
              <p:cNvPr id="29" name="Freeform 29"/>
              <p:cNvSpPr/>
              <p:nvPr/>
            </p:nvSpPr>
            <p:spPr>
              <a:xfrm>
                <a:off x="0" y="0"/>
                <a:ext cx="2555748" cy="1391920"/>
              </a:xfrm>
              <a:custGeom>
                <a:avLst/>
                <a:gdLst/>
                <a:ahLst/>
                <a:cxnLst/>
                <a:rect l="l" t="t" r="r" b="b"/>
                <a:pathLst>
                  <a:path w="2555748" h="1391920">
                    <a:moveTo>
                      <a:pt x="0" y="0"/>
                    </a:moveTo>
                    <a:lnTo>
                      <a:pt x="2555748" y="0"/>
                    </a:lnTo>
                    <a:lnTo>
                      <a:pt x="2555748" y="1391920"/>
                    </a:lnTo>
                    <a:lnTo>
                      <a:pt x="0" y="1391920"/>
                    </a:lnTo>
                    <a:lnTo>
                      <a:pt x="0" y="0"/>
                    </a:lnTo>
                    <a:close/>
                  </a:path>
                </a:pathLst>
              </a:custGeom>
              <a:blipFill>
                <a:blip r:embed="rId4"/>
                <a:stretch>
                  <a:fillRect t="-208" b="-204"/>
                </a:stretch>
              </a:blipFill>
            </p:spPr>
          </p:sp>
        </p:grpSp>
      </p:grpSp>
      <p:grpSp>
        <p:nvGrpSpPr>
          <p:cNvPr id="30" name="Group 30"/>
          <p:cNvGrpSpPr/>
          <p:nvPr/>
        </p:nvGrpSpPr>
        <p:grpSpPr>
          <a:xfrm>
            <a:off x="15078935" y="571334"/>
            <a:ext cx="2134379" cy="554254"/>
            <a:chOff x="0" y="0"/>
            <a:chExt cx="5307673" cy="1378293"/>
          </a:xfrm>
        </p:grpSpPr>
        <p:sp>
          <p:nvSpPr>
            <p:cNvPr id="31" name="Freeform 31"/>
            <p:cNvSpPr/>
            <p:nvPr/>
          </p:nvSpPr>
          <p:spPr>
            <a:xfrm>
              <a:off x="0" y="0"/>
              <a:ext cx="5307711" cy="1378331"/>
            </a:xfrm>
            <a:custGeom>
              <a:avLst/>
              <a:gdLst/>
              <a:ahLst/>
              <a:cxnLst/>
              <a:rect l="l" t="t" r="r" b="b"/>
              <a:pathLst>
                <a:path w="5307711" h="1378331">
                  <a:moveTo>
                    <a:pt x="0" y="0"/>
                  </a:moveTo>
                  <a:lnTo>
                    <a:pt x="5307711" y="0"/>
                  </a:lnTo>
                  <a:lnTo>
                    <a:pt x="5307711" y="1378331"/>
                  </a:lnTo>
                  <a:lnTo>
                    <a:pt x="0" y="1378331"/>
                  </a:lnTo>
                  <a:lnTo>
                    <a:pt x="0" y="0"/>
                  </a:lnTo>
                  <a:close/>
                </a:path>
              </a:pathLst>
            </a:custGeom>
            <a:blipFill>
              <a:blip r:embed="rId5"/>
              <a:stretch>
                <a:fillRect t="-10477" b="-10477"/>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4275</Words>
  <Application>Microsoft Office PowerPoint</Application>
  <PresentationFormat>Personalizar</PresentationFormat>
  <Paragraphs>275</Paragraphs>
  <Slides>35</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35</vt:i4>
      </vt:variant>
    </vt:vector>
  </HeadingPairs>
  <TitlesOfParts>
    <vt:vector size="43" baseType="lpstr">
      <vt:lpstr>Arial Bold</vt:lpstr>
      <vt:lpstr>Poppins Bold</vt:lpstr>
      <vt:lpstr>Calibri</vt:lpstr>
      <vt:lpstr>Arial</vt:lpstr>
      <vt:lpstr>Poppins Bold Italics</vt:lpstr>
      <vt:lpstr>Poppins Italics</vt:lpstr>
      <vt:lpstr>Poppins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Assédio Não Tem Espaço nos Nossos Clubes</dc:title>
  <dc:creator>Sérgio Leite</dc:creator>
  <cp:lastModifiedBy>Sérgio Leite</cp:lastModifiedBy>
  <cp:revision>2</cp:revision>
  <dcterms:created xsi:type="dcterms:W3CDTF">2006-08-16T00:00:00Z</dcterms:created>
  <dcterms:modified xsi:type="dcterms:W3CDTF">2026-08-18T20:12:34Z</dcterms:modified>
  <dc:identifier>DAHRhoqyMJU</dc:identifier>
</cp:coreProperties>
</file>