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7"/>
  </p:notesMasterIdLst>
  <p:sldIdLst>
    <p:sldId id="266" r:id="rId2"/>
    <p:sldId id="267" r:id="rId3"/>
    <p:sldId id="268" r:id="rId4"/>
    <p:sldId id="258" r:id="rId5"/>
    <p:sldId id="259" r:id="rId6"/>
    <p:sldId id="260" r:id="rId7"/>
    <p:sldId id="261" r:id="rId8"/>
    <p:sldId id="304" r:id="rId9"/>
    <p:sldId id="303" r:id="rId10"/>
    <p:sldId id="262" r:id="rId11"/>
    <p:sldId id="263" r:id="rId12"/>
    <p:sldId id="264" r:id="rId13"/>
    <p:sldId id="265" r:id="rId14"/>
    <p:sldId id="302" r:id="rId15"/>
    <p:sldId id="300" r:id="rId16"/>
  </p:sldIdLst>
  <p:sldSz cx="14630400" cy="8229600"/>
  <p:notesSz cx="8229600" cy="14630400"/>
  <p:embeddedFontLst>
    <p:embeddedFont>
      <p:font typeface="Roboto" panose="02000000000000000000" pitchFamily="2" charset="0"/>
      <p:regular r:id="rId18"/>
      <p:bold r:id="rId19"/>
      <p:italic r:id="rId20"/>
      <p:boldItalic r:id="rId21"/>
    </p:embeddedFont>
    <p:embeddedFont>
      <p:font typeface="Roboto Slab" pitchFamily="2" charset="0"/>
      <p:regular r:id="rId22"/>
      <p:bold r:id="rId23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066"/>
    <p:restoredTop sz="94610"/>
  </p:normalViewPr>
  <p:slideViewPr>
    <p:cSldViewPr snapToGrid="0" snapToObjects="1">
      <p:cViewPr varScale="1">
        <p:scale>
          <a:sx n="104" d="100"/>
          <a:sy n="104" d="100"/>
        </p:scale>
        <p:origin x="248" y="2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3726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988903-DC2E-5115-3543-B30F419604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4886172-3AE6-24EF-DA02-68FB89E7E7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EC316FA-B5CC-A9E2-BD6F-783C010B7D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41AD6C-3A5E-7000-84C7-CEB877CE44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8182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F1F8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CFE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F1F8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CFE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F1F8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CFE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F1F8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CFE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F1F8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CFE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F1F8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CFE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F1F8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CFE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F1F8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CFE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F1F8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CFE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F1F8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CFE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Relationship Id="rId9" Type="http://schemas.openxmlformats.org/officeDocument/2006/relationships/image" Target="../media/image20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8.svg"/><Relationship Id="rId5" Type="http://schemas.openxmlformats.org/officeDocument/2006/relationships/image" Target="../media/image27.svg"/><Relationship Id="rId4" Type="http://schemas.openxmlformats.org/officeDocument/2006/relationships/image" Target="../media/image26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emf"/><Relationship Id="rId3" Type="http://schemas.openxmlformats.org/officeDocument/2006/relationships/image" Target="../media/image30.jpe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svg"/><Relationship Id="rId4" Type="http://schemas.openxmlformats.org/officeDocument/2006/relationships/image" Target="../media/image10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872766" y="432413"/>
            <a:ext cx="8229600" cy="24009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5000" b="1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CURSO CBC, MESP e UFPA</a:t>
            </a:r>
          </a:p>
          <a:p>
            <a:pPr marL="0" indent="0" algn="l">
              <a:buNone/>
            </a:pPr>
            <a:r>
              <a:rPr lang="en-US" sz="1000" b="1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	</a:t>
            </a:r>
          </a:p>
          <a:p>
            <a:pPr marL="0" indent="0" algn="l">
              <a:buNone/>
            </a:pPr>
            <a:r>
              <a:rPr lang="en-US" sz="5400" err="1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Esporte</a:t>
            </a:r>
            <a:r>
              <a:rPr lang="en-US" sz="540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,</a:t>
            </a:r>
          </a:p>
          <a:p>
            <a:pPr marL="0" indent="0" algn="l">
              <a:buNone/>
            </a:pPr>
            <a:r>
              <a:rPr lang="en-US" sz="5400" err="1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Mudanças</a:t>
            </a:r>
            <a:r>
              <a:rPr lang="en-US" sz="540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 Climáticas e Sustentabilidade</a:t>
            </a:r>
            <a:endParaRPr lang="en-US" sz="5400"/>
          </a:p>
        </p:txBody>
      </p:sp>
      <p:sp>
        <p:nvSpPr>
          <p:cNvPr id="4" name="Text 1"/>
          <p:cNvSpPr/>
          <p:nvPr/>
        </p:nvSpPr>
        <p:spPr>
          <a:xfrm>
            <a:off x="6280189" y="3852225"/>
            <a:ext cx="7556421" cy="19876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6700"/>
              </a:lnSpc>
              <a:buNone/>
            </a:pPr>
            <a:r>
              <a:rPr lang="en-US" sz="4000">
                <a:solidFill>
                  <a:srgbClr val="FB7400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“</a:t>
            </a:r>
            <a:r>
              <a:rPr lang="en-US" sz="4000" err="1">
                <a:solidFill>
                  <a:srgbClr val="FB7400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Clubes</a:t>
            </a:r>
            <a:r>
              <a:rPr lang="en-US" sz="4000">
                <a:solidFill>
                  <a:srgbClr val="FB7400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 em movimento por um esporte </a:t>
            </a:r>
            <a:r>
              <a:rPr lang="en-US" sz="4000" err="1">
                <a:solidFill>
                  <a:srgbClr val="FB7400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mais</a:t>
            </a:r>
            <a:r>
              <a:rPr lang="en-US" sz="4000">
                <a:solidFill>
                  <a:srgbClr val="FB7400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 </a:t>
            </a:r>
            <a:r>
              <a:rPr lang="en-US" sz="4000" err="1">
                <a:solidFill>
                  <a:srgbClr val="FB7400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sustentável</a:t>
            </a:r>
            <a:r>
              <a:rPr lang="en-US" sz="4000">
                <a:solidFill>
                  <a:srgbClr val="FB7400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”</a:t>
            </a:r>
            <a:endParaRPr lang="en-US" sz="4000">
              <a:solidFill>
                <a:srgbClr val="FB7400"/>
              </a:solidFill>
            </a:endParaRPr>
          </a:p>
        </p:txBody>
      </p:sp>
      <p:sp>
        <p:nvSpPr>
          <p:cNvPr id="5" name="Text 2"/>
          <p:cNvSpPr/>
          <p:nvPr/>
        </p:nvSpPr>
        <p:spPr>
          <a:xfrm>
            <a:off x="6280189" y="6290658"/>
            <a:ext cx="755642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Uma iniciativa conjunta do Comitê Brasileiro de Clubes, Ministério do Esporte e Universidade Federal do Pará para transformar o esporte brasileiro através da consciência ambiental e práticas sustentáveis.</a:t>
            </a:r>
            <a:endParaRPr lang="en-US" sz="1550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55DA6B0B-250F-1EBE-EBBA-052676ED7E3B}"/>
              </a:ext>
            </a:extLst>
          </p:cNvPr>
          <p:cNvSpPr/>
          <p:nvPr/>
        </p:nvSpPr>
        <p:spPr>
          <a:xfrm>
            <a:off x="12390783" y="7580243"/>
            <a:ext cx="2080591" cy="649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411051" y="800400"/>
            <a:ext cx="5665470" cy="4069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200"/>
              </a:lnSpc>
              <a:buNone/>
            </a:pPr>
            <a:r>
              <a:rPr lang="en-US" sz="370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Esporte, Território e Sustentabilidade</a:t>
            </a:r>
            <a:endParaRPr lang="en-US" sz="3700"/>
          </a:p>
        </p:txBody>
      </p:sp>
      <p:sp>
        <p:nvSpPr>
          <p:cNvPr id="3" name="Text 1"/>
          <p:cNvSpPr/>
          <p:nvPr/>
        </p:nvSpPr>
        <p:spPr>
          <a:xfrm>
            <a:off x="1411051" y="1370409"/>
            <a:ext cx="3277076" cy="2033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Experiências que Inspiram Transformação</a:t>
            </a:r>
            <a:endParaRPr lang="en-US"/>
          </a:p>
        </p:txBody>
      </p:sp>
      <p:sp>
        <p:nvSpPr>
          <p:cNvPr id="4" name="Text 2"/>
          <p:cNvSpPr/>
          <p:nvPr/>
        </p:nvSpPr>
        <p:spPr>
          <a:xfrm>
            <a:off x="1077266" y="1765935"/>
            <a:ext cx="5936973" cy="3450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Coordenação de </a:t>
            </a:r>
            <a:r>
              <a:rPr lang="en-US" b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Graciella Faico</a:t>
            </a:r>
            <a:r>
              <a:rPr lang="en-US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(2h30m) - UFF, Seção de Articulação de Ações de Sustentabilidade.</a:t>
            </a:r>
            <a:endParaRPr lang="en-US"/>
          </a:p>
        </p:txBody>
      </p:sp>
      <p:sp>
        <p:nvSpPr>
          <p:cNvPr id="5" name="Text 3"/>
          <p:cNvSpPr/>
          <p:nvPr/>
        </p:nvSpPr>
        <p:spPr>
          <a:xfrm>
            <a:off x="1077266" y="2608304"/>
            <a:ext cx="5936973" cy="51756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200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 disciplina compartilha experiências práticas que aproximam esporte, sustentabilidade e território, com atenção especial às iniciativas desenvolvidas em instituições de ensino superior e seus contextos de inserção social.</a:t>
            </a:r>
            <a:endParaRPr lang="en-US" sz="2000"/>
          </a:p>
        </p:txBody>
      </p:sp>
      <p:sp>
        <p:nvSpPr>
          <p:cNvPr id="6" name="Text 4"/>
          <p:cNvSpPr/>
          <p:nvPr/>
        </p:nvSpPr>
        <p:spPr>
          <a:xfrm>
            <a:off x="1077266" y="4913469"/>
            <a:ext cx="6071486" cy="133588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200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Parte da compreensão do esporte como prática capaz de fortalecer vínculos, promover pertencimento e mobilizar ações conectadas à Agenda 2030 no cotidiano.</a:t>
            </a:r>
            <a:endParaRPr lang="en-US" sz="2000"/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1649" y="1296710"/>
            <a:ext cx="4976693" cy="4976693"/>
          </a:xfrm>
          <a:prstGeom prst="rect">
            <a:avLst/>
          </a:prstGeom>
        </p:spPr>
      </p:pic>
      <p:sp>
        <p:nvSpPr>
          <p:cNvPr id="8" name="Shape 5"/>
          <p:cNvSpPr/>
          <p:nvPr/>
        </p:nvSpPr>
        <p:spPr>
          <a:xfrm>
            <a:off x="2134911" y="6664763"/>
            <a:ext cx="3366730" cy="1335881"/>
          </a:xfrm>
          <a:prstGeom prst="roundRect">
            <a:avLst>
              <a:gd name="adj" fmla="val 1463"/>
            </a:avLst>
          </a:prstGeom>
          <a:solidFill>
            <a:srgbClr val="E9ECF2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8212" y="6662924"/>
            <a:ext cx="390644" cy="390644"/>
          </a:xfrm>
          <a:prstGeom prst="rect">
            <a:avLst/>
          </a:prstGeom>
        </p:spPr>
      </p:pic>
      <p:pic>
        <p:nvPicPr>
          <p:cNvPr id="10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417267" y="6878836"/>
            <a:ext cx="132534" cy="132534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2309813" y="7071717"/>
            <a:ext cx="1748671" cy="2033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25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Projetos Universitários</a:t>
            </a:r>
            <a:endParaRPr lang="en-US" sz="1250"/>
          </a:p>
        </p:txBody>
      </p:sp>
      <p:sp>
        <p:nvSpPr>
          <p:cNvPr id="12" name="Text 7"/>
          <p:cNvSpPr/>
          <p:nvPr/>
        </p:nvSpPr>
        <p:spPr>
          <a:xfrm>
            <a:off x="2309813" y="7326273"/>
            <a:ext cx="3106460" cy="3450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100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UFF de Bike e Guanabara Canoa Escola como referências de práticas situadas</a:t>
            </a:r>
            <a:endParaRPr lang="en-US" sz="1000"/>
          </a:p>
        </p:txBody>
      </p:sp>
      <p:sp>
        <p:nvSpPr>
          <p:cNvPr id="13" name="Shape 8"/>
          <p:cNvSpPr/>
          <p:nvPr/>
        </p:nvSpPr>
        <p:spPr>
          <a:xfrm>
            <a:off x="5676543" y="6654571"/>
            <a:ext cx="3366730" cy="1335881"/>
          </a:xfrm>
          <a:prstGeom prst="roundRect">
            <a:avLst>
              <a:gd name="adj" fmla="val 1463"/>
            </a:avLst>
          </a:prstGeom>
          <a:solidFill>
            <a:srgbClr val="E9ECF2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4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9305" y="6664763"/>
            <a:ext cx="390644" cy="390644"/>
          </a:xfrm>
          <a:prstGeom prst="rect">
            <a:avLst/>
          </a:prstGeom>
        </p:spPr>
      </p:pic>
      <p:pic>
        <p:nvPicPr>
          <p:cNvPr id="15" name="Image 4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69305" y="6703100"/>
            <a:ext cx="175736" cy="175736"/>
          </a:xfrm>
          <a:prstGeom prst="rect">
            <a:avLst/>
          </a:prstGeom>
        </p:spPr>
      </p:pic>
      <p:sp>
        <p:nvSpPr>
          <p:cNvPr id="16" name="Text 9"/>
          <p:cNvSpPr/>
          <p:nvPr/>
        </p:nvSpPr>
        <p:spPr>
          <a:xfrm>
            <a:off x="5761911" y="7071717"/>
            <a:ext cx="2013466" cy="2033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25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Engajamento Comunitário</a:t>
            </a:r>
            <a:endParaRPr lang="en-US" sz="1250"/>
          </a:p>
        </p:txBody>
      </p:sp>
      <p:sp>
        <p:nvSpPr>
          <p:cNvPr id="17" name="Text 10"/>
          <p:cNvSpPr/>
          <p:nvPr/>
        </p:nvSpPr>
        <p:spPr>
          <a:xfrm>
            <a:off x="5761911" y="7326273"/>
            <a:ext cx="3106460" cy="3450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100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Fortalecimento de vínculos e promoção de pertencimento através do esporte</a:t>
            </a:r>
            <a:endParaRPr lang="en-US" sz="1000"/>
          </a:p>
        </p:txBody>
      </p:sp>
      <p:sp>
        <p:nvSpPr>
          <p:cNvPr id="18" name="Shape 11"/>
          <p:cNvSpPr/>
          <p:nvPr/>
        </p:nvSpPr>
        <p:spPr>
          <a:xfrm>
            <a:off x="9299377" y="6595705"/>
            <a:ext cx="3366730" cy="1335881"/>
          </a:xfrm>
          <a:prstGeom prst="roundRect">
            <a:avLst>
              <a:gd name="adj" fmla="val 1463"/>
            </a:avLst>
          </a:prstGeom>
          <a:solidFill>
            <a:srgbClr val="E9ECF2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9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62599" y="6638389"/>
            <a:ext cx="390644" cy="390644"/>
          </a:xfrm>
          <a:prstGeom prst="rect">
            <a:avLst/>
          </a:prstGeom>
        </p:spPr>
      </p:pic>
      <p:pic>
        <p:nvPicPr>
          <p:cNvPr id="20" name="Image 6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321403" y="6703100"/>
            <a:ext cx="175736" cy="175736"/>
          </a:xfrm>
          <a:prstGeom prst="rect">
            <a:avLst/>
          </a:prstGeom>
        </p:spPr>
      </p:pic>
      <p:sp>
        <p:nvSpPr>
          <p:cNvPr id="21" name="Text 12"/>
          <p:cNvSpPr/>
          <p:nvPr/>
        </p:nvSpPr>
        <p:spPr>
          <a:xfrm>
            <a:off x="9214009" y="7071717"/>
            <a:ext cx="2588657" cy="2033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25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Responsabilidade Socioambiental</a:t>
            </a:r>
            <a:endParaRPr lang="en-US" sz="1250"/>
          </a:p>
        </p:txBody>
      </p:sp>
      <p:sp>
        <p:nvSpPr>
          <p:cNvPr id="22" name="Text 13"/>
          <p:cNvSpPr/>
          <p:nvPr/>
        </p:nvSpPr>
        <p:spPr>
          <a:xfrm>
            <a:off x="9214009" y="7326273"/>
            <a:ext cx="3106460" cy="3450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100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Compromisso com educação, inclusão, saúde, mobilidade e relação respeitosa com a natureza</a:t>
            </a:r>
            <a:endParaRPr lang="en-US" sz="1000"/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8B848D31-0A91-4A02-A2CE-0024F14E7711}"/>
              </a:ext>
            </a:extLst>
          </p:cNvPr>
          <p:cNvSpPr/>
          <p:nvPr/>
        </p:nvSpPr>
        <p:spPr>
          <a:xfrm>
            <a:off x="12666107" y="7580243"/>
            <a:ext cx="1805267" cy="649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82228" y="494705"/>
            <a:ext cx="7779544" cy="1065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150"/>
              </a:lnSpc>
              <a:buNone/>
            </a:pPr>
            <a:r>
              <a:rPr lang="en-US" sz="335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Marketing Esportivo e Sustentabilidade</a:t>
            </a:r>
            <a:endParaRPr lang="en-US" sz="3350"/>
          </a:p>
        </p:txBody>
      </p:sp>
      <p:sp>
        <p:nvSpPr>
          <p:cNvPr id="4" name="Text 1"/>
          <p:cNvSpPr/>
          <p:nvPr/>
        </p:nvSpPr>
        <p:spPr>
          <a:xfrm>
            <a:off x="682228" y="1780342"/>
            <a:ext cx="7779544" cy="5074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40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Coordenação de </a:t>
            </a:r>
            <a:r>
              <a:rPr lang="en-US" sz="1400" b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Carla Isabel Paula da Rocha de Araujo</a:t>
            </a:r>
            <a:r>
              <a:rPr lang="en-US" sz="140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(2h30m) - Professora FEF-UFPA, Especialista em </a:t>
            </a:r>
            <a:r>
              <a:rPr lang="en-US" sz="1400" err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Gestão</a:t>
            </a:r>
            <a:r>
              <a:rPr lang="en-US" sz="140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e MKT </a:t>
            </a:r>
            <a:r>
              <a:rPr lang="en-US" sz="1400" err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Esportivo</a:t>
            </a:r>
            <a:r>
              <a:rPr lang="en-US" sz="140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.</a:t>
            </a:r>
            <a:endParaRPr lang="en-US" sz="1400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228" y="2452568"/>
            <a:ext cx="852726" cy="1202769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681520" y="2623066"/>
            <a:ext cx="2751653" cy="266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Conscientização Ambiental</a:t>
            </a:r>
            <a:endParaRPr lang="en-US" sz="1650"/>
          </a:p>
        </p:txBody>
      </p:sp>
      <p:sp>
        <p:nvSpPr>
          <p:cNvPr id="7" name="Text 3"/>
          <p:cNvSpPr/>
          <p:nvPr/>
        </p:nvSpPr>
        <p:spPr>
          <a:xfrm>
            <a:off x="1681520" y="2977396"/>
            <a:ext cx="6780252" cy="5074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30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Marketing como catalisador para promoção da consciencialização ambiental dentro do esporte</a:t>
            </a:r>
            <a:endParaRPr lang="en-US" sz="1300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228" y="3655338"/>
            <a:ext cx="852726" cy="1202769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1681520" y="3825835"/>
            <a:ext cx="2779633" cy="266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Estratégias Bem Planejadas</a:t>
            </a:r>
            <a:endParaRPr lang="en-US" sz="1650"/>
          </a:p>
        </p:txBody>
      </p:sp>
      <p:sp>
        <p:nvSpPr>
          <p:cNvPr id="10" name="Text 5"/>
          <p:cNvSpPr/>
          <p:nvPr/>
        </p:nvSpPr>
        <p:spPr>
          <a:xfrm>
            <a:off x="1681520" y="4180165"/>
            <a:ext cx="6780252" cy="5074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30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Ações efetivas e autênticas, não greenwashing - as redes sociais expõem práticas não genuínas</a:t>
            </a:r>
            <a:endParaRPr lang="en-US" sz="1300"/>
          </a:p>
        </p:txBody>
      </p:sp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2228" y="4858107"/>
            <a:ext cx="852726" cy="1202769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1681520" y="5028605"/>
            <a:ext cx="2330291" cy="266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Esporte como Cuidador</a:t>
            </a:r>
            <a:endParaRPr lang="en-US" sz="1650"/>
          </a:p>
        </p:txBody>
      </p:sp>
      <p:sp>
        <p:nvSpPr>
          <p:cNvPr id="13" name="Text 7"/>
          <p:cNvSpPr/>
          <p:nvPr/>
        </p:nvSpPr>
        <p:spPr>
          <a:xfrm>
            <a:off x="1681520" y="5382935"/>
            <a:ext cx="6780252" cy="5074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30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Comunicação e divulgação de ações em prol do planeta através de estratégias de marketing sustentáveis</a:t>
            </a:r>
            <a:endParaRPr lang="en-US" sz="1300"/>
          </a:p>
        </p:txBody>
      </p:sp>
      <p:sp>
        <p:nvSpPr>
          <p:cNvPr id="14" name="Text 8"/>
          <p:cNvSpPr/>
          <p:nvPr/>
        </p:nvSpPr>
        <p:spPr>
          <a:xfrm>
            <a:off x="937974" y="6390442"/>
            <a:ext cx="7523798" cy="5074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60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"O esporte é um agente primordial na comunicação e divulgação de ações em prol do planeta terra."</a:t>
            </a:r>
            <a:endParaRPr lang="en-US" sz="1600"/>
          </a:p>
        </p:txBody>
      </p:sp>
      <p:sp>
        <p:nvSpPr>
          <p:cNvPr id="15" name="Shape 9"/>
          <p:cNvSpPr/>
          <p:nvPr/>
        </p:nvSpPr>
        <p:spPr>
          <a:xfrm>
            <a:off x="682228" y="6225659"/>
            <a:ext cx="22860" cy="837009"/>
          </a:xfrm>
          <a:prstGeom prst="rect">
            <a:avLst/>
          </a:prstGeom>
          <a:solidFill>
            <a:srgbClr val="3257B8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6" name="Text 10"/>
          <p:cNvSpPr/>
          <p:nvPr/>
        </p:nvSpPr>
        <p:spPr>
          <a:xfrm>
            <a:off x="682228" y="7227451"/>
            <a:ext cx="7779544" cy="5074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300" b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Processo Avaliativo:</a:t>
            </a:r>
            <a:r>
              <a:rPr lang="en-US" sz="130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Levantamento em grupos de estratégias de marketing bem montadas, focadas na sustentabilidade e que causaram impacto social relevante - estudo de caso prático.</a:t>
            </a:r>
            <a:endParaRPr lang="en-US" sz="13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39984" y="362188"/>
            <a:ext cx="2790944" cy="3488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3900" dirty="0" err="1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Estudos</a:t>
            </a:r>
            <a:r>
              <a:rPr lang="en-US" sz="390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 de Caso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49416" y="921543"/>
            <a:ext cx="2874169" cy="174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Análise de Práticas Sustentáveis no Esporte</a:t>
            </a:r>
            <a:endParaRPr lang="en-US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3340" y="1112996"/>
            <a:ext cx="3358158" cy="3358158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6551295" y="1098828"/>
            <a:ext cx="5173266" cy="1395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200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Coordenação de </a:t>
            </a:r>
            <a:r>
              <a:rPr lang="en-US" sz="2000" b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Carla Isabel Paula da Rocha de Araujo</a:t>
            </a:r>
            <a:r>
              <a:rPr lang="en-US" sz="200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(2h30m)</a:t>
            </a:r>
            <a:endParaRPr lang="en-US" sz="2000"/>
          </a:p>
        </p:txBody>
      </p:sp>
      <p:sp>
        <p:nvSpPr>
          <p:cNvPr id="6" name="Text 3"/>
          <p:cNvSpPr/>
          <p:nvPr/>
        </p:nvSpPr>
        <p:spPr>
          <a:xfrm>
            <a:off x="6551294" y="1673662"/>
            <a:ext cx="6714131" cy="203694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200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Análise de diferentes estudos de caso reais que usaram sustentabilidade e boas estratégias de marketing para promoverem ou reconstruírem sua imagem.</a:t>
            </a:r>
            <a:endParaRPr lang="en-US" sz="2000"/>
          </a:p>
        </p:txBody>
      </p:sp>
      <p:sp>
        <p:nvSpPr>
          <p:cNvPr id="7" name="Shape 4"/>
          <p:cNvSpPr/>
          <p:nvPr/>
        </p:nvSpPr>
        <p:spPr>
          <a:xfrm>
            <a:off x="2913340" y="4612362"/>
            <a:ext cx="8960608" cy="669846"/>
          </a:xfrm>
          <a:prstGeom prst="roundRect">
            <a:avLst>
              <a:gd name="adj" fmla="val 2500"/>
            </a:avLst>
          </a:prstGeom>
          <a:solidFill>
            <a:srgbClr val="FBFCFE"/>
          </a:solidFill>
          <a:ln w="15240">
            <a:solidFill>
              <a:srgbClr val="CFD2D8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8" name="Shape 5"/>
          <p:cNvSpPr/>
          <p:nvPr/>
        </p:nvSpPr>
        <p:spPr>
          <a:xfrm>
            <a:off x="2928580" y="4627602"/>
            <a:ext cx="446484" cy="639366"/>
          </a:xfrm>
          <a:prstGeom prst="rect">
            <a:avLst/>
          </a:prstGeom>
          <a:solidFill>
            <a:srgbClr val="E9ECF2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68122" y="4863584"/>
            <a:ext cx="167402" cy="167402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3437811" y="4739164"/>
            <a:ext cx="1395412" cy="174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1400" b="1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Gestão de Eventos</a:t>
            </a:r>
            <a:endParaRPr lang="en-US" sz="1400" b="1"/>
          </a:p>
        </p:txBody>
      </p:sp>
      <p:sp>
        <p:nvSpPr>
          <p:cNvPr id="11" name="Text 7"/>
          <p:cNvSpPr/>
          <p:nvPr/>
        </p:nvSpPr>
        <p:spPr>
          <a:xfrm>
            <a:off x="3437811" y="5030986"/>
            <a:ext cx="8152448" cy="1395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050"/>
              </a:lnSpc>
              <a:buNone/>
            </a:pPr>
            <a:r>
              <a:rPr lang="en-US" sz="140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JO Vancouver 2010, Londres 2012 e Tóquio 2020 como referências de sustentabilidade em mega-eventos</a:t>
            </a:r>
            <a:endParaRPr lang="en-US" sz="1400"/>
          </a:p>
        </p:txBody>
      </p:sp>
      <p:sp>
        <p:nvSpPr>
          <p:cNvPr id="12" name="Shape 8"/>
          <p:cNvSpPr/>
          <p:nvPr/>
        </p:nvSpPr>
        <p:spPr>
          <a:xfrm>
            <a:off x="2913340" y="5344954"/>
            <a:ext cx="8960608" cy="669846"/>
          </a:xfrm>
          <a:prstGeom prst="roundRect">
            <a:avLst>
              <a:gd name="adj" fmla="val 2500"/>
            </a:avLst>
          </a:prstGeom>
          <a:solidFill>
            <a:srgbClr val="FBFCFE"/>
          </a:solidFill>
          <a:ln w="15240">
            <a:solidFill>
              <a:srgbClr val="CFD2D8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3" name="Shape 9"/>
          <p:cNvSpPr/>
          <p:nvPr/>
        </p:nvSpPr>
        <p:spPr>
          <a:xfrm>
            <a:off x="2928580" y="5360194"/>
            <a:ext cx="446484" cy="639366"/>
          </a:xfrm>
          <a:prstGeom prst="rect">
            <a:avLst/>
          </a:prstGeom>
          <a:solidFill>
            <a:srgbClr val="E9ECF2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4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68122" y="5596176"/>
            <a:ext cx="167402" cy="167402"/>
          </a:xfrm>
          <a:prstGeom prst="rect">
            <a:avLst/>
          </a:prstGeom>
        </p:spPr>
      </p:pic>
      <p:sp>
        <p:nvSpPr>
          <p:cNvPr id="15" name="Text 10"/>
          <p:cNvSpPr/>
          <p:nvPr/>
        </p:nvSpPr>
        <p:spPr>
          <a:xfrm>
            <a:off x="3437811" y="5471755"/>
            <a:ext cx="1414224" cy="174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1400" b="1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Gestão de Instalações</a:t>
            </a:r>
            <a:endParaRPr lang="en-US" sz="1400" b="1"/>
          </a:p>
        </p:txBody>
      </p:sp>
      <p:sp>
        <p:nvSpPr>
          <p:cNvPr id="16" name="Text 11"/>
          <p:cNvSpPr/>
          <p:nvPr/>
        </p:nvSpPr>
        <p:spPr>
          <a:xfrm>
            <a:off x="3437811" y="5763578"/>
            <a:ext cx="8152448" cy="1395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050"/>
              </a:lnSpc>
              <a:buNone/>
            </a:pPr>
            <a:r>
              <a:rPr lang="en-US" sz="140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Práticas sustentáveis na construção e operação de instalações esportivas</a:t>
            </a:r>
            <a:endParaRPr lang="en-US" sz="1400"/>
          </a:p>
        </p:txBody>
      </p:sp>
      <p:sp>
        <p:nvSpPr>
          <p:cNvPr id="17" name="Shape 12"/>
          <p:cNvSpPr/>
          <p:nvPr/>
        </p:nvSpPr>
        <p:spPr>
          <a:xfrm>
            <a:off x="2913340" y="6077545"/>
            <a:ext cx="8960608" cy="669846"/>
          </a:xfrm>
          <a:prstGeom prst="roundRect">
            <a:avLst>
              <a:gd name="adj" fmla="val 2500"/>
            </a:avLst>
          </a:prstGeom>
          <a:solidFill>
            <a:srgbClr val="FBFCFE"/>
          </a:solidFill>
          <a:ln w="15240">
            <a:solidFill>
              <a:srgbClr val="CFD2D8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8" name="Shape 13"/>
          <p:cNvSpPr/>
          <p:nvPr/>
        </p:nvSpPr>
        <p:spPr>
          <a:xfrm>
            <a:off x="2928580" y="6092785"/>
            <a:ext cx="446484" cy="639366"/>
          </a:xfrm>
          <a:prstGeom prst="rect">
            <a:avLst/>
          </a:prstGeom>
          <a:solidFill>
            <a:srgbClr val="E9ECF2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9" name="Image 3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68122" y="6328767"/>
            <a:ext cx="167402" cy="167402"/>
          </a:xfrm>
          <a:prstGeom prst="rect">
            <a:avLst/>
          </a:prstGeom>
        </p:spPr>
      </p:pic>
      <p:sp>
        <p:nvSpPr>
          <p:cNvPr id="20" name="Text 14"/>
          <p:cNvSpPr/>
          <p:nvPr/>
        </p:nvSpPr>
        <p:spPr>
          <a:xfrm>
            <a:off x="3437811" y="6204347"/>
            <a:ext cx="1395412" cy="174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1400" b="1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Gestão de Clubes</a:t>
            </a:r>
            <a:endParaRPr lang="en-US" sz="1400" b="1"/>
          </a:p>
        </p:txBody>
      </p:sp>
      <p:sp>
        <p:nvSpPr>
          <p:cNvPr id="21" name="Text 15"/>
          <p:cNvSpPr/>
          <p:nvPr/>
        </p:nvSpPr>
        <p:spPr>
          <a:xfrm>
            <a:off x="3437811" y="6496169"/>
            <a:ext cx="8152448" cy="1395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050"/>
              </a:lnSpc>
              <a:buNone/>
            </a:pPr>
            <a:r>
              <a:rPr lang="en-US" sz="140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Estratégias de sustentabilidade implementadas por clubes esportivos nacionais e internacionais</a:t>
            </a:r>
            <a:endParaRPr lang="en-US" sz="1400"/>
          </a:p>
        </p:txBody>
      </p:sp>
      <p:sp>
        <p:nvSpPr>
          <p:cNvPr id="22" name="Shape 16"/>
          <p:cNvSpPr/>
          <p:nvPr/>
        </p:nvSpPr>
        <p:spPr>
          <a:xfrm>
            <a:off x="2913340" y="6810137"/>
            <a:ext cx="8960608" cy="669846"/>
          </a:xfrm>
          <a:prstGeom prst="roundRect">
            <a:avLst>
              <a:gd name="adj" fmla="val 2500"/>
            </a:avLst>
          </a:prstGeom>
          <a:solidFill>
            <a:srgbClr val="FBFCFE"/>
          </a:solidFill>
          <a:ln w="15240">
            <a:solidFill>
              <a:srgbClr val="CFD2D8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23" name="Shape 17"/>
          <p:cNvSpPr/>
          <p:nvPr/>
        </p:nvSpPr>
        <p:spPr>
          <a:xfrm>
            <a:off x="2928580" y="6825377"/>
            <a:ext cx="446484" cy="639366"/>
          </a:xfrm>
          <a:prstGeom prst="rect">
            <a:avLst/>
          </a:prstGeom>
          <a:solidFill>
            <a:srgbClr val="E9ECF2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24" name="Image 4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068122" y="7061359"/>
            <a:ext cx="167402" cy="167402"/>
          </a:xfrm>
          <a:prstGeom prst="rect">
            <a:avLst/>
          </a:prstGeom>
        </p:spPr>
      </p:pic>
      <p:sp>
        <p:nvSpPr>
          <p:cNvPr id="25" name="Text 18"/>
          <p:cNvSpPr/>
          <p:nvPr/>
        </p:nvSpPr>
        <p:spPr>
          <a:xfrm>
            <a:off x="3437811" y="6936938"/>
            <a:ext cx="1843326" cy="174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1400" b="1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Treinamento e Performance</a:t>
            </a:r>
            <a:endParaRPr lang="en-US" sz="1400" b="1"/>
          </a:p>
        </p:txBody>
      </p:sp>
      <p:sp>
        <p:nvSpPr>
          <p:cNvPr id="26" name="Text 19"/>
          <p:cNvSpPr/>
          <p:nvPr/>
        </p:nvSpPr>
        <p:spPr>
          <a:xfrm>
            <a:off x="3437811" y="7228761"/>
            <a:ext cx="8152448" cy="1395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050"/>
              </a:lnSpc>
              <a:buNone/>
            </a:pPr>
            <a:r>
              <a:rPr lang="en-US" sz="140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Adaptações e estratégias para mitigar impactos das mudanças climáticas no desempenho dos atletas</a:t>
            </a:r>
            <a:endParaRPr lang="en-US" sz="1400"/>
          </a:p>
        </p:txBody>
      </p:sp>
      <p:sp>
        <p:nvSpPr>
          <p:cNvPr id="27" name="Text 20"/>
          <p:cNvSpPr/>
          <p:nvPr/>
        </p:nvSpPr>
        <p:spPr>
          <a:xfrm>
            <a:off x="302662" y="7903265"/>
            <a:ext cx="12591703" cy="1744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050"/>
              </a:lnSpc>
              <a:buNone/>
            </a:pPr>
            <a:r>
              <a:rPr lang="en-US" sz="1400" b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Processo Avaliativo:</a:t>
            </a:r>
            <a:r>
              <a:rPr lang="en-US" sz="140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Pesquisa e apresentação em grupo de uma proposta estratégica de marketing com foco na sustentabilidade para um </a:t>
            </a:r>
            <a:r>
              <a:rPr lang="en-US" sz="1400" err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clube</a:t>
            </a:r>
            <a:r>
              <a:rPr lang="en-US" sz="140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.</a:t>
            </a:r>
            <a:endParaRPr lang="en-US" sz="1400"/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387EC823-FA54-4924-BE51-048E5CCA2482}"/>
              </a:ext>
            </a:extLst>
          </p:cNvPr>
          <p:cNvSpPr/>
          <p:nvPr/>
        </p:nvSpPr>
        <p:spPr>
          <a:xfrm>
            <a:off x="12390783" y="7580243"/>
            <a:ext cx="2080591" cy="649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446014" y="502206"/>
            <a:ext cx="3721298" cy="4651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650"/>
              </a:lnSpc>
              <a:buNone/>
            </a:pPr>
            <a:r>
              <a:rPr lang="en-US" sz="375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Corpo Docente</a:t>
            </a:r>
            <a:endParaRPr lang="en-US" sz="3750"/>
          </a:p>
        </p:txBody>
      </p:sp>
      <p:sp>
        <p:nvSpPr>
          <p:cNvPr id="3" name="Text 1"/>
          <p:cNvSpPr/>
          <p:nvPr/>
        </p:nvSpPr>
        <p:spPr>
          <a:xfrm>
            <a:off x="1446014" y="1190625"/>
            <a:ext cx="11738253" cy="2083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60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Uma equipe multidisciplinar de especialistas em educação ambiental, ciências do esporte, fisiologia, neurociências e gestão esportiva.</a:t>
            </a:r>
            <a:endParaRPr lang="en-US" sz="1600"/>
          </a:p>
        </p:txBody>
      </p:sp>
      <p:sp>
        <p:nvSpPr>
          <p:cNvPr id="5" name="Text 2"/>
          <p:cNvSpPr/>
          <p:nvPr/>
        </p:nvSpPr>
        <p:spPr>
          <a:xfrm>
            <a:off x="309848" y="3273493"/>
            <a:ext cx="2016323" cy="2325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5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Maria </a:t>
            </a:r>
            <a:r>
              <a:rPr lang="en-US" sz="1450" dirty="0" err="1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Ludetana</a:t>
            </a:r>
            <a:r>
              <a:rPr lang="en-US" sz="145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 Araujo</a:t>
            </a:r>
            <a:endParaRPr lang="en-US" sz="1450" dirty="0"/>
          </a:p>
        </p:txBody>
      </p:sp>
      <p:sp>
        <p:nvSpPr>
          <p:cNvPr id="6" name="Text 3"/>
          <p:cNvSpPr/>
          <p:nvPr/>
        </p:nvSpPr>
        <p:spPr>
          <a:xfrm>
            <a:off x="309848" y="3553785"/>
            <a:ext cx="2829878" cy="4167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150" dirty="0" err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Doutora</a:t>
            </a:r>
            <a:r>
              <a:rPr lang="en-US" sz="11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150" dirty="0" err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em</a:t>
            </a:r>
            <a:r>
              <a:rPr lang="en-US" sz="11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Filosofia e </a:t>
            </a:r>
            <a:r>
              <a:rPr lang="en-US" sz="1150" dirty="0" err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Ciências</a:t>
            </a:r>
            <a:r>
              <a:rPr lang="en-US" sz="11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da </a:t>
            </a:r>
            <a:r>
              <a:rPr lang="en-US" sz="1150" dirty="0" err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Educação</a:t>
            </a:r>
            <a:r>
              <a:rPr lang="en-US" sz="11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</a:t>
            </a:r>
            <a:r>
              <a:rPr lang="en-US" sz="1150" dirty="0" err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Educação</a:t>
            </a:r>
            <a:r>
              <a:rPr lang="en-US" sz="11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Ambiental - UFPA</a:t>
            </a:r>
            <a:endParaRPr lang="en-US" sz="1150" dirty="0"/>
          </a:p>
        </p:txBody>
      </p:sp>
      <p:sp>
        <p:nvSpPr>
          <p:cNvPr id="8" name="Text 4"/>
          <p:cNvSpPr/>
          <p:nvPr/>
        </p:nvSpPr>
        <p:spPr>
          <a:xfrm>
            <a:off x="2959048" y="3316782"/>
            <a:ext cx="2017514" cy="2325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5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Samuel Penna </a:t>
            </a:r>
            <a:r>
              <a:rPr lang="en-US" sz="1450" dirty="0" err="1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Wanner</a:t>
            </a:r>
            <a:endParaRPr lang="en-US" sz="1450" dirty="0"/>
          </a:p>
        </p:txBody>
      </p:sp>
      <p:sp>
        <p:nvSpPr>
          <p:cNvPr id="9" name="Text 5"/>
          <p:cNvSpPr/>
          <p:nvPr/>
        </p:nvSpPr>
        <p:spPr>
          <a:xfrm>
            <a:off x="2959048" y="3604736"/>
            <a:ext cx="2829878" cy="4167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150" dirty="0" err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Ciências</a:t>
            </a:r>
            <a:r>
              <a:rPr lang="en-US" sz="11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do </a:t>
            </a:r>
            <a:r>
              <a:rPr lang="en-US" sz="1150" dirty="0" err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Esporte</a:t>
            </a:r>
            <a:r>
              <a:rPr lang="en-US" sz="11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</a:t>
            </a:r>
            <a:r>
              <a:rPr lang="en-US" sz="1150" dirty="0" err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Fisiologia</a:t>
            </a:r>
            <a:r>
              <a:rPr lang="en-US" sz="11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do </a:t>
            </a:r>
            <a:r>
              <a:rPr lang="en-US" sz="1150" dirty="0" err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Exercício</a:t>
            </a:r>
            <a:r>
              <a:rPr lang="en-US" sz="11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</a:t>
            </a:r>
            <a:r>
              <a:rPr lang="en-US" sz="1150" dirty="0" err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Termorregulação</a:t>
            </a:r>
            <a:r>
              <a:rPr lang="en-US" sz="11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- UFMG</a:t>
            </a:r>
            <a:endParaRPr lang="en-US" sz="1150" dirty="0"/>
          </a:p>
        </p:txBody>
      </p:sp>
      <p:pic>
        <p:nvPicPr>
          <p:cNvPr id="10" name="Image 2"/>
          <p:cNvPicPr>
            <a:picLocks noChangeAspect="1"/>
          </p:cNvPicPr>
          <p:nvPr/>
        </p:nvPicPr>
        <p:blipFill>
          <a:blip r:embed="rId3"/>
          <a:srcRect t="9643" b="9643"/>
          <a:stretch/>
        </p:blipFill>
        <p:spPr>
          <a:xfrm>
            <a:off x="5788926" y="1485146"/>
            <a:ext cx="1736505" cy="1736505"/>
          </a:xfrm>
          <a:prstGeom prst="ellipse">
            <a:avLst/>
          </a:prstGeom>
        </p:spPr>
      </p:pic>
      <p:sp>
        <p:nvSpPr>
          <p:cNvPr id="11" name="Text 6"/>
          <p:cNvSpPr/>
          <p:nvPr/>
        </p:nvSpPr>
        <p:spPr>
          <a:xfrm>
            <a:off x="5510929" y="3325831"/>
            <a:ext cx="1860590" cy="2325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5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Graciella </a:t>
            </a:r>
            <a:r>
              <a:rPr lang="en-US" sz="1450" dirty="0" err="1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Faico</a:t>
            </a:r>
            <a:endParaRPr lang="en-US" sz="1450" dirty="0"/>
          </a:p>
        </p:txBody>
      </p:sp>
      <p:sp>
        <p:nvSpPr>
          <p:cNvPr id="12" name="Text 7"/>
          <p:cNvSpPr/>
          <p:nvPr/>
        </p:nvSpPr>
        <p:spPr>
          <a:xfrm>
            <a:off x="5510929" y="3634549"/>
            <a:ext cx="2829878" cy="4167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150" dirty="0" err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Políticas</a:t>
            </a:r>
            <a:r>
              <a:rPr lang="en-US" sz="11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150" dirty="0" err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Públicas</a:t>
            </a:r>
            <a:r>
              <a:rPr lang="en-US" sz="11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e </a:t>
            </a:r>
            <a:r>
              <a:rPr lang="en-US" sz="1150" dirty="0" err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Gestão</a:t>
            </a:r>
            <a:r>
              <a:rPr lang="en-US" sz="11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150" dirty="0" err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Governamental</a:t>
            </a:r>
            <a:r>
              <a:rPr lang="en-US" sz="11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</a:t>
            </a:r>
            <a:r>
              <a:rPr lang="en-US" sz="1150" dirty="0" err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Sustentabilidade</a:t>
            </a:r>
            <a:r>
              <a:rPr lang="en-US" sz="11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- UFF</a:t>
            </a:r>
            <a:endParaRPr lang="en-US" sz="1150" dirty="0"/>
          </a:p>
        </p:txBody>
      </p:sp>
      <p:pic>
        <p:nvPicPr>
          <p:cNvPr id="13" name="Image 3"/>
          <p:cNvPicPr>
            <a:picLocks noChangeAspect="1"/>
          </p:cNvPicPr>
          <p:nvPr/>
        </p:nvPicPr>
        <p:blipFill>
          <a:blip r:embed="rId4"/>
          <a:srcRect t="12688" b="12688"/>
          <a:stretch/>
        </p:blipFill>
        <p:spPr>
          <a:xfrm>
            <a:off x="8551552" y="1494155"/>
            <a:ext cx="1736505" cy="1736505"/>
          </a:xfrm>
          <a:prstGeom prst="ellipse">
            <a:avLst/>
          </a:prstGeom>
        </p:spPr>
      </p:pic>
      <p:sp>
        <p:nvSpPr>
          <p:cNvPr id="14" name="Text 8"/>
          <p:cNvSpPr/>
          <p:nvPr/>
        </p:nvSpPr>
        <p:spPr>
          <a:xfrm>
            <a:off x="8551552" y="3303341"/>
            <a:ext cx="1860590" cy="2325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800"/>
              </a:lnSpc>
            </a:pPr>
            <a:r>
              <a:rPr lang="en-US" sz="145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João </a:t>
            </a:r>
            <a:r>
              <a:rPr lang="pt-BR" dirty="0"/>
              <a:t>Bento Torres Neto</a:t>
            </a:r>
            <a:endParaRPr lang="en-US" sz="1450" dirty="0"/>
          </a:p>
        </p:txBody>
      </p:sp>
      <p:sp>
        <p:nvSpPr>
          <p:cNvPr id="15" name="Text 9"/>
          <p:cNvSpPr/>
          <p:nvPr/>
        </p:nvSpPr>
        <p:spPr>
          <a:xfrm>
            <a:off x="8551552" y="3592421"/>
            <a:ext cx="2829997" cy="4167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150" dirty="0" err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Neurociências</a:t>
            </a:r>
            <a:r>
              <a:rPr lang="en-US" sz="11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e </a:t>
            </a:r>
            <a:r>
              <a:rPr lang="en-US" sz="1150" dirty="0" err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Biologia</a:t>
            </a:r>
            <a:r>
              <a:rPr lang="en-US" sz="11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150" dirty="0" err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Celular</a:t>
            </a:r>
            <a:r>
              <a:rPr lang="en-US" sz="11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Mente, </a:t>
            </a:r>
            <a:r>
              <a:rPr lang="en-US" sz="1150" dirty="0" err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Cérebro</a:t>
            </a:r>
            <a:r>
              <a:rPr lang="en-US" sz="11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e </a:t>
            </a:r>
            <a:r>
              <a:rPr lang="en-US" sz="1150" dirty="0" err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Educação</a:t>
            </a:r>
            <a:r>
              <a:rPr lang="en-US" sz="11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- UFPA</a:t>
            </a:r>
            <a:endParaRPr lang="en-US" sz="1150" dirty="0"/>
          </a:p>
        </p:txBody>
      </p:sp>
      <p:pic>
        <p:nvPicPr>
          <p:cNvPr id="16" name="Image 4"/>
          <p:cNvPicPr>
            <a:picLocks noChangeAspect="1"/>
          </p:cNvPicPr>
          <p:nvPr/>
        </p:nvPicPr>
        <p:blipFill>
          <a:blip r:embed="rId5"/>
          <a:srcRect t="10000" b="10000"/>
          <a:stretch/>
        </p:blipFill>
        <p:spPr>
          <a:xfrm>
            <a:off x="6105229" y="4442399"/>
            <a:ext cx="1641277" cy="1641277"/>
          </a:xfrm>
          <a:prstGeom prst="ellipse">
            <a:avLst/>
          </a:prstGeom>
        </p:spPr>
      </p:pic>
      <p:sp>
        <p:nvSpPr>
          <p:cNvPr id="17" name="Text 10"/>
          <p:cNvSpPr/>
          <p:nvPr/>
        </p:nvSpPr>
        <p:spPr>
          <a:xfrm>
            <a:off x="5424190" y="6188154"/>
            <a:ext cx="3384668" cy="4650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5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Carla Isabel Paula da Rocha de Araujo</a:t>
            </a:r>
            <a:endParaRPr lang="en-US" sz="1450" dirty="0"/>
          </a:p>
        </p:txBody>
      </p:sp>
      <p:sp>
        <p:nvSpPr>
          <p:cNvPr id="18" name="Text 11"/>
          <p:cNvSpPr/>
          <p:nvPr/>
        </p:nvSpPr>
        <p:spPr>
          <a:xfrm>
            <a:off x="5424190" y="6495192"/>
            <a:ext cx="2829878" cy="4167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150" dirty="0" err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Gestão</a:t>
            </a:r>
            <a:r>
              <a:rPr lang="en-US" sz="11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150" dirty="0" err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Esportiva</a:t>
            </a:r>
            <a:r>
              <a:rPr lang="en-US" sz="11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</a:t>
            </a:r>
            <a:r>
              <a:rPr lang="en-US" sz="1150" dirty="0" err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Sustentabilidade</a:t>
            </a:r>
            <a:r>
              <a:rPr lang="en-US" sz="11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</a:t>
            </a:r>
            <a:r>
              <a:rPr lang="en-US" sz="1150" dirty="0" err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Esporte</a:t>
            </a:r>
            <a:r>
              <a:rPr lang="en-US" sz="11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</a:t>
            </a:r>
            <a:r>
              <a:rPr lang="en-US" sz="1150" dirty="0" err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Ciências</a:t>
            </a:r>
            <a:r>
              <a:rPr lang="en-US" sz="11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do </a:t>
            </a:r>
            <a:r>
              <a:rPr lang="en-US" sz="1150" dirty="0" err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Desporto</a:t>
            </a:r>
            <a:r>
              <a:rPr lang="en-US" sz="11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- UFPA</a:t>
            </a:r>
            <a:endParaRPr lang="en-US" sz="1150" dirty="0"/>
          </a:p>
        </p:txBody>
      </p:sp>
      <p:sp>
        <p:nvSpPr>
          <p:cNvPr id="19" name="Shape 12"/>
          <p:cNvSpPr/>
          <p:nvPr/>
        </p:nvSpPr>
        <p:spPr>
          <a:xfrm>
            <a:off x="1446014" y="7136963"/>
            <a:ext cx="11738253" cy="11073"/>
          </a:xfrm>
          <a:prstGeom prst="rect">
            <a:avLst/>
          </a:prstGeom>
          <a:solidFill>
            <a:srgbClr val="15213F">
              <a:alpha val="50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20" name="Text 13"/>
          <p:cNvSpPr/>
          <p:nvPr/>
        </p:nvSpPr>
        <p:spPr>
          <a:xfrm>
            <a:off x="1446014" y="7310676"/>
            <a:ext cx="11738253" cy="4167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150" b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Plataforma de Aprendizagem:</a:t>
            </a:r>
            <a:r>
              <a:rPr lang="en-US" sz="115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O curso oferece atividades de fixação (quizzes sem nota obrigatória) e avaliações finais com segurança robusta, incluindo modo tela cheia, nota de corte de 75% e controle de múltiplos logins. As avaliações travam automaticamente caso o aluno saia do modo tela cheia, garantindo integridade do processo avaliativo.</a:t>
            </a:r>
            <a:endParaRPr lang="en-US" sz="1150"/>
          </a:p>
        </p:txBody>
      </p:sp>
      <p:pic>
        <p:nvPicPr>
          <p:cNvPr id="25" name="image3.png">
            <a:extLst>
              <a:ext uri="{FF2B5EF4-FFF2-40B4-BE49-F238E27FC236}">
                <a16:creationId xmlns:a16="http://schemas.microsoft.com/office/drawing/2014/main" id="{9D0D374A-95B0-680D-F82F-6082B6BE9E90}"/>
              </a:ext>
            </a:extLst>
          </p:cNvPr>
          <p:cNvPicPr/>
          <p:nvPr/>
        </p:nvPicPr>
        <p:blipFill>
          <a:blip r:embed="rId6"/>
          <a:srcRect t="23679" b="-1"/>
          <a:stretch>
            <a:fillRect/>
          </a:stretch>
        </p:blipFill>
        <p:spPr>
          <a:xfrm>
            <a:off x="445252" y="1473988"/>
            <a:ext cx="1758096" cy="1724500"/>
          </a:xfrm>
          <a:prstGeom prst="ellipse">
            <a:avLst/>
          </a:prstGeom>
          <a:ln/>
        </p:spPr>
      </p:pic>
      <p:pic>
        <p:nvPicPr>
          <p:cNvPr id="4" name="image4.png">
            <a:extLst>
              <a:ext uri="{FF2B5EF4-FFF2-40B4-BE49-F238E27FC236}">
                <a16:creationId xmlns:a16="http://schemas.microsoft.com/office/drawing/2014/main" id="{A32F8F09-B0E8-A4B7-6551-61FE771441BE}"/>
              </a:ext>
            </a:extLst>
          </p:cNvPr>
          <p:cNvPicPr/>
          <p:nvPr/>
        </p:nvPicPr>
        <p:blipFill>
          <a:blip r:embed="rId7"/>
          <a:srcRect t="10270"/>
          <a:stretch>
            <a:fillRect/>
          </a:stretch>
        </p:blipFill>
        <p:spPr>
          <a:xfrm>
            <a:off x="3229469" y="1481735"/>
            <a:ext cx="1656158" cy="1747362"/>
          </a:xfrm>
          <a:prstGeom prst="ellipse">
            <a:avLst/>
          </a:prstGeom>
          <a:ln/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5A2507C1-1F1D-81EC-2FAB-E0F93F602651}"/>
              </a:ext>
            </a:extLst>
          </p:cNvPr>
          <p:cNvSpPr/>
          <p:nvPr/>
        </p:nvSpPr>
        <p:spPr>
          <a:xfrm>
            <a:off x="12549809" y="7580243"/>
            <a:ext cx="2080591" cy="649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  <p:pic>
        <p:nvPicPr>
          <p:cNvPr id="21" name="Image 4">
            <a:extLst>
              <a:ext uri="{FF2B5EF4-FFF2-40B4-BE49-F238E27FC236}">
                <a16:creationId xmlns:a16="http://schemas.microsoft.com/office/drawing/2014/main" id="{81B3AB7D-1498-4B71-EE27-E7265C6316F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14667" b="14667"/>
          <a:stretch/>
        </p:blipFill>
        <p:spPr>
          <a:xfrm>
            <a:off x="11625163" y="1580374"/>
            <a:ext cx="1641277" cy="1641277"/>
          </a:xfrm>
          <a:prstGeom prst="ellipse">
            <a:avLst/>
          </a:prstGeom>
        </p:spPr>
      </p:pic>
      <p:sp>
        <p:nvSpPr>
          <p:cNvPr id="22" name="Text 8">
            <a:extLst>
              <a:ext uri="{FF2B5EF4-FFF2-40B4-BE49-F238E27FC236}">
                <a16:creationId xmlns:a16="http://schemas.microsoft.com/office/drawing/2014/main" id="{9676716B-E251-6A40-95DD-CBD6AD1A1224}"/>
              </a:ext>
            </a:extLst>
          </p:cNvPr>
          <p:cNvSpPr/>
          <p:nvPr/>
        </p:nvSpPr>
        <p:spPr>
          <a:xfrm>
            <a:off x="11381549" y="3324573"/>
            <a:ext cx="2394957" cy="2661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5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Thiele Araujo Rabelo Silva</a:t>
            </a:r>
            <a:endParaRPr lang="en-US" sz="1450" dirty="0"/>
          </a:p>
        </p:txBody>
      </p:sp>
      <p:sp>
        <p:nvSpPr>
          <p:cNvPr id="23" name="Text 9">
            <a:extLst>
              <a:ext uri="{FF2B5EF4-FFF2-40B4-BE49-F238E27FC236}">
                <a16:creationId xmlns:a16="http://schemas.microsoft.com/office/drawing/2014/main" id="{9F0908C9-9DA7-2DDE-B251-A039D442D68D}"/>
              </a:ext>
            </a:extLst>
          </p:cNvPr>
          <p:cNvSpPr/>
          <p:nvPr/>
        </p:nvSpPr>
        <p:spPr>
          <a:xfrm>
            <a:off x="11381549" y="3585209"/>
            <a:ext cx="2829997" cy="4167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150" dirty="0" err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Advogada</a:t>
            </a:r>
            <a:r>
              <a:rPr lang="en-US" sz="11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e </a:t>
            </a:r>
            <a:r>
              <a:rPr lang="en-US" sz="1150" dirty="0" err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especialista</a:t>
            </a:r>
            <a:r>
              <a:rPr lang="en-US" sz="11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150" dirty="0" err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em</a:t>
            </a:r>
            <a:r>
              <a:rPr lang="en-US" sz="11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150" dirty="0" err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Políticas</a:t>
            </a:r>
            <a:r>
              <a:rPr lang="en-US" sz="11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150" dirty="0" err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Públicas</a:t>
            </a:r>
            <a:r>
              <a:rPr lang="en-US" sz="11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Governo e </a:t>
            </a:r>
            <a:r>
              <a:rPr lang="en-US" sz="1150" dirty="0" err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Assessoria</a:t>
            </a:r>
            <a:r>
              <a:rPr lang="en-US" sz="11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Política.</a:t>
            </a:r>
            <a:endParaRPr lang="en-US" sz="115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24F1060A-BB6B-AAD7-7F5C-A81F227B4430}"/>
              </a:ext>
            </a:extLst>
          </p:cNvPr>
          <p:cNvSpPr/>
          <p:nvPr/>
        </p:nvSpPr>
        <p:spPr>
          <a:xfrm>
            <a:off x="12549809" y="7580243"/>
            <a:ext cx="2080591" cy="649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7B8641DF-F045-AAEB-B5BA-5EA02FE3C0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0389" y="308301"/>
            <a:ext cx="5585731" cy="3636725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CF878A2D-4A60-D1B2-6A6D-537EAB61CE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279" y="308301"/>
            <a:ext cx="6341217" cy="3636874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28F68382-BADC-21DE-668D-B387654605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279" y="4284426"/>
            <a:ext cx="4483100" cy="3403600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52EE10C3-7C86-96A4-29E6-20861F165667}"/>
              </a:ext>
            </a:extLst>
          </p:cNvPr>
          <p:cNvSpPr txBox="1"/>
          <p:nvPr/>
        </p:nvSpPr>
        <p:spPr>
          <a:xfrm>
            <a:off x="5824006" y="4601231"/>
            <a:ext cx="7612661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800" dirty="0"/>
              <a:t>Contamos com todos no Curso do CBC/MESP/UFPA</a:t>
            </a:r>
          </a:p>
          <a:p>
            <a:pPr>
              <a:lnSpc>
                <a:spcPct val="150000"/>
              </a:lnSpc>
            </a:pPr>
            <a:r>
              <a:rPr lang="pt-BR" sz="2800" i="1" dirty="0"/>
              <a:t>Esporte, Sustentabilidade e Mudanças Climáticas</a:t>
            </a:r>
          </a:p>
          <a:p>
            <a:endParaRPr lang="pt-BR" sz="2800" dirty="0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8106F363-5122-6820-1F76-7158C282E8BF}"/>
              </a:ext>
            </a:extLst>
          </p:cNvPr>
          <p:cNvSpPr txBox="1"/>
          <p:nvPr/>
        </p:nvSpPr>
        <p:spPr>
          <a:xfrm>
            <a:off x="9216825" y="6814012"/>
            <a:ext cx="43714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>
                <a:solidFill>
                  <a:srgbClr val="FF7300"/>
                </a:solidFill>
              </a:rPr>
              <a:t>Obrigada pela vossa Atenção</a:t>
            </a:r>
          </a:p>
        </p:txBody>
      </p:sp>
    </p:spTree>
    <p:extLst>
      <p:ext uri="{BB962C8B-B14F-4D97-AF65-F5344CB8AC3E}">
        <p14:creationId xmlns:p14="http://schemas.microsoft.com/office/powerpoint/2010/main" val="2927366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829D2E-A797-5087-6736-6746377BA0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D3FCE399-05B6-2B71-9D6A-85A0A1EA807A}"/>
              </a:ext>
            </a:extLst>
          </p:cNvPr>
          <p:cNvSpPr/>
          <p:nvPr/>
        </p:nvSpPr>
        <p:spPr>
          <a:xfrm>
            <a:off x="793790" y="752237"/>
            <a:ext cx="6723578" cy="5270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150"/>
              </a:lnSpc>
              <a:buNone/>
            </a:pPr>
            <a:r>
              <a:rPr lang="en-US" sz="390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Prof.ª Dr.ª Carla Rocha Araujo</a:t>
            </a:r>
            <a:endParaRPr lang="en-US" sz="3900" dirty="0"/>
          </a:p>
        </p:txBody>
      </p:sp>
      <p:sp>
        <p:nvSpPr>
          <p:cNvPr id="3" name="Text 1">
            <a:extLst>
              <a:ext uri="{FF2B5EF4-FFF2-40B4-BE49-F238E27FC236}">
                <a16:creationId xmlns:a16="http://schemas.microsoft.com/office/drawing/2014/main" id="{0AEFF783-FE17-227E-E2EB-5EA50C1263F5}"/>
              </a:ext>
            </a:extLst>
          </p:cNvPr>
          <p:cNvSpPr/>
          <p:nvPr/>
        </p:nvSpPr>
        <p:spPr>
          <a:xfrm>
            <a:off x="793790" y="1637705"/>
            <a:ext cx="3255645" cy="2634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200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Formação e Atuação Profissional</a:t>
            </a:r>
            <a:endParaRPr lang="en-US" sz="2000"/>
          </a:p>
        </p:txBody>
      </p:sp>
      <p:sp>
        <p:nvSpPr>
          <p:cNvPr id="4" name="Text 2">
            <a:extLst>
              <a:ext uri="{FF2B5EF4-FFF2-40B4-BE49-F238E27FC236}">
                <a16:creationId xmlns:a16="http://schemas.microsoft.com/office/drawing/2014/main" id="{80EF3BCD-9433-DE10-BC4C-2802AF65BC82}"/>
              </a:ext>
            </a:extLst>
          </p:cNvPr>
          <p:cNvSpPr/>
          <p:nvPr/>
        </p:nvSpPr>
        <p:spPr>
          <a:xfrm>
            <a:off x="793786" y="1992206"/>
            <a:ext cx="9006483" cy="8685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dirty="0" err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Docente</a:t>
            </a:r>
            <a:r>
              <a:rPr lang="en-US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da </a:t>
            </a:r>
            <a:r>
              <a:rPr lang="en-US" dirty="0" err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Universidade</a:t>
            </a:r>
            <a:r>
              <a:rPr lang="en-US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Federal do Pará (UFPA) </a:t>
            </a:r>
            <a:r>
              <a:rPr lang="en-US" dirty="0" err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nas</a:t>
            </a:r>
            <a:r>
              <a:rPr lang="en-US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dirty="0" err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disciplinas</a:t>
            </a:r>
            <a:r>
              <a:rPr lang="en-US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Gestão </a:t>
            </a:r>
            <a:r>
              <a:rPr lang="en-US" dirty="0" err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em</a:t>
            </a:r>
            <a:r>
              <a:rPr lang="en-US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dirty="0" err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Educação</a:t>
            </a:r>
            <a:r>
              <a:rPr lang="en-US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dirty="0" err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Física</a:t>
            </a:r>
            <a:r>
              <a:rPr lang="en-US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e </a:t>
            </a:r>
            <a:r>
              <a:rPr lang="en-US" dirty="0" err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Esporte</a:t>
            </a:r>
            <a:r>
              <a:rPr lang="en-US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e </a:t>
            </a:r>
            <a:r>
              <a:rPr lang="en-US" dirty="0" err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Adminitração</a:t>
            </a:r>
            <a:r>
              <a:rPr lang="en-US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e </a:t>
            </a:r>
            <a:r>
              <a:rPr lang="en-US" dirty="0" err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Organização</a:t>
            </a:r>
            <a:r>
              <a:rPr lang="en-US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dirty="0" err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Esportiva</a:t>
            </a:r>
            <a:r>
              <a:rPr lang="en-US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.</a:t>
            </a:r>
            <a:endParaRPr lang="en-US" dirty="0"/>
          </a:p>
        </p:txBody>
      </p:sp>
      <p:sp>
        <p:nvSpPr>
          <p:cNvPr id="5" name="Text 3">
            <a:extLst>
              <a:ext uri="{FF2B5EF4-FFF2-40B4-BE49-F238E27FC236}">
                <a16:creationId xmlns:a16="http://schemas.microsoft.com/office/drawing/2014/main" id="{1B78BBDE-C4BB-FC2D-64B5-BD3D44033C4E}"/>
              </a:ext>
            </a:extLst>
          </p:cNvPr>
          <p:cNvSpPr/>
          <p:nvPr/>
        </p:nvSpPr>
        <p:spPr>
          <a:xfrm>
            <a:off x="793784" y="2791373"/>
            <a:ext cx="9006483" cy="7490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dirty="0" err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Membro</a:t>
            </a:r>
            <a:r>
              <a:rPr lang="en-US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da ABRAGESP; APOGESD; EASM e WASM (</a:t>
            </a:r>
            <a:r>
              <a:rPr lang="en-US" dirty="0" err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associações</a:t>
            </a:r>
            <a:r>
              <a:rPr lang="en-US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dirty="0" err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nacionais</a:t>
            </a:r>
            <a:r>
              <a:rPr lang="en-US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e </a:t>
            </a:r>
            <a:r>
              <a:rPr lang="en-US" dirty="0" err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internacionais</a:t>
            </a:r>
            <a:r>
              <a:rPr lang="en-US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de </a:t>
            </a:r>
            <a:r>
              <a:rPr lang="en-US" dirty="0" err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Gestão</a:t>
            </a:r>
            <a:r>
              <a:rPr lang="en-US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dirty="0" err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Esportiva</a:t>
            </a:r>
            <a:r>
              <a:rPr lang="en-US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).</a:t>
            </a:r>
            <a:endParaRPr lang="en-US" dirty="0"/>
          </a:p>
        </p:txBody>
      </p:sp>
      <p:sp>
        <p:nvSpPr>
          <p:cNvPr id="6" name="Text 4">
            <a:extLst>
              <a:ext uri="{FF2B5EF4-FFF2-40B4-BE49-F238E27FC236}">
                <a16:creationId xmlns:a16="http://schemas.microsoft.com/office/drawing/2014/main" id="{AAE66733-A854-E5CE-7FD6-F14FF96A4A7B}"/>
              </a:ext>
            </a:extLst>
          </p:cNvPr>
          <p:cNvSpPr/>
          <p:nvPr/>
        </p:nvSpPr>
        <p:spPr>
          <a:xfrm>
            <a:off x="791510" y="3756292"/>
            <a:ext cx="2155984" cy="2634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2000" dirty="0" err="1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Formação</a:t>
            </a:r>
            <a:r>
              <a:rPr lang="en-US" sz="200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 </a:t>
            </a:r>
            <a:r>
              <a:rPr lang="en-US" sz="2000" dirty="0" err="1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Acadêmica</a:t>
            </a:r>
            <a:endParaRPr lang="en-US" sz="2000" dirty="0"/>
          </a:p>
        </p:txBody>
      </p:sp>
      <p:sp>
        <p:nvSpPr>
          <p:cNvPr id="7" name="Text 5">
            <a:extLst>
              <a:ext uri="{FF2B5EF4-FFF2-40B4-BE49-F238E27FC236}">
                <a16:creationId xmlns:a16="http://schemas.microsoft.com/office/drawing/2014/main" id="{BCC3E6C1-F863-B236-4996-A42E0FBB6F2D}"/>
              </a:ext>
            </a:extLst>
          </p:cNvPr>
          <p:cNvSpPr/>
          <p:nvPr/>
        </p:nvSpPr>
        <p:spPr>
          <a:xfrm>
            <a:off x="791511" y="4163127"/>
            <a:ext cx="9006482" cy="17117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950"/>
              </a:lnSpc>
              <a:buSzPct val="100000"/>
              <a:buChar char="•"/>
            </a:pPr>
            <a:r>
              <a:rPr lang="en-US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Graduação </a:t>
            </a:r>
            <a:r>
              <a:rPr lang="en-US" dirty="0" err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em</a:t>
            </a:r>
            <a:r>
              <a:rPr lang="en-US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dirty="0" err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Educação</a:t>
            </a:r>
            <a:r>
              <a:rPr lang="en-US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dirty="0" err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Física</a:t>
            </a:r>
            <a:r>
              <a:rPr lang="en-US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e </a:t>
            </a:r>
            <a:r>
              <a:rPr lang="en-US" dirty="0" err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Esporte</a:t>
            </a:r>
            <a:r>
              <a:rPr lang="en-US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– FCDEF (Portugal)</a:t>
            </a:r>
            <a:endParaRPr lang="en-US" dirty="0"/>
          </a:p>
          <a:p>
            <a:pPr marL="342900" indent="-342900" algn="l">
              <a:lnSpc>
                <a:spcPts val="1950"/>
              </a:lnSpc>
              <a:buSzPct val="100000"/>
              <a:buChar char="•"/>
            </a:pPr>
            <a:r>
              <a:rPr lang="en-US" dirty="0" err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Especialização</a:t>
            </a:r>
            <a:r>
              <a:rPr lang="en-US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dirty="0" err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Gestão</a:t>
            </a:r>
            <a:r>
              <a:rPr lang="en-US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dirty="0" err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Esportiva</a:t>
            </a:r>
            <a:r>
              <a:rPr lang="en-US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– FADEUP (Portugal)</a:t>
            </a:r>
            <a:endParaRPr lang="en-US" dirty="0"/>
          </a:p>
          <a:p>
            <a:pPr marL="342900" indent="-342900">
              <a:lnSpc>
                <a:spcPts val="1950"/>
              </a:lnSpc>
              <a:buSzPct val="100000"/>
              <a:buFontTx/>
              <a:buChar char="•"/>
            </a:pPr>
            <a:r>
              <a:rPr lang="en-US" dirty="0" err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Doutorada</a:t>
            </a:r>
            <a:r>
              <a:rPr lang="en-US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dirty="0" err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em</a:t>
            </a:r>
            <a:r>
              <a:rPr lang="en-US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dirty="0" err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Ciências</a:t>
            </a:r>
            <a:r>
              <a:rPr lang="en-US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do </a:t>
            </a:r>
            <a:r>
              <a:rPr lang="en-US" dirty="0" err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Desporto</a:t>
            </a:r>
            <a:r>
              <a:rPr lang="en-US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com a </a:t>
            </a:r>
            <a:r>
              <a:rPr lang="en-US" dirty="0" err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tese</a:t>
            </a:r>
            <a:r>
              <a:rPr lang="en-US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“</a:t>
            </a:r>
            <a:r>
              <a:rPr lang="en-US" i="1" dirty="0" err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Os</a:t>
            </a:r>
            <a:r>
              <a:rPr lang="en-US" i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i="1" dirty="0" err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Jogos</a:t>
            </a:r>
            <a:r>
              <a:rPr lang="en-US" i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i="1" dirty="0" err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Olímpicos</a:t>
            </a:r>
            <a:r>
              <a:rPr lang="en-US" i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da Era Moderna sob o </a:t>
            </a:r>
            <a:r>
              <a:rPr lang="en-US" i="1" dirty="0" err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olhar</a:t>
            </a:r>
            <a:r>
              <a:rPr lang="en-US" i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do </a:t>
            </a:r>
            <a:r>
              <a:rPr lang="en-US" i="1" dirty="0" err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desenvolvimento</a:t>
            </a:r>
            <a:r>
              <a:rPr lang="en-US" i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i="1" dirty="0" err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sustentável</a:t>
            </a:r>
            <a:r>
              <a:rPr lang="en-US" i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. Análise </a:t>
            </a:r>
            <a:r>
              <a:rPr lang="en-US" i="1" dirty="0" err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centrada</a:t>
            </a:r>
            <a:r>
              <a:rPr lang="en-US" i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i="1" dirty="0" err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nas</a:t>
            </a:r>
            <a:r>
              <a:rPr lang="en-US" i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i="1" dirty="0" err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dimensões</a:t>
            </a:r>
            <a:r>
              <a:rPr lang="en-US" i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social, </a:t>
            </a:r>
            <a:r>
              <a:rPr lang="en-US" i="1" dirty="0" err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ambiental</a:t>
            </a:r>
            <a:r>
              <a:rPr lang="en-US" i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e </a:t>
            </a:r>
            <a:r>
              <a:rPr lang="en-US" i="1" dirty="0" err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económica</a:t>
            </a:r>
            <a:r>
              <a:rPr lang="en-US" i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”  </a:t>
            </a:r>
            <a:r>
              <a:rPr lang="en-US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- FADEUP (Portugal)</a:t>
            </a:r>
            <a:endParaRPr lang="en-US" dirty="0"/>
          </a:p>
          <a:p>
            <a:pPr marL="342900" indent="-342900" algn="l">
              <a:lnSpc>
                <a:spcPts val="1950"/>
              </a:lnSpc>
              <a:buSzPct val="100000"/>
              <a:buChar char="•"/>
            </a:pPr>
            <a:r>
              <a:rPr lang="en-US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Pós-Doc </a:t>
            </a:r>
            <a:r>
              <a:rPr lang="en-US" dirty="0" err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Ciências</a:t>
            </a:r>
            <a:r>
              <a:rPr lang="en-US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do </a:t>
            </a:r>
            <a:r>
              <a:rPr lang="en-US" dirty="0" err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Exercício</a:t>
            </a:r>
            <a:r>
              <a:rPr lang="en-US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e do </a:t>
            </a:r>
            <a:r>
              <a:rPr lang="en-US" dirty="0" err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Esporte</a:t>
            </a:r>
            <a:r>
              <a:rPr lang="en-US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- </a:t>
            </a:r>
            <a:endParaRPr lang="en-US" dirty="0"/>
          </a:p>
        </p:txBody>
      </p:sp>
      <p:sp>
        <p:nvSpPr>
          <p:cNvPr id="8" name="Text 6">
            <a:extLst>
              <a:ext uri="{FF2B5EF4-FFF2-40B4-BE49-F238E27FC236}">
                <a16:creationId xmlns:a16="http://schemas.microsoft.com/office/drawing/2014/main" id="{D9DB6A6D-EF4B-0CC8-8FC1-7E75BBF7AA1A}"/>
              </a:ext>
            </a:extLst>
          </p:cNvPr>
          <p:cNvSpPr/>
          <p:nvPr/>
        </p:nvSpPr>
        <p:spPr>
          <a:xfrm>
            <a:off x="793788" y="6119068"/>
            <a:ext cx="2432923" cy="2634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200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Experiência Profissional</a:t>
            </a:r>
            <a:endParaRPr lang="en-US" sz="2000"/>
          </a:p>
        </p:txBody>
      </p:sp>
      <p:sp>
        <p:nvSpPr>
          <p:cNvPr id="9" name="Text 7">
            <a:extLst>
              <a:ext uri="{FF2B5EF4-FFF2-40B4-BE49-F238E27FC236}">
                <a16:creationId xmlns:a16="http://schemas.microsoft.com/office/drawing/2014/main" id="{9B12C209-6824-3915-E9AD-552DAE07E3F6}"/>
              </a:ext>
            </a:extLst>
          </p:cNvPr>
          <p:cNvSpPr/>
          <p:nvPr/>
        </p:nvSpPr>
        <p:spPr>
          <a:xfrm>
            <a:off x="793788" y="6424195"/>
            <a:ext cx="9006483" cy="4993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dirty="0" err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Coordenadora</a:t>
            </a:r>
            <a:r>
              <a:rPr lang="en-US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do Grupo de Pesquisa e </a:t>
            </a:r>
            <a:r>
              <a:rPr lang="en-US" dirty="0" err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Extensão</a:t>
            </a:r>
            <a:r>
              <a:rPr lang="en-US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dirty="0" err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Gestão</a:t>
            </a:r>
            <a:r>
              <a:rPr lang="en-US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e </a:t>
            </a:r>
            <a:r>
              <a:rPr lang="en-US" dirty="0" err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Inovação</a:t>
            </a:r>
            <a:r>
              <a:rPr lang="en-US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dirty="0" err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Esportiva</a:t>
            </a:r>
            <a:r>
              <a:rPr lang="en-US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(</a:t>
            </a:r>
            <a:r>
              <a:rPr lang="en-US" dirty="0" err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GPEx</a:t>
            </a:r>
            <a:r>
              <a:rPr lang="en-US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).</a:t>
            </a:r>
          </a:p>
        </p:txBody>
      </p:sp>
      <p:sp>
        <p:nvSpPr>
          <p:cNvPr id="10" name="Text 8">
            <a:extLst>
              <a:ext uri="{FF2B5EF4-FFF2-40B4-BE49-F238E27FC236}">
                <a16:creationId xmlns:a16="http://schemas.microsoft.com/office/drawing/2014/main" id="{99D2FF75-51E2-26F1-9EE8-E1AD5DF5E55B}"/>
              </a:ext>
            </a:extLst>
          </p:cNvPr>
          <p:cNvSpPr/>
          <p:nvPr/>
        </p:nvSpPr>
        <p:spPr>
          <a:xfrm>
            <a:off x="793785" y="6817220"/>
            <a:ext cx="9006483" cy="4993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Tutora-</a:t>
            </a:r>
            <a:r>
              <a:rPr lang="en-US" dirty="0" err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Coordenadora</a:t>
            </a:r>
            <a:r>
              <a:rPr lang="en-US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do </a:t>
            </a:r>
            <a:r>
              <a:rPr lang="en-US" dirty="0" err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Projeto</a:t>
            </a:r>
            <a:r>
              <a:rPr lang="en-US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PET </a:t>
            </a:r>
            <a:r>
              <a:rPr lang="en-US" dirty="0" err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Saúde</a:t>
            </a:r>
            <a:r>
              <a:rPr lang="en-US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Digital da UFPA </a:t>
            </a:r>
            <a:r>
              <a:rPr lang="en-US" dirty="0" err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em</a:t>
            </a:r>
            <a:r>
              <a:rPr lang="en-US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dirty="0" err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parceria</a:t>
            </a:r>
            <a:r>
              <a:rPr lang="en-US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com o </a:t>
            </a:r>
            <a:r>
              <a:rPr lang="en-US" dirty="0" err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Ministério</a:t>
            </a:r>
            <a:r>
              <a:rPr lang="en-US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da </a:t>
            </a:r>
            <a:r>
              <a:rPr lang="en-US" dirty="0" err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Saúde</a:t>
            </a:r>
            <a:r>
              <a:rPr lang="en-US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.</a:t>
            </a:r>
            <a:endParaRPr lang="en-US" dirty="0"/>
          </a:p>
        </p:txBody>
      </p:sp>
      <p:sp>
        <p:nvSpPr>
          <p:cNvPr id="12" name="Text 9">
            <a:extLst>
              <a:ext uri="{FF2B5EF4-FFF2-40B4-BE49-F238E27FC236}">
                <a16:creationId xmlns:a16="http://schemas.microsoft.com/office/drawing/2014/main" id="{EF8D22C5-8972-54A7-B191-D08B92A1E012}"/>
              </a:ext>
            </a:extLst>
          </p:cNvPr>
          <p:cNvSpPr/>
          <p:nvPr/>
        </p:nvSpPr>
        <p:spPr>
          <a:xfrm>
            <a:off x="10578413" y="4659362"/>
            <a:ext cx="3624739" cy="7490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3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E-mail: </a:t>
            </a:r>
            <a:r>
              <a:rPr lang="en-US" sz="1300" dirty="0" err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cra@ufpa.br</a:t>
            </a:r>
            <a:endParaRPr lang="en-US" sz="1300" dirty="0"/>
          </a:p>
          <a:p>
            <a:pPr marL="0" indent="0" algn="l">
              <a:lnSpc>
                <a:spcPts val="1950"/>
              </a:lnSpc>
              <a:buNone/>
            </a:pPr>
            <a:r>
              <a:rPr lang="en-US" sz="1300" dirty="0" err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Carla_mpompilho@hotmail.com.br</a:t>
            </a:r>
            <a:endParaRPr lang="en-US" sz="1300" dirty="0"/>
          </a:p>
        </p:txBody>
      </p:sp>
      <p:sp>
        <p:nvSpPr>
          <p:cNvPr id="13" name="Text 10">
            <a:extLst>
              <a:ext uri="{FF2B5EF4-FFF2-40B4-BE49-F238E27FC236}">
                <a16:creationId xmlns:a16="http://schemas.microsoft.com/office/drawing/2014/main" id="{2D6FF9EF-F992-4D55-B18B-5BD85B39D583}"/>
              </a:ext>
            </a:extLst>
          </p:cNvPr>
          <p:cNvSpPr/>
          <p:nvPr/>
        </p:nvSpPr>
        <p:spPr>
          <a:xfrm>
            <a:off x="10578413" y="5537329"/>
            <a:ext cx="3624739" cy="4993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950"/>
              </a:lnSpc>
            </a:pPr>
            <a:r>
              <a:rPr lang="en-US" sz="13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Lattes:</a:t>
            </a:r>
            <a:r>
              <a:rPr lang="pt-BR" sz="1400" dirty="0"/>
              <a:t>http://</a:t>
            </a:r>
            <a:r>
              <a:rPr lang="pt-BR" sz="1400" dirty="0" err="1"/>
              <a:t>lattes.cnpq.br</a:t>
            </a:r>
            <a:r>
              <a:rPr lang="pt-BR" sz="1400" dirty="0"/>
              <a:t>/0430469792419266</a:t>
            </a:r>
            <a:endParaRPr lang="en-US" sz="1300" dirty="0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55378F98-B920-F53D-3337-7826C9C5D659}"/>
              </a:ext>
            </a:extLst>
          </p:cNvPr>
          <p:cNvSpPr/>
          <p:nvPr/>
        </p:nvSpPr>
        <p:spPr>
          <a:xfrm>
            <a:off x="12390783" y="7580243"/>
            <a:ext cx="2080591" cy="649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  <p:sp>
        <p:nvSpPr>
          <p:cNvPr id="17" name="Text 8">
            <a:extLst>
              <a:ext uri="{FF2B5EF4-FFF2-40B4-BE49-F238E27FC236}">
                <a16:creationId xmlns:a16="http://schemas.microsoft.com/office/drawing/2014/main" id="{A6673627-0685-5DD6-242E-08C360382B47}"/>
              </a:ext>
            </a:extLst>
          </p:cNvPr>
          <p:cNvSpPr/>
          <p:nvPr/>
        </p:nvSpPr>
        <p:spPr>
          <a:xfrm>
            <a:off x="793785" y="7439083"/>
            <a:ext cx="9006483" cy="4993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Vice-</a:t>
            </a:r>
            <a:r>
              <a:rPr lang="en-US" dirty="0" err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Coordenadora</a:t>
            </a:r>
            <a:r>
              <a:rPr lang="en-US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do </a:t>
            </a:r>
            <a:r>
              <a:rPr lang="en-US" dirty="0" err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Projeto</a:t>
            </a:r>
            <a:r>
              <a:rPr lang="en-US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dirty="0" err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Revelar</a:t>
            </a:r>
            <a:r>
              <a:rPr lang="en-US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dirty="0" err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Talentos</a:t>
            </a:r>
            <a:r>
              <a:rPr lang="en-US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: Remo </a:t>
            </a:r>
            <a:r>
              <a:rPr lang="en-US" dirty="0" err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Olímpico</a:t>
            </a:r>
            <a:r>
              <a:rPr lang="en-US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da UFPA</a:t>
            </a:r>
            <a:endParaRPr lang="en-US" dirty="0"/>
          </a:p>
        </p:txBody>
      </p:sp>
      <p:pic>
        <p:nvPicPr>
          <p:cNvPr id="18" name="Image 4">
            <a:extLst>
              <a:ext uri="{FF2B5EF4-FFF2-40B4-BE49-F238E27FC236}">
                <a16:creationId xmlns:a16="http://schemas.microsoft.com/office/drawing/2014/main" id="{C35DA7C0-125F-1564-605D-EEBACCC3536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0000" b="10000"/>
          <a:stretch/>
        </p:blipFill>
        <p:spPr>
          <a:xfrm>
            <a:off x="10500828" y="500647"/>
            <a:ext cx="3661177" cy="3661177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415319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650915"/>
            <a:ext cx="5525095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Disciplinas do Módulo 1</a:t>
            </a:r>
            <a:endParaRPr lang="en-US" sz="3900"/>
          </a:p>
        </p:txBody>
      </p:sp>
      <p:sp>
        <p:nvSpPr>
          <p:cNvPr id="3" name="Shape 1"/>
          <p:cNvSpPr/>
          <p:nvPr/>
        </p:nvSpPr>
        <p:spPr>
          <a:xfrm>
            <a:off x="793790" y="1667828"/>
            <a:ext cx="6422231" cy="2856190"/>
          </a:xfrm>
          <a:prstGeom prst="roundRect">
            <a:avLst>
              <a:gd name="adj" fmla="val 1042"/>
            </a:avLst>
          </a:prstGeom>
          <a:solidFill>
            <a:srgbClr val="FBFCFE"/>
          </a:solidFill>
          <a:ln w="22860">
            <a:solidFill>
              <a:srgbClr val="CFD2D8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4" name="Shape 2"/>
          <p:cNvSpPr/>
          <p:nvPr/>
        </p:nvSpPr>
        <p:spPr>
          <a:xfrm>
            <a:off x="816650" y="1690687"/>
            <a:ext cx="6376511" cy="595313"/>
          </a:xfrm>
          <a:prstGeom prst="roundRect">
            <a:avLst>
              <a:gd name="adj" fmla="val 393"/>
            </a:avLst>
          </a:prstGeom>
          <a:solidFill>
            <a:srgbClr val="E9ECF2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5" name="Text 3"/>
          <p:cNvSpPr/>
          <p:nvPr/>
        </p:nvSpPr>
        <p:spPr>
          <a:xfrm>
            <a:off x="3856077" y="1802249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230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1</a:t>
            </a:r>
            <a:endParaRPr lang="en-US" sz="2300"/>
          </a:p>
        </p:txBody>
      </p:sp>
      <p:sp>
        <p:nvSpPr>
          <p:cNvPr id="6" name="Text 4"/>
          <p:cNvSpPr/>
          <p:nvPr/>
        </p:nvSpPr>
        <p:spPr>
          <a:xfrm>
            <a:off x="1015008" y="2484358"/>
            <a:ext cx="562748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Esporte, Educação Ambiental e Sustentabilidade</a:t>
            </a:r>
            <a:endParaRPr lang="en-US" sz="1950"/>
          </a:p>
        </p:txBody>
      </p:sp>
      <p:sp>
        <p:nvSpPr>
          <p:cNvPr id="7" name="Text 5"/>
          <p:cNvSpPr/>
          <p:nvPr/>
        </p:nvSpPr>
        <p:spPr>
          <a:xfrm>
            <a:off x="1015008" y="2913578"/>
            <a:ext cx="597979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Coordenação:</a:t>
            </a:r>
            <a:r>
              <a:rPr lang="en-US" sz="155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Maria Ludetana Araújo | </a:t>
            </a:r>
            <a:r>
              <a:rPr lang="en-US" sz="1550" b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Carga:</a:t>
            </a:r>
            <a:r>
              <a:rPr lang="en-US" sz="155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5h</a:t>
            </a:r>
            <a:endParaRPr lang="en-US" sz="1550"/>
          </a:p>
        </p:txBody>
      </p:sp>
      <p:sp>
        <p:nvSpPr>
          <p:cNvPr id="8" name="Text 6"/>
          <p:cNvSpPr/>
          <p:nvPr/>
        </p:nvSpPr>
        <p:spPr>
          <a:xfrm>
            <a:off x="1015008" y="3350181"/>
            <a:ext cx="5979795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Explora a interseção entre exercícios físicos, comportamento humano e proteção da natureza. Aborda impacto ambiental de eventos esportivos e desenvolvimento de práticas sustentáveis.</a:t>
            </a:r>
            <a:endParaRPr lang="en-US" sz="1550"/>
          </a:p>
        </p:txBody>
      </p:sp>
      <p:sp>
        <p:nvSpPr>
          <p:cNvPr id="9" name="Shape 7"/>
          <p:cNvSpPr/>
          <p:nvPr/>
        </p:nvSpPr>
        <p:spPr>
          <a:xfrm>
            <a:off x="7414379" y="1667828"/>
            <a:ext cx="6422231" cy="2856190"/>
          </a:xfrm>
          <a:prstGeom prst="roundRect">
            <a:avLst>
              <a:gd name="adj" fmla="val 1042"/>
            </a:avLst>
          </a:prstGeom>
          <a:solidFill>
            <a:srgbClr val="FBFCFE"/>
          </a:solidFill>
          <a:ln w="22860">
            <a:solidFill>
              <a:srgbClr val="CFD2D8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0" name="Shape 8"/>
          <p:cNvSpPr/>
          <p:nvPr/>
        </p:nvSpPr>
        <p:spPr>
          <a:xfrm>
            <a:off x="7437239" y="1690687"/>
            <a:ext cx="6376511" cy="595313"/>
          </a:xfrm>
          <a:prstGeom prst="roundRect">
            <a:avLst>
              <a:gd name="adj" fmla="val 393"/>
            </a:avLst>
          </a:prstGeom>
          <a:solidFill>
            <a:srgbClr val="E9ECF2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1" name="Text 9"/>
          <p:cNvSpPr/>
          <p:nvPr/>
        </p:nvSpPr>
        <p:spPr>
          <a:xfrm>
            <a:off x="10476667" y="1802249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230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2</a:t>
            </a:r>
            <a:endParaRPr lang="en-US" sz="2300"/>
          </a:p>
        </p:txBody>
      </p:sp>
      <p:sp>
        <p:nvSpPr>
          <p:cNvPr id="12" name="Text 10"/>
          <p:cNvSpPr/>
          <p:nvPr/>
        </p:nvSpPr>
        <p:spPr>
          <a:xfrm>
            <a:off x="7635597" y="2484358"/>
            <a:ext cx="285559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Da Rio 92 à Agenda 2030</a:t>
            </a:r>
            <a:endParaRPr lang="en-US" sz="1950"/>
          </a:p>
        </p:txBody>
      </p:sp>
      <p:sp>
        <p:nvSpPr>
          <p:cNvPr id="13" name="Text 11"/>
          <p:cNvSpPr/>
          <p:nvPr/>
        </p:nvSpPr>
        <p:spPr>
          <a:xfrm>
            <a:off x="7635597" y="2913578"/>
            <a:ext cx="597979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Coordenação:</a:t>
            </a:r>
            <a:r>
              <a:rPr lang="en-US" sz="155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Graciella Faico | </a:t>
            </a:r>
            <a:r>
              <a:rPr lang="en-US" sz="1550" b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Carga:</a:t>
            </a:r>
            <a:r>
              <a:rPr lang="en-US" sz="155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2h30m</a:t>
            </a:r>
            <a:endParaRPr lang="en-US" sz="1550"/>
          </a:p>
        </p:txBody>
      </p:sp>
      <p:sp>
        <p:nvSpPr>
          <p:cNvPr id="14" name="Text 12"/>
          <p:cNvSpPr/>
          <p:nvPr/>
        </p:nvSpPr>
        <p:spPr>
          <a:xfrm>
            <a:off x="7635597" y="3350181"/>
            <a:ext cx="5979795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Trajetória internacional dos marcos socioambientais com protagonismo brasileiro. Relaciona ODS ao contexto esportivo e seu potencial de transformação social.</a:t>
            </a:r>
            <a:endParaRPr lang="en-US" sz="1550"/>
          </a:p>
        </p:txBody>
      </p:sp>
      <p:sp>
        <p:nvSpPr>
          <p:cNvPr id="15" name="Shape 13"/>
          <p:cNvSpPr/>
          <p:nvPr/>
        </p:nvSpPr>
        <p:spPr>
          <a:xfrm>
            <a:off x="793790" y="4722376"/>
            <a:ext cx="6422231" cy="2856190"/>
          </a:xfrm>
          <a:prstGeom prst="roundRect">
            <a:avLst>
              <a:gd name="adj" fmla="val 1042"/>
            </a:avLst>
          </a:prstGeom>
          <a:solidFill>
            <a:srgbClr val="FBFCFE"/>
          </a:solidFill>
          <a:ln w="22860">
            <a:solidFill>
              <a:srgbClr val="CFD2D8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6" name="Shape 14"/>
          <p:cNvSpPr/>
          <p:nvPr/>
        </p:nvSpPr>
        <p:spPr>
          <a:xfrm>
            <a:off x="816650" y="4745236"/>
            <a:ext cx="6376511" cy="595313"/>
          </a:xfrm>
          <a:prstGeom prst="roundRect">
            <a:avLst>
              <a:gd name="adj" fmla="val 393"/>
            </a:avLst>
          </a:prstGeom>
          <a:solidFill>
            <a:srgbClr val="E9ECF2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7" name="Text 15"/>
          <p:cNvSpPr/>
          <p:nvPr/>
        </p:nvSpPr>
        <p:spPr>
          <a:xfrm>
            <a:off x="3856077" y="4856798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230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3</a:t>
            </a:r>
            <a:endParaRPr lang="en-US" sz="2300"/>
          </a:p>
        </p:txBody>
      </p:sp>
      <p:sp>
        <p:nvSpPr>
          <p:cNvPr id="18" name="Text 16"/>
          <p:cNvSpPr/>
          <p:nvPr/>
        </p:nvSpPr>
        <p:spPr>
          <a:xfrm>
            <a:off x="1015008" y="5538907"/>
            <a:ext cx="5131356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Mudanças Climáticas, Saúde e Desempenho</a:t>
            </a:r>
            <a:endParaRPr lang="en-US" sz="1950"/>
          </a:p>
        </p:txBody>
      </p:sp>
      <p:sp>
        <p:nvSpPr>
          <p:cNvPr id="19" name="Text 17"/>
          <p:cNvSpPr/>
          <p:nvPr/>
        </p:nvSpPr>
        <p:spPr>
          <a:xfrm>
            <a:off x="1015008" y="5968127"/>
            <a:ext cx="597979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Coordenação:</a:t>
            </a:r>
            <a:r>
              <a:rPr lang="en-US" sz="155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Samuel Penna Wanner | </a:t>
            </a:r>
            <a:r>
              <a:rPr lang="en-US" sz="1550" b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Carga:</a:t>
            </a:r>
            <a:r>
              <a:rPr lang="en-US" sz="155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5h</a:t>
            </a:r>
            <a:endParaRPr lang="en-US" sz="1550"/>
          </a:p>
        </p:txBody>
      </p:sp>
      <p:sp>
        <p:nvSpPr>
          <p:cNvPr id="20" name="Text 18"/>
          <p:cNvSpPr/>
          <p:nvPr/>
        </p:nvSpPr>
        <p:spPr>
          <a:xfrm>
            <a:off x="1015008" y="6404729"/>
            <a:ext cx="5979795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Como condições ambientais influenciam saúde e desempenho de atletas. Estratégias de mitigação dos efeitos adversos das mudanças climáticas.</a:t>
            </a:r>
            <a:endParaRPr lang="en-US" sz="1550"/>
          </a:p>
        </p:txBody>
      </p:sp>
      <p:sp>
        <p:nvSpPr>
          <p:cNvPr id="21" name="Shape 19"/>
          <p:cNvSpPr/>
          <p:nvPr/>
        </p:nvSpPr>
        <p:spPr>
          <a:xfrm>
            <a:off x="7414379" y="4722376"/>
            <a:ext cx="6422231" cy="2856190"/>
          </a:xfrm>
          <a:prstGeom prst="roundRect">
            <a:avLst>
              <a:gd name="adj" fmla="val 1042"/>
            </a:avLst>
          </a:prstGeom>
          <a:solidFill>
            <a:srgbClr val="FBFCFE"/>
          </a:solidFill>
          <a:ln w="22860">
            <a:solidFill>
              <a:srgbClr val="CFD2D8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22" name="Shape 20"/>
          <p:cNvSpPr/>
          <p:nvPr/>
        </p:nvSpPr>
        <p:spPr>
          <a:xfrm>
            <a:off x="7437239" y="4745236"/>
            <a:ext cx="6376511" cy="595313"/>
          </a:xfrm>
          <a:prstGeom prst="roundRect">
            <a:avLst>
              <a:gd name="adj" fmla="val 393"/>
            </a:avLst>
          </a:prstGeom>
          <a:solidFill>
            <a:srgbClr val="E9ECF2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23" name="Text 21"/>
          <p:cNvSpPr/>
          <p:nvPr/>
        </p:nvSpPr>
        <p:spPr>
          <a:xfrm>
            <a:off x="10476667" y="4856798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230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4</a:t>
            </a:r>
            <a:endParaRPr lang="en-US" sz="2300"/>
          </a:p>
        </p:txBody>
      </p:sp>
      <p:sp>
        <p:nvSpPr>
          <p:cNvPr id="24" name="Text 22"/>
          <p:cNvSpPr/>
          <p:nvPr/>
        </p:nvSpPr>
        <p:spPr>
          <a:xfrm>
            <a:off x="7635597" y="5538907"/>
            <a:ext cx="3424952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O Ambiente como Fator Ativo</a:t>
            </a:r>
            <a:endParaRPr lang="en-US" sz="1950"/>
          </a:p>
        </p:txBody>
      </p:sp>
      <p:sp>
        <p:nvSpPr>
          <p:cNvPr id="25" name="Text 23"/>
          <p:cNvSpPr/>
          <p:nvPr/>
        </p:nvSpPr>
        <p:spPr>
          <a:xfrm>
            <a:off x="7635597" y="5968127"/>
            <a:ext cx="597979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Coordenação:</a:t>
            </a:r>
            <a:r>
              <a:rPr lang="en-US" sz="155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João Bento | </a:t>
            </a:r>
            <a:r>
              <a:rPr lang="en-US" sz="1550" b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Carga:</a:t>
            </a:r>
            <a:r>
              <a:rPr lang="en-US" sz="155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5h</a:t>
            </a:r>
            <a:endParaRPr lang="en-US" sz="1550"/>
          </a:p>
        </p:txBody>
      </p:sp>
      <p:sp>
        <p:nvSpPr>
          <p:cNvPr id="26" name="Text 24"/>
          <p:cNvSpPr/>
          <p:nvPr/>
        </p:nvSpPr>
        <p:spPr>
          <a:xfrm>
            <a:off x="7635597" y="6404729"/>
            <a:ext cx="5979795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Prática esportiva em ambientes naturais otimiza desempenho, acelera recuperação e constrói resiliência mental superior ao treinamento indoor.</a:t>
            </a:r>
            <a:endParaRPr lang="en-US" sz="1550"/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548D0D11-071B-9300-BD22-B717F41AE68F}"/>
              </a:ext>
            </a:extLst>
          </p:cNvPr>
          <p:cNvSpPr/>
          <p:nvPr/>
        </p:nvSpPr>
        <p:spPr>
          <a:xfrm>
            <a:off x="12390783" y="7697628"/>
            <a:ext cx="2080591" cy="531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1"/>
          <p:cNvSpPr/>
          <p:nvPr/>
        </p:nvSpPr>
        <p:spPr>
          <a:xfrm>
            <a:off x="793790" y="2685812"/>
            <a:ext cx="4316492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Esporte, Território e Sustentabilidade</a:t>
            </a:r>
            <a:endParaRPr lang="en-US" sz="1950"/>
          </a:p>
        </p:txBody>
      </p:sp>
      <p:sp>
        <p:nvSpPr>
          <p:cNvPr id="4" name="Text 2"/>
          <p:cNvSpPr/>
          <p:nvPr/>
        </p:nvSpPr>
        <p:spPr>
          <a:xfrm>
            <a:off x="793790" y="3194328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Coordenação:</a:t>
            </a:r>
            <a:r>
              <a:rPr lang="en-US" sz="155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Graciella Faico | </a:t>
            </a:r>
            <a:r>
              <a:rPr lang="en-US" sz="1550" b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Carga:</a:t>
            </a:r>
            <a:r>
              <a:rPr lang="en-US" sz="155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2h30m</a:t>
            </a:r>
            <a:endParaRPr lang="en-US" sz="1550"/>
          </a:p>
        </p:txBody>
      </p:sp>
      <p:sp>
        <p:nvSpPr>
          <p:cNvPr id="5" name="Text 3"/>
          <p:cNvSpPr/>
          <p:nvPr/>
        </p:nvSpPr>
        <p:spPr>
          <a:xfrm>
            <a:off x="793790" y="3690461"/>
            <a:ext cx="6279356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Experiências práticas que aproximam esporte, sustentabilidade e território. Projetos como UFF de Bike e Guanabara Canoa Escola como referências.</a:t>
            </a:r>
            <a:endParaRPr lang="en-US" sz="1550"/>
          </a:p>
        </p:txBody>
      </p:sp>
      <p:sp>
        <p:nvSpPr>
          <p:cNvPr id="6" name="Text 4"/>
          <p:cNvSpPr/>
          <p:nvPr/>
        </p:nvSpPr>
        <p:spPr>
          <a:xfrm>
            <a:off x="4277900" y="4841438"/>
            <a:ext cx="46120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Marketing Esportivo e Sustentabilidade</a:t>
            </a:r>
            <a:endParaRPr lang="en-US" sz="1950"/>
          </a:p>
        </p:txBody>
      </p:sp>
      <p:sp>
        <p:nvSpPr>
          <p:cNvPr id="7" name="Text 5"/>
          <p:cNvSpPr/>
          <p:nvPr/>
        </p:nvSpPr>
        <p:spPr>
          <a:xfrm>
            <a:off x="3766423" y="5369778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Coordenação:</a:t>
            </a:r>
            <a:r>
              <a:rPr lang="en-US" sz="155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Carla Isabel Paula da Rocha de Araujo | </a:t>
            </a:r>
            <a:r>
              <a:rPr lang="en-US" sz="1550" b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Carga:</a:t>
            </a:r>
            <a:r>
              <a:rPr lang="en-US" sz="155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2h30m</a:t>
            </a:r>
            <a:endParaRPr lang="en-US" sz="1550"/>
          </a:p>
        </p:txBody>
      </p:sp>
      <p:sp>
        <p:nvSpPr>
          <p:cNvPr id="8" name="Text 6"/>
          <p:cNvSpPr/>
          <p:nvPr/>
        </p:nvSpPr>
        <p:spPr>
          <a:xfrm>
            <a:off x="3933468" y="5905500"/>
            <a:ext cx="627935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Marketing como catalisador para consciencialização ambiental. Esporte como agente de comunicação de ações em prol do planeta.</a:t>
            </a:r>
            <a:endParaRPr lang="en-US" sz="1550"/>
          </a:p>
        </p:txBody>
      </p:sp>
      <p:sp>
        <p:nvSpPr>
          <p:cNvPr id="9" name="Text 7"/>
          <p:cNvSpPr/>
          <p:nvPr/>
        </p:nvSpPr>
        <p:spPr>
          <a:xfrm>
            <a:off x="7564874" y="2685812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Estudos de Caso</a:t>
            </a:r>
            <a:endParaRPr lang="en-US" sz="1950"/>
          </a:p>
        </p:txBody>
      </p:sp>
      <p:sp>
        <p:nvSpPr>
          <p:cNvPr id="10" name="Text 8"/>
          <p:cNvSpPr/>
          <p:nvPr/>
        </p:nvSpPr>
        <p:spPr>
          <a:xfrm>
            <a:off x="7564874" y="3194328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Coordenação:</a:t>
            </a:r>
            <a:r>
              <a:rPr lang="en-US" sz="155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Carla Isabel Paula da Rocha de Araujo | </a:t>
            </a:r>
            <a:r>
              <a:rPr lang="en-US" sz="1550" b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Carga:</a:t>
            </a:r>
            <a:r>
              <a:rPr lang="en-US" sz="155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2h30m</a:t>
            </a:r>
            <a:endParaRPr lang="en-US" sz="1550"/>
          </a:p>
        </p:txBody>
      </p:sp>
      <p:sp>
        <p:nvSpPr>
          <p:cNvPr id="11" name="Text 9"/>
          <p:cNvSpPr/>
          <p:nvPr/>
        </p:nvSpPr>
        <p:spPr>
          <a:xfrm>
            <a:off x="7564874" y="3690461"/>
            <a:ext cx="627935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Análise de casos de êxito nacionais e internacionais: JO Vancouver 2010, Londres 2012, Tokio 2020 e gestão de instalações esportivas.</a:t>
            </a:r>
            <a:endParaRPr lang="en-US" sz="1550"/>
          </a:p>
        </p:txBody>
      </p:sp>
      <p:sp>
        <p:nvSpPr>
          <p:cNvPr id="15" name="Text 0">
            <a:extLst>
              <a:ext uri="{FF2B5EF4-FFF2-40B4-BE49-F238E27FC236}">
                <a16:creationId xmlns:a16="http://schemas.microsoft.com/office/drawing/2014/main" id="{0D9495A6-FF9F-3451-2533-C598DA80E0A7}"/>
              </a:ext>
            </a:extLst>
          </p:cNvPr>
          <p:cNvSpPr/>
          <p:nvPr/>
        </p:nvSpPr>
        <p:spPr>
          <a:xfrm>
            <a:off x="793790" y="650915"/>
            <a:ext cx="5525095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Disciplinas do Módulo 1</a:t>
            </a:r>
            <a:endParaRPr lang="en-US" sz="3900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17AD655D-52C7-EF09-1C1A-36D65784E70A}"/>
              </a:ext>
            </a:extLst>
          </p:cNvPr>
          <p:cNvSpPr/>
          <p:nvPr/>
        </p:nvSpPr>
        <p:spPr>
          <a:xfrm>
            <a:off x="12390783" y="7580243"/>
            <a:ext cx="2080591" cy="649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323737" y="508635"/>
            <a:ext cx="8618101" cy="4748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700"/>
              </a:lnSpc>
              <a:buNone/>
            </a:pPr>
            <a:r>
              <a:rPr lang="en-US" sz="295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Esporte, Educação Ambiental e Sustentabilidade</a:t>
            </a:r>
            <a:endParaRPr lang="en-US" sz="2950"/>
          </a:p>
        </p:txBody>
      </p:sp>
      <p:sp>
        <p:nvSpPr>
          <p:cNvPr id="3" name="Text 1"/>
          <p:cNvSpPr/>
          <p:nvPr/>
        </p:nvSpPr>
        <p:spPr>
          <a:xfrm>
            <a:off x="1323737" y="1274207"/>
            <a:ext cx="1899404" cy="2372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45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Coordenação</a:t>
            </a:r>
            <a:endParaRPr lang="en-US" sz="1450"/>
          </a:p>
        </p:txBody>
      </p:sp>
      <p:sp>
        <p:nvSpPr>
          <p:cNvPr id="4" name="Text 2"/>
          <p:cNvSpPr/>
          <p:nvPr/>
        </p:nvSpPr>
        <p:spPr>
          <a:xfrm>
            <a:off x="1323737" y="1627822"/>
            <a:ext cx="7041356" cy="42910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300" b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Maria Ludetana Araujo</a:t>
            </a:r>
            <a:r>
              <a:rPr lang="en-US" sz="130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- Doutora em Filosofia e Ciências da Educação, Especialista em Educação Ambiental</a:t>
            </a:r>
            <a:endParaRPr lang="en-US" sz="1300"/>
          </a:p>
        </p:txBody>
      </p:sp>
      <p:sp>
        <p:nvSpPr>
          <p:cNvPr id="5" name="Text 3"/>
          <p:cNvSpPr/>
          <p:nvPr/>
        </p:nvSpPr>
        <p:spPr>
          <a:xfrm>
            <a:off x="1323737" y="2173248"/>
            <a:ext cx="1899404" cy="2372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45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Carga Horária</a:t>
            </a:r>
            <a:endParaRPr lang="en-US" sz="1450"/>
          </a:p>
        </p:txBody>
      </p:sp>
      <p:sp>
        <p:nvSpPr>
          <p:cNvPr id="6" name="Text 4"/>
          <p:cNvSpPr/>
          <p:nvPr/>
        </p:nvSpPr>
        <p:spPr>
          <a:xfrm>
            <a:off x="1323737" y="2526863"/>
            <a:ext cx="7041356" cy="2145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15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5 horas de conteúdo teórico e prático</a:t>
            </a:r>
            <a:endParaRPr lang="en-US" sz="1150"/>
          </a:p>
        </p:txBody>
      </p:sp>
      <p:sp>
        <p:nvSpPr>
          <p:cNvPr id="7" name="Text 5"/>
          <p:cNvSpPr/>
          <p:nvPr/>
        </p:nvSpPr>
        <p:spPr>
          <a:xfrm>
            <a:off x="1323737" y="2857738"/>
            <a:ext cx="1899404" cy="2372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45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Objetivo Geral</a:t>
            </a:r>
            <a:endParaRPr lang="en-US" sz="1450"/>
          </a:p>
        </p:txBody>
      </p:sp>
      <p:sp>
        <p:nvSpPr>
          <p:cNvPr id="8" name="Text 6"/>
          <p:cNvSpPr/>
          <p:nvPr/>
        </p:nvSpPr>
        <p:spPr>
          <a:xfrm>
            <a:off x="1323737" y="3211354"/>
            <a:ext cx="7041356" cy="64365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30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Possibilitar aos participantes informações e aplicação dos princípios da sustentabilidade nas práticas desportivas, promovendo a sensibilização socioambiental e a minimização dos impactos negativos nos campos de futebol e ecossistemas urbanos e rurais.</a:t>
            </a:r>
            <a:endParaRPr lang="en-US" sz="1300"/>
          </a:p>
        </p:txBody>
      </p:sp>
      <p:pic>
        <p:nvPicPr>
          <p:cNvPr id="9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3474" y="1288733"/>
            <a:ext cx="4570571" cy="4570571"/>
          </a:xfrm>
          <a:prstGeom prst="rect">
            <a:avLst/>
          </a:prstGeom>
        </p:spPr>
      </p:pic>
      <p:sp>
        <p:nvSpPr>
          <p:cNvPr id="10" name="Shape 7"/>
          <p:cNvSpPr/>
          <p:nvPr/>
        </p:nvSpPr>
        <p:spPr>
          <a:xfrm>
            <a:off x="1323737" y="6121003"/>
            <a:ext cx="3916680" cy="1040011"/>
          </a:xfrm>
          <a:prstGeom prst="roundRect">
            <a:avLst>
              <a:gd name="adj" fmla="val 2192"/>
            </a:avLst>
          </a:prstGeom>
          <a:solidFill>
            <a:srgbClr val="E9ECF2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1" name="Text 8"/>
          <p:cNvSpPr/>
          <p:nvPr/>
        </p:nvSpPr>
        <p:spPr>
          <a:xfrm>
            <a:off x="1475661" y="6272927"/>
            <a:ext cx="3320891" cy="2372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45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Fundamentos do Esporte Sustentável</a:t>
            </a:r>
            <a:endParaRPr lang="en-US" sz="1450"/>
          </a:p>
        </p:txBody>
      </p:sp>
      <p:sp>
        <p:nvSpPr>
          <p:cNvPr id="12" name="Text 9"/>
          <p:cNvSpPr/>
          <p:nvPr/>
        </p:nvSpPr>
        <p:spPr>
          <a:xfrm>
            <a:off x="1475661" y="6579989"/>
            <a:ext cx="3612833" cy="42910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15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Introdução à educação ambiental aplicada ao esporte e ética normativa</a:t>
            </a:r>
            <a:endParaRPr lang="en-US" sz="1150"/>
          </a:p>
        </p:txBody>
      </p:sp>
      <p:sp>
        <p:nvSpPr>
          <p:cNvPr id="13" name="Shape 10"/>
          <p:cNvSpPr/>
          <p:nvPr/>
        </p:nvSpPr>
        <p:spPr>
          <a:xfrm>
            <a:off x="5356741" y="6121003"/>
            <a:ext cx="3916680" cy="1040011"/>
          </a:xfrm>
          <a:prstGeom prst="roundRect">
            <a:avLst>
              <a:gd name="adj" fmla="val 2192"/>
            </a:avLst>
          </a:prstGeom>
          <a:solidFill>
            <a:srgbClr val="E9ECF2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4" name="Text 11"/>
          <p:cNvSpPr/>
          <p:nvPr/>
        </p:nvSpPr>
        <p:spPr>
          <a:xfrm>
            <a:off x="5508665" y="6272927"/>
            <a:ext cx="2556748" cy="2372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45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Análise da Pegada Ecológica</a:t>
            </a:r>
            <a:endParaRPr lang="en-US" sz="1450"/>
          </a:p>
        </p:txBody>
      </p:sp>
      <p:sp>
        <p:nvSpPr>
          <p:cNvPr id="15" name="Text 12"/>
          <p:cNvSpPr/>
          <p:nvPr/>
        </p:nvSpPr>
        <p:spPr>
          <a:xfrm>
            <a:off x="5508665" y="6579989"/>
            <a:ext cx="3612833" cy="42910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15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Gestão de resíduos, consumo de água e pegada de carbono no esporte profissional e amador</a:t>
            </a:r>
            <a:endParaRPr lang="en-US" sz="1150"/>
          </a:p>
        </p:txBody>
      </p:sp>
      <p:sp>
        <p:nvSpPr>
          <p:cNvPr id="16" name="Shape 13"/>
          <p:cNvSpPr/>
          <p:nvPr/>
        </p:nvSpPr>
        <p:spPr>
          <a:xfrm>
            <a:off x="9389745" y="6121003"/>
            <a:ext cx="3916799" cy="1040011"/>
          </a:xfrm>
          <a:prstGeom prst="roundRect">
            <a:avLst>
              <a:gd name="adj" fmla="val 2192"/>
            </a:avLst>
          </a:prstGeom>
          <a:solidFill>
            <a:srgbClr val="E9ECF2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7" name="Text 14"/>
          <p:cNvSpPr/>
          <p:nvPr/>
        </p:nvSpPr>
        <p:spPr>
          <a:xfrm>
            <a:off x="9541669" y="6272927"/>
            <a:ext cx="2937153" cy="2372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45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Interação no Esporte Sustentável</a:t>
            </a:r>
            <a:endParaRPr lang="en-US" sz="1450"/>
          </a:p>
        </p:txBody>
      </p:sp>
      <p:sp>
        <p:nvSpPr>
          <p:cNvPr id="18" name="Text 15"/>
          <p:cNvSpPr/>
          <p:nvPr/>
        </p:nvSpPr>
        <p:spPr>
          <a:xfrm>
            <a:off x="9541669" y="6579989"/>
            <a:ext cx="3612952" cy="2145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15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Logística ecoeficiente e engajamento comunitário</a:t>
            </a:r>
            <a:endParaRPr lang="en-US" sz="1150"/>
          </a:p>
        </p:txBody>
      </p:sp>
      <p:sp>
        <p:nvSpPr>
          <p:cNvPr id="19" name="Text 16"/>
          <p:cNvSpPr/>
          <p:nvPr/>
        </p:nvSpPr>
        <p:spPr>
          <a:xfrm>
            <a:off x="1323737" y="7291864"/>
            <a:ext cx="11982807" cy="42910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150" b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Processo Avaliativo:</a:t>
            </a:r>
            <a:r>
              <a:rPr lang="en-US" sz="115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Estudo de caso analisando grandes eventos como Olimpíadas e Paralimpíadas, suas práticas ambientais e criação de um "Score de Sustentabilidade" para diferentes modalidades esportivas.</a:t>
            </a:r>
            <a:endParaRPr lang="en-US" sz="1150"/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830A01B8-B652-6A83-97AE-B3F94C89E7CB}"/>
              </a:ext>
            </a:extLst>
          </p:cNvPr>
          <p:cNvSpPr/>
          <p:nvPr/>
        </p:nvSpPr>
        <p:spPr>
          <a:xfrm>
            <a:off x="12390783" y="7580243"/>
            <a:ext cx="2080591" cy="649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69025" y="605671"/>
            <a:ext cx="5534382" cy="6007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700"/>
              </a:lnSpc>
              <a:buNone/>
            </a:pPr>
            <a:r>
              <a:rPr lang="en-US" sz="375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Da Rio 92 à Agenda 2030</a:t>
            </a:r>
            <a:endParaRPr lang="en-US" sz="3750"/>
          </a:p>
        </p:txBody>
      </p:sp>
      <p:sp>
        <p:nvSpPr>
          <p:cNvPr id="4" name="Text 1"/>
          <p:cNvSpPr/>
          <p:nvPr/>
        </p:nvSpPr>
        <p:spPr>
          <a:xfrm>
            <a:off x="769025" y="1485781"/>
            <a:ext cx="7605951" cy="3027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50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Um chamado à sustentabilidade no esporte, coordenado por </a:t>
            </a:r>
            <a:r>
              <a:rPr lang="en-US" sz="1500" b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Graciella Faico</a:t>
            </a:r>
            <a:r>
              <a:rPr lang="en-US" sz="150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(2h30m).</a:t>
            </a:r>
            <a:endParaRPr lang="en-US" sz="1500"/>
          </a:p>
        </p:txBody>
      </p:sp>
      <p:sp>
        <p:nvSpPr>
          <p:cNvPr id="5" name="Shape 2"/>
          <p:cNvSpPr/>
          <p:nvPr/>
        </p:nvSpPr>
        <p:spPr>
          <a:xfrm>
            <a:off x="985242" y="1997988"/>
            <a:ext cx="22860" cy="3087648"/>
          </a:xfrm>
          <a:prstGeom prst="roundRect">
            <a:avLst>
              <a:gd name="adj" fmla="val 126163"/>
            </a:avLst>
          </a:prstGeom>
          <a:solidFill>
            <a:srgbClr val="CFD2D8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6" name="Shape 3"/>
          <p:cNvSpPr/>
          <p:nvPr/>
        </p:nvSpPr>
        <p:spPr>
          <a:xfrm>
            <a:off x="1178659" y="2202775"/>
            <a:ext cx="576739" cy="22860"/>
          </a:xfrm>
          <a:prstGeom prst="roundRect">
            <a:avLst>
              <a:gd name="adj" fmla="val 126163"/>
            </a:avLst>
          </a:prstGeom>
          <a:solidFill>
            <a:srgbClr val="CFD2D8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7" name="Shape 4"/>
          <p:cNvSpPr/>
          <p:nvPr/>
        </p:nvSpPr>
        <p:spPr>
          <a:xfrm>
            <a:off x="768965" y="1997988"/>
            <a:ext cx="432554" cy="432554"/>
          </a:xfrm>
          <a:prstGeom prst="roundRect">
            <a:avLst>
              <a:gd name="adj" fmla="val 6668"/>
            </a:avLst>
          </a:prstGeom>
          <a:solidFill>
            <a:srgbClr val="E9ECF2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8" name="Text 5"/>
          <p:cNvSpPr/>
          <p:nvPr/>
        </p:nvSpPr>
        <p:spPr>
          <a:xfrm>
            <a:off x="840998" y="2034004"/>
            <a:ext cx="288369" cy="3604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50"/>
              </a:lnSpc>
              <a:buNone/>
            </a:pPr>
            <a:r>
              <a:rPr lang="en-US" sz="225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1</a:t>
            </a:r>
            <a:endParaRPr lang="en-US" sz="2250"/>
          </a:p>
        </p:txBody>
      </p:sp>
      <p:sp>
        <p:nvSpPr>
          <p:cNvPr id="9" name="Text 6"/>
          <p:cNvSpPr/>
          <p:nvPr/>
        </p:nvSpPr>
        <p:spPr>
          <a:xfrm>
            <a:off x="1946672" y="2064067"/>
            <a:ext cx="2403396" cy="3003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Rio 92</a:t>
            </a:r>
            <a:endParaRPr lang="en-US" sz="1850"/>
          </a:p>
        </p:txBody>
      </p:sp>
      <p:sp>
        <p:nvSpPr>
          <p:cNvPr id="10" name="Text 7"/>
          <p:cNvSpPr/>
          <p:nvPr/>
        </p:nvSpPr>
        <p:spPr>
          <a:xfrm>
            <a:off x="1946672" y="2476143"/>
            <a:ext cx="6428303" cy="3027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50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Conferência das Nações Unidas sobre Meio Ambiente e Desenvolvimento</a:t>
            </a:r>
            <a:endParaRPr lang="en-US" sz="1500"/>
          </a:p>
        </p:txBody>
      </p:sp>
      <p:sp>
        <p:nvSpPr>
          <p:cNvPr id="11" name="Shape 8"/>
          <p:cNvSpPr/>
          <p:nvPr/>
        </p:nvSpPr>
        <p:spPr>
          <a:xfrm>
            <a:off x="1178659" y="3356134"/>
            <a:ext cx="576739" cy="22860"/>
          </a:xfrm>
          <a:prstGeom prst="roundRect">
            <a:avLst>
              <a:gd name="adj" fmla="val 126163"/>
            </a:avLst>
          </a:prstGeom>
          <a:solidFill>
            <a:srgbClr val="CFD2D8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2" name="Shape 9"/>
          <p:cNvSpPr/>
          <p:nvPr/>
        </p:nvSpPr>
        <p:spPr>
          <a:xfrm>
            <a:off x="768965" y="3151346"/>
            <a:ext cx="432554" cy="432554"/>
          </a:xfrm>
          <a:prstGeom prst="roundRect">
            <a:avLst>
              <a:gd name="adj" fmla="val 6668"/>
            </a:avLst>
          </a:prstGeom>
          <a:solidFill>
            <a:srgbClr val="E9ECF2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3" name="Text 10"/>
          <p:cNvSpPr/>
          <p:nvPr/>
        </p:nvSpPr>
        <p:spPr>
          <a:xfrm>
            <a:off x="840998" y="3187363"/>
            <a:ext cx="288369" cy="3604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50"/>
              </a:lnSpc>
              <a:buNone/>
            </a:pPr>
            <a:r>
              <a:rPr lang="en-US" sz="225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2</a:t>
            </a:r>
            <a:endParaRPr lang="en-US" sz="2250"/>
          </a:p>
        </p:txBody>
      </p:sp>
      <p:sp>
        <p:nvSpPr>
          <p:cNvPr id="14" name="Text 11"/>
          <p:cNvSpPr/>
          <p:nvPr/>
        </p:nvSpPr>
        <p:spPr>
          <a:xfrm>
            <a:off x="1946672" y="3217426"/>
            <a:ext cx="2403396" cy="3003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Agenda 2030</a:t>
            </a:r>
            <a:endParaRPr lang="en-US" sz="1850"/>
          </a:p>
        </p:txBody>
      </p:sp>
      <p:sp>
        <p:nvSpPr>
          <p:cNvPr id="15" name="Text 12"/>
          <p:cNvSpPr/>
          <p:nvPr/>
        </p:nvSpPr>
        <p:spPr>
          <a:xfrm>
            <a:off x="1946672" y="3629501"/>
            <a:ext cx="6428303" cy="3027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50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Objetivos de Desenvolvimento Sustentável (ODS) e compromissos globais</a:t>
            </a:r>
            <a:endParaRPr lang="en-US" sz="1500"/>
          </a:p>
        </p:txBody>
      </p:sp>
      <p:sp>
        <p:nvSpPr>
          <p:cNvPr id="16" name="Shape 13"/>
          <p:cNvSpPr/>
          <p:nvPr/>
        </p:nvSpPr>
        <p:spPr>
          <a:xfrm>
            <a:off x="1178659" y="4509492"/>
            <a:ext cx="576739" cy="22860"/>
          </a:xfrm>
          <a:prstGeom prst="roundRect">
            <a:avLst>
              <a:gd name="adj" fmla="val 126163"/>
            </a:avLst>
          </a:prstGeom>
          <a:solidFill>
            <a:srgbClr val="CFD2D8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7" name="Shape 14"/>
          <p:cNvSpPr/>
          <p:nvPr/>
        </p:nvSpPr>
        <p:spPr>
          <a:xfrm>
            <a:off x="768965" y="4304705"/>
            <a:ext cx="432554" cy="432554"/>
          </a:xfrm>
          <a:prstGeom prst="roundRect">
            <a:avLst>
              <a:gd name="adj" fmla="val 6668"/>
            </a:avLst>
          </a:prstGeom>
          <a:solidFill>
            <a:srgbClr val="E9ECF2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8" name="Text 15"/>
          <p:cNvSpPr/>
          <p:nvPr/>
        </p:nvSpPr>
        <p:spPr>
          <a:xfrm>
            <a:off x="840998" y="4340721"/>
            <a:ext cx="288369" cy="3604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50"/>
              </a:lnSpc>
              <a:buNone/>
            </a:pPr>
            <a:r>
              <a:rPr lang="en-US" sz="225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3</a:t>
            </a:r>
            <a:endParaRPr lang="en-US" sz="2250"/>
          </a:p>
        </p:txBody>
      </p:sp>
      <p:sp>
        <p:nvSpPr>
          <p:cNvPr id="19" name="Text 16"/>
          <p:cNvSpPr/>
          <p:nvPr/>
        </p:nvSpPr>
        <p:spPr>
          <a:xfrm>
            <a:off x="1946672" y="4370784"/>
            <a:ext cx="2403396" cy="3003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Contexto Local</a:t>
            </a:r>
            <a:endParaRPr lang="en-US" sz="1850"/>
          </a:p>
        </p:txBody>
      </p:sp>
      <p:sp>
        <p:nvSpPr>
          <p:cNvPr id="20" name="Text 17"/>
          <p:cNvSpPr/>
          <p:nvPr/>
        </p:nvSpPr>
        <p:spPr>
          <a:xfrm>
            <a:off x="1946672" y="4782860"/>
            <a:ext cx="6428303" cy="3027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50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Relação entre agenda global e campo esportivo brasileiro</a:t>
            </a:r>
            <a:endParaRPr lang="en-US" sz="1500"/>
          </a:p>
        </p:txBody>
      </p:sp>
      <p:sp>
        <p:nvSpPr>
          <p:cNvPr id="21" name="Text 18"/>
          <p:cNvSpPr/>
          <p:nvPr/>
        </p:nvSpPr>
        <p:spPr>
          <a:xfrm>
            <a:off x="769025" y="5295067"/>
            <a:ext cx="7605951" cy="12111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50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 disciplina aborda a trajetória internacional dos marcos socioambientais e o protagonismo do Brasil no debate internacional. Situa esse percurso como parte da construção de uma consciência global atenta às interdependências entre justiça social, equilíbrio ecológico, qualidade de vida e futuro comum.</a:t>
            </a:r>
            <a:endParaRPr lang="en-US" sz="1500"/>
          </a:p>
        </p:txBody>
      </p:sp>
      <p:sp>
        <p:nvSpPr>
          <p:cNvPr id="22" name="Text 19"/>
          <p:cNvSpPr/>
          <p:nvPr/>
        </p:nvSpPr>
        <p:spPr>
          <a:xfrm>
            <a:off x="769025" y="6715601"/>
            <a:ext cx="7605951" cy="9083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50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Compreende o esporte como prática social vinculada aos territórios e instituições que produzem pertencimento e participação, na busca pela promoção de responsabilidade socioambiental e cuidado com o planeta.</a:t>
            </a:r>
            <a:endParaRPr lang="en-US" sz="15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72859" y="441365"/>
            <a:ext cx="7733943" cy="3780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375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Mudanças Climáticas, Saúde e Desempenho de Atletas</a:t>
            </a:r>
            <a:endParaRPr lang="en-US" sz="375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6509" y="932378"/>
            <a:ext cx="4129445" cy="4129445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978610" y="923211"/>
            <a:ext cx="1511737" cy="1889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200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Coordenação</a:t>
            </a:r>
            <a:endParaRPr lang="en-US" sz="2000"/>
          </a:p>
        </p:txBody>
      </p:sp>
      <p:sp>
        <p:nvSpPr>
          <p:cNvPr id="5" name="Text 2"/>
          <p:cNvSpPr/>
          <p:nvPr/>
        </p:nvSpPr>
        <p:spPr>
          <a:xfrm>
            <a:off x="6970990" y="1278255"/>
            <a:ext cx="5112782" cy="1557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2000" b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Samuel Penna Wanner</a:t>
            </a:r>
            <a:r>
              <a:rPr lang="en-US" sz="200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- Ciências do Esporte, Fisiologia do Exercício, Termorregulação</a:t>
            </a:r>
            <a:endParaRPr lang="en-US" sz="2000"/>
          </a:p>
        </p:txBody>
      </p:sp>
      <p:sp>
        <p:nvSpPr>
          <p:cNvPr id="6" name="Text 3"/>
          <p:cNvSpPr/>
          <p:nvPr/>
        </p:nvSpPr>
        <p:spPr>
          <a:xfrm>
            <a:off x="6978609" y="1735218"/>
            <a:ext cx="1511737" cy="1889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200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Carga Horária</a:t>
            </a:r>
            <a:endParaRPr lang="en-US" sz="2000"/>
          </a:p>
        </p:txBody>
      </p:sp>
      <p:sp>
        <p:nvSpPr>
          <p:cNvPr id="7" name="Text 4"/>
          <p:cNvSpPr/>
          <p:nvPr/>
        </p:nvSpPr>
        <p:spPr>
          <a:xfrm>
            <a:off x="6978610" y="2093952"/>
            <a:ext cx="5112782" cy="1557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200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5 horas de conteúdo científico e aplicado</a:t>
            </a:r>
            <a:endParaRPr lang="en-US" sz="2000"/>
          </a:p>
        </p:txBody>
      </p:sp>
      <p:sp>
        <p:nvSpPr>
          <p:cNvPr id="8" name="Shape 5"/>
          <p:cNvSpPr/>
          <p:nvPr/>
        </p:nvSpPr>
        <p:spPr>
          <a:xfrm>
            <a:off x="2546509" y="5408890"/>
            <a:ext cx="3129915" cy="982980"/>
          </a:xfrm>
          <a:prstGeom prst="roundRect">
            <a:avLst>
              <a:gd name="adj" fmla="val 7442"/>
            </a:avLst>
          </a:prstGeom>
          <a:solidFill>
            <a:srgbClr val="FBFCFE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6509" y="5393650"/>
            <a:ext cx="3129915" cy="60960"/>
          </a:xfrm>
          <a:prstGeom prst="rect">
            <a:avLst/>
          </a:prstGeom>
        </p:spPr>
      </p:pic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0075" y="5227558"/>
            <a:ext cx="362783" cy="362783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4038898" y="5318284"/>
            <a:ext cx="145018" cy="1813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100">
                <a:solidFill>
                  <a:srgbClr val="FFFFF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1</a:t>
            </a:r>
            <a:endParaRPr lang="en-US" sz="1100"/>
          </a:p>
        </p:txBody>
      </p:sp>
      <p:sp>
        <p:nvSpPr>
          <p:cNvPr id="12" name="Text 7"/>
          <p:cNvSpPr/>
          <p:nvPr/>
        </p:nvSpPr>
        <p:spPr>
          <a:xfrm>
            <a:off x="2682597" y="5605581"/>
            <a:ext cx="1598652" cy="1889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b="1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Condições Ambientais</a:t>
            </a:r>
            <a:endParaRPr lang="en-US" b="1"/>
          </a:p>
        </p:txBody>
      </p:sp>
      <p:sp>
        <p:nvSpPr>
          <p:cNvPr id="13" name="Text 8"/>
          <p:cNvSpPr/>
          <p:nvPr/>
        </p:nvSpPr>
        <p:spPr>
          <a:xfrm>
            <a:off x="2682597" y="5852517"/>
            <a:ext cx="2857738" cy="3114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160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Apresentar diversos aspectos que compõem as condições ambientais e climáticas</a:t>
            </a:r>
            <a:endParaRPr lang="en-US" sz="1600"/>
          </a:p>
        </p:txBody>
      </p:sp>
      <p:sp>
        <p:nvSpPr>
          <p:cNvPr id="14" name="Shape 9"/>
          <p:cNvSpPr/>
          <p:nvPr/>
        </p:nvSpPr>
        <p:spPr>
          <a:xfrm>
            <a:off x="5750123" y="5408890"/>
            <a:ext cx="3130034" cy="982980"/>
          </a:xfrm>
          <a:prstGeom prst="roundRect">
            <a:avLst>
              <a:gd name="adj" fmla="val 7442"/>
            </a:avLst>
          </a:prstGeom>
          <a:solidFill>
            <a:srgbClr val="FBFCFE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5" name="Image 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0123" y="5393650"/>
            <a:ext cx="3130034" cy="60960"/>
          </a:xfrm>
          <a:prstGeom prst="rect">
            <a:avLst/>
          </a:prstGeom>
        </p:spPr>
      </p:pic>
      <p:pic>
        <p:nvPicPr>
          <p:cNvPr id="16" name="Image 4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3689" y="5227558"/>
            <a:ext cx="362783" cy="362783"/>
          </a:xfrm>
          <a:prstGeom prst="rect">
            <a:avLst/>
          </a:prstGeom>
        </p:spPr>
      </p:pic>
      <p:sp>
        <p:nvSpPr>
          <p:cNvPr id="17" name="Text 10"/>
          <p:cNvSpPr/>
          <p:nvPr/>
        </p:nvSpPr>
        <p:spPr>
          <a:xfrm>
            <a:off x="7242512" y="5318284"/>
            <a:ext cx="145018" cy="1813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100">
                <a:solidFill>
                  <a:srgbClr val="FFFFF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2</a:t>
            </a:r>
            <a:endParaRPr lang="en-US" sz="1100"/>
          </a:p>
        </p:txBody>
      </p:sp>
      <p:sp>
        <p:nvSpPr>
          <p:cNvPr id="18" name="Text 11"/>
          <p:cNvSpPr/>
          <p:nvPr/>
        </p:nvSpPr>
        <p:spPr>
          <a:xfrm>
            <a:off x="5886212" y="5605581"/>
            <a:ext cx="1606510" cy="1889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b="1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Respostas Fisiológicas</a:t>
            </a:r>
            <a:endParaRPr lang="en-US" b="1"/>
          </a:p>
        </p:txBody>
      </p:sp>
      <p:sp>
        <p:nvSpPr>
          <p:cNvPr id="19" name="Text 12"/>
          <p:cNvSpPr/>
          <p:nvPr/>
        </p:nvSpPr>
        <p:spPr>
          <a:xfrm>
            <a:off x="5886212" y="5852517"/>
            <a:ext cx="2857857" cy="3114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160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Discutir como as condições ambientais influenciam as respostas termorregulatórias</a:t>
            </a:r>
            <a:endParaRPr lang="en-US" sz="1600"/>
          </a:p>
        </p:txBody>
      </p:sp>
      <p:sp>
        <p:nvSpPr>
          <p:cNvPr id="20" name="Shape 13"/>
          <p:cNvSpPr/>
          <p:nvPr/>
        </p:nvSpPr>
        <p:spPr>
          <a:xfrm>
            <a:off x="8953857" y="5408890"/>
            <a:ext cx="3129915" cy="982980"/>
          </a:xfrm>
          <a:prstGeom prst="roundRect">
            <a:avLst>
              <a:gd name="adj" fmla="val 7442"/>
            </a:avLst>
          </a:prstGeom>
          <a:solidFill>
            <a:srgbClr val="FBFCFE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21" name="Image 5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3857" y="5393650"/>
            <a:ext cx="3129915" cy="60960"/>
          </a:xfrm>
          <a:prstGeom prst="rect">
            <a:avLst/>
          </a:prstGeom>
        </p:spPr>
      </p:pic>
      <p:pic>
        <p:nvPicPr>
          <p:cNvPr id="22" name="Image 6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37423" y="5227558"/>
            <a:ext cx="362783" cy="362783"/>
          </a:xfrm>
          <a:prstGeom prst="rect">
            <a:avLst/>
          </a:prstGeom>
        </p:spPr>
      </p:pic>
      <p:sp>
        <p:nvSpPr>
          <p:cNvPr id="23" name="Text 14"/>
          <p:cNvSpPr/>
          <p:nvPr/>
        </p:nvSpPr>
        <p:spPr>
          <a:xfrm>
            <a:off x="10446246" y="5318284"/>
            <a:ext cx="145018" cy="1813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100">
                <a:solidFill>
                  <a:srgbClr val="FFFFF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3</a:t>
            </a:r>
            <a:endParaRPr lang="en-US" sz="1100"/>
          </a:p>
        </p:txBody>
      </p:sp>
      <p:sp>
        <p:nvSpPr>
          <p:cNvPr id="24" name="Text 15"/>
          <p:cNvSpPr/>
          <p:nvPr/>
        </p:nvSpPr>
        <p:spPr>
          <a:xfrm>
            <a:off x="9089946" y="5605581"/>
            <a:ext cx="1511737" cy="1889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b="1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Saúde dos Atletas</a:t>
            </a:r>
            <a:endParaRPr lang="en-US" b="1"/>
          </a:p>
        </p:txBody>
      </p:sp>
      <p:sp>
        <p:nvSpPr>
          <p:cNvPr id="25" name="Text 16"/>
          <p:cNvSpPr/>
          <p:nvPr/>
        </p:nvSpPr>
        <p:spPr>
          <a:xfrm>
            <a:off x="9089946" y="5852517"/>
            <a:ext cx="2857738" cy="3114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160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Estabelecer relações entre mudanças climáticas e saúde em eventos esportivos</a:t>
            </a:r>
            <a:endParaRPr lang="en-US" sz="1600"/>
          </a:p>
        </p:txBody>
      </p:sp>
      <p:sp>
        <p:nvSpPr>
          <p:cNvPr id="26" name="Shape 17"/>
          <p:cNvSpPr/>
          <p:nvPr/>
        </p:nvSpPr>
        <p:spPr>
          <a:xfrm>
            <a:off x="2546509" y="6646902"/>
            <a:ext cx="4731782" cy="827246"/>
          </a:xfrm>
          <a:prstGeom prst="roundRect">
            <a:avLst>
              <a:gd name="adj" fmla="val 8843"/>
            </a:avLst>
          </a:prstGeom>
          <a:solidFill>
            <a:srgbClr val="FBFCFE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27" name="Image 7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46509" y="6631662"/>
            <a:ext cx="4731782" cy="60960"/>
          </a:xfrm>
          <a:prstGeom prst="rect">
            <a:avLst/>
          </a:prstGeom>
        </p:spPr>
      </p:pic>
      <p:pic>
        <p:nvPicPr>
          <p:cNvPr id="28" name="Image 8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1008" y="6465570"/>
            <a:ext cx="362783" cy="362783"/>
          </a:xfrm>
          <a:prstGeom prst="rect">
            <a:avLst/>
          </a:prstGeom>
        </p:spPr>
      </p:pic>
      <p:sp>
        <p:nvSpPr>
          <p:cNvPr id="29" name="Text 18"/>
          <p:cNvSpPr/>
          <p:nvPr/>
        </p:nvSpPr>
        <p:spPr>
          <a:xfrm>
            <a:off x="4839831" y="6556296"/>
            <a:ext cx="145018" cy="1813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100">
                <a:solidFill>
                  <a:srgbClr val="FFFFF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4</a:t>
            </a:r>
            <a:endParaRPr lang="en-US" sz="1100"/>
          </a:p>
        </p:txBody>
      </p:sp>
      <p:sp>
        <p:nvSpPr>
          <p:cNvPr id="30" name="Text 19"/>
          <p:cNvSpPr/>
          <p:nvPr/>
        </p:nvSpPr>
        <p:spPr>
          <a:xfrm>
            <a:off x="2682597" y="6843593"/>
            <a:ext cx="1511737" cy="1889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b="1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Desempenho Físico</a:t>
            </a:r>
            <a:endParaRPr lang="en-US" b="1"/>
          </a:p>
        </p:txBody>
      </p:sp>
      <p:sp>
        <p:nvSpPr>
          <p:cNvPr id="31" name="Text 20"/>
          <p:cNvSpPr/>
          <p:nvPr/>
        </p:nvSpPr>
        <p:spPr>
          <a:xfrm>
            <a:off x="2682597" y="7182326"/>
            <a:ext cx="4459605" cy="1557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160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Estabelecer relações entre mudanças </a:t>
            </a:r>
            <a:r>
              <a:rPr lang="en-US" sz="1600" err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climáticas</a:t>
            </a:r>
            <a:r>
              <a:rPr lang="en-US" sz="160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</a:p>
          <a:p>
            <a:pPr marL="0" indent="0" algn="l">
              <a:buNone/>
            </a:pPr>
            <a:r>
              <a:rPr lang="en-US" sz="160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 desempenho de atletas</a:t>
            </a:r>
            <a:endParaRPr lang="en-US" sz="1600"/>
          </a:p>
        </p:txBody>
      </p:sp>
      <p:sp>
        <p:nvSpPr>
          <p:cNvPr id="32" name="Shape 21"/>
          <p:cNvSpPr/>
          <p:nvPr/>
        </p:nvSpPr>
        <p:spPr>
          <a:xfrm>
            <a:off x="7351990" y="6646902"/>
            <a:ext cx="4731782" cy="827246"/>
          </a:xfrm>
          <a:prstGeom prst="roundRect">
            <a:avLst>
              <a:gd name="adj" fmla="val 8843"/>
            </a:avLst>
          </a:prstGeom>
          <a:solidFill>
            <a:srgbClr val="FBFCFE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33" name="Image 9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51990" y="6631662"/>
            <a:ext cx="4731782" cy="60960"/>
          </a:xfrm>
          <a:prstGeom prst="rect">
            <a:avLst/>
          </a:prstGeom>
        </p:spPr>
      </p:pic>
      <p:pic>
        <p:nvPicPr>
          <p:cNvPr id="34" name="Image 10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36490" y="6465570"/>
            <a:ext cx="362783" cy="362783"/>
          </a:xfrm>
          <a:prstGeom prst="rect">
            <a:avLst/>
          </a:prstGeom>
        </p:spPr>
      </p:pic>
      <p:sp>
        <p:nvSpPr>
          <p:cNvPr id="35" name="Text 22"/>
          <p:cNvSpPr/>
          <p:nvPr/>
        </p:nvSpPr>
        <p:spPr>
          <a:xfrm>
            <a:off x="9645313" y="6556296"/>
            <a:ext cx="145018" cy="1813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100">
                <a:solidFill>
                  <a:srgbClr val="FFFFF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5</a:t>
            </a:r>
            <a:endParaRPr lang="en-US" sz="1100"/>
          </a:p>
        </p:txBody>
      </p:sp>
      <p:sp>
        <p:nvSpPr>
          <p:cNvPr id="36" name="Text 23"/>
          <p:cNvSpPr/>
          <p:nvPr/>
        </p:nvSpPr>
        <p:spPr>
          <a:xfrm>
            <a:off x="7488079" y="6843593"/>
            <a:ext cx="1754029" cy="1889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b="1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Estratégias de Mitigação</a:t>
            </a:r>
            <a:endParaRPr lang="en-US" b="1"/>
          </a:p>
        </p:txBody>
      </p:sp>
      <p:sp>
        <p:nvSpPr>
          <p:cNvPr id="37" name="Text 24"/>
          <p:cNvSpPr/>
          <p:nvPr/>
        </p:nvSpPr>
        <p:spPr>
          <a:xfrm>
            <a:off x="7488079" y="7182326"/>
            <a:ext cx="4459605" cy="1557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160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Introduzir conhecimentos sobre estratégias de </a:t>
            </a:r>
            <a:r>
              <a:rPr lang="en-US" sz="1600" err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mitigação</a:t>
            </a:r>
            <a:r>
              <a:rPr lang="en-US" sz="160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</a:p>
          <a:p>
            <a:pPr marL="0" indent="0" algn="l">
              <a:buNone/>
            </a:pPr>
            <a:r>
              <a:rPr lang="en-US" sz="160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dos efeitos adversos</a:t>
            </a:r>
            <a:endParaRPr lang="en-US" sz="1600"/>
          </a:p>
        </p:txBody>
      </p:sp>
      <p:sp>
        <p:nvSpPr>
          <p:cNvPr id="38" name="Text 25"/>
          <p:cNvSpPr/>
          <p:nvPr/>
        </p:nvSpPr>
        <p:spPr>
          <a:xfrm>
            <a:off x="554495" y="7914680"/>
            <a:ext cx="12242917" cy="3780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200"/>
              </a:lnSpc>
              <a:buNone/>
            </a:pPr>
            <a:r>
              <a:rPr lang="en-US" sz="95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Os conteúdos são fundamentais para que treinadores, preparadores físicos e gestores organizem adequadamente o calendário de competições e promovam </a:t>
            </a:r>
            <a:r>
              <a:rPr lang="en-US" sz="950" err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adaptações</a:t>
            </a:r>
            <a:r>
              <a:rPr lang="en-US" sz="95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950" err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nainfraestrutura</a:t>
            </a:r>
            <a:r>
              <a:rPr lang="en-US" sz="95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garantindo o bem-estar dos atletas.</a:t>
            </a:r>
            <a:endParaRPr lang="en-US" sz="950"/>
          </a:p>
        </p:txBody>
      </p:sp>
      <p:sp>
        <p:nvSpPr>
          <p:cNvPr id="39" name="Retângulo 38">
            <a:extLst>
              <a:ext uri="{FF2B5EF4-FFF2-40B4-BE49-F238E27FC236}">
                <a16:creationId xmlns:a16="http://schemas.microsoft.com/office/drawing/2014/main" id="{20503845-9291-053F-C15B-76F4F3B0DDFA}"/>
              </a:ext>
            </a:extLst>
          </p:cNvPr>
          <p:cNvSpPr/>
          <p:nvPr/>
        </p:nvSpPr>
        <p:spPr>
          <a:xfrm>
            <a:off x="12797412" y="7580243"/>
            <a:ext cx="1673962" cy="649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374934"/>
            <a:ext cx="130428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O </a:t>
            </a:r>
            <a:r>
              <a:rPr lang="en-US" sz="3900" dirty="0" err="1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Ambiente</a:t>
            </a:r>
            <a:r>
              <a:rPr lang="en-US" sz="390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 </a:t>
            </a:r>
            <a:r>
              <a:rPr lang="en-US" sz="3900" dirty="0" err="1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como</a:t>
            </a:r>
            <a:r>
              <a:rPr lang="en-US" sz="390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 Fator </a:t>
            </a:r>
            <a:r>
              <a:rPr lang="en-US" sz="3900" dirty="0" err="1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Ativo</a:t>
            </a:r>
            <a:r>
              <a:rPr lang="en-US" sz="390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 para o </a:t>
            </a:r>
            <a:r>
              <a:rPr lang="en-US" sz="3900" dirty="0" err="1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Esporte</a:t>
            </a:r>
            <a:r>
              <a:rPr lang="en-US" sz="390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 </a:t>
            </a:r>
            <a:r>
              <a:rPr lang="en-US" sz="3900" dirty="0" err="1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Sustentável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3011924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 err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Coordenação</a:t>
            </a:r>
            <a:r>
              <a:rPr lang="en-US" sz="15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de </a:t>
            </a:r>
            <a:r>
              <a:rPr lang="en-US" sz="155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João Bento</a:t>
            </a:r>
            <a:r>
              <a:rPr lang="en-US" sz="15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(5h) - </a:t>
            </a:r>
            <a:r>
              <a:rPr lang="en-US" sz="1550" dirty="0" err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Neurociências</a:t>
            </a:r>
            <a:r>
              <a:rPr lang="en-US" sz="15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e </a:t>
            </a:r>
            <a:r>
              <a:rPr lang="en-US" sz="1550" dirty="0" err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Biologia</a:t>
            </a:r>
            <a:r>
              <a:rPr lang="en-US" sz="15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Celular</a:t>
            </a:r>
            <a:r>
              <a:rPr lang="en-US" sz="15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UFPA.</a:t>
            </a:r>
            <a:endParaRPr lang="en-US" sz="15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3790" y="3552706"/>
            <a:ext cx="496133" cy="496133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793790" y="4296847"/>
            <a:ext cx="2770227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Performance Otimizada</a:t>
            </a:r>
            <a:endParaRPr lang="en-US" sz="1950"/>
          </a:p>
        </p:txBody>
      </p:sp>
      <p:sp>
        <p:nvSpPr>
          <p:cNvPr id="6" name="Text 3"/>
          <p:cNvSpPr/>
          <p:nvPr/>
        </p:nvSpPr>
        <p:spPr>
          <a:xfrm>
            <a:off x="793790" y="4726067"/>
            <a:ext cx="4182189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Prática esportiva em ambientes naturais otimiza o desempenho físico, acelera a recuperação e constrói resiliência mental superior ao treinamento indoor</a:t>
            </a:r>
            <a:endParaRPr lang="en-US" sz="155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23986" y="3552706"/>
            <a:ext cx="496133" cy="496133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5223986" y="4296847"/>
            <a:ext cx="259901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Infraestrutura Natural</a:t>
            </a:r>
            <a:endParaRPr lang="en-US" sz="1950"/>
          </a:p>
        </p:txBody>
      </p:sp>
      <p:sp>
        <p:nvSpPr>
          <p:cNvPr id="9" name="Text 5"/>
          <p:cNvSpPr/>
          <p:nvPr/>
        </p:nvSpPr>
        <p:spPr>
          <a:xfrm>
            <a:off x="5223986" y="4726067"/>
            <a:ext cx="4182308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 natureza não é apenas um cenário, mas uma "infraestrutura esportiva" que reduz a fadiga, melhora o foco atencional e diminui a percepção de esforço</a:t>
            </a:r>
            <a:endParaRPr lang="en-US" sz="155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654302" y="3552706"/>
            <a:ext cx="496133" cy="496133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9654302" y="4296847"/>
            <a:ext cx="273831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Recuperação Acelerada</a:t>
            </a:r>
            <a:endParaRPr lang="en-US" sz="1950"/>
          </a:p>
        </p:txBody>
      </p:sp>
      <p:sp>
        <p:nvSpPr>
          <p:cNvPr id="12" name="Text 7"/>
          <p:cNvSpPr/>
          <p:nvPr/>
        </p:nvSpPr>
        <p:spPr>
          <a:xfrm>
            <a:off x="9654302" y="4726067"/>
            <a:ext cx="4182308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 natureza atua no cérebro do atleta para acelerar a recuperação do estresse mental e físico, promovendo bem-estar integral</a:t>
            </a:r>
            <a:endParaRPr lang="en-US" sz="1550"/>
          </a:p>
        </p:txBody>
      </p:sp>
      <p:sp>
        <p:nvSpPr>
          <p:cNvPr id="13" name="Text 8"/>
          <p:cNvSpPr/>
          <p:nvPr/>
        </p:nvSpPr>
        <p:spPr>
          <a:xfrm>
            <a:off x="793790" y="6219468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Esta disciplina demonstra as vantagens fisiológicas e psicológicas de treinar ao ar livre em comparação a ambientes fechados, destacando o papel ativo da natureza na formação de atletas resilientes e de alto desempenho.</a:t>
            </a:r>
            <a:endParaRPr lang="en-US" sz="1550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4405A2E4-D4D8-4199-316D-D5ED6F008020}"/>
              </a:ext>
            </a:extLst>
          </p:cNvPr>
          <p:cNvSpPr/>
          <p:nvPr/>
        </p:nvSpPr>
        <p:spPr>
          <a:xfrm>
            <a:off x="12390783" y="7580243"/>
            <a:ext cx="2080591" cy="649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7B4453-644E-6B71-D136-A8387E70D1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46035495-4A7F-3143-9EC3-73B4807F54AB}"/>
              </a:ext>
            </a:extLst>
          </p:cNvPr>
          <p:cNvSpPr/>
          <p:nvPr/>
        </p:nvSpPr>
        <p:spPr>
          <a:xfrm>
            <a:off x="488990" y="559969"/>
            <a:ext cx="13042821" cy="195136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 err="1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Licenciamento</a:t>
            </a:r>
            <a:r>
              <a:rPr lang="en-US" sz="390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, </a:t>
            </a:r>
            <a:r>
              <a:rPr lang="en-US" sz="3900" dirty="0" err="1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Responsabilidade</a:t>
            </a:r>
            <a:r>
              <a:rPr lang="en-US" sz="390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 Civil e Compliance Ambiental </a:t>
            </a:r>
            <a:r>
              <a:rPr lang="en-US" sz="3900" dirty="0" err="1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em</a:t>
            </a:r>
            <a:r>
              <a:rPr lang="en-US" sz="390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 </a:t>
            </a:r>
            <a:r>
              <a:rPr lang="en-US" sz="3900" dirty="0" err="1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Clubes</a:t>
            </a:r>
            <a:r>
              <a:rPr lang="en-US" sz="390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 </a:t>
            </a:r>
            <a:r>
              <a:rPr lang="en-US" sz="3900" dirty="0" err="1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Esportivos</a:t>
            </a:r>
            <a:endParaRPr lang="en-US" sz="3900" dirty="0">
              <a:solidFill>
                <a:srgbClr val="3257B8"/>
              </a:solidFill>
              <a:latin typeface="Roboto Slab" pitchFamily="34" charset="0"/>
              <a:ea typeface="Roboto Slab" pitchFamily="34" charset="-122"/>
              <a:cs typeface="Roboto Slab" pitchFamily="34" charset="-120"/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AC48DED4-4B24-C536-44F0-4CB0AA6EB091}"/>
              </a:ext>
            </a:extLst>
          </p:cNvPr>
          <p:cNvSpPr/>
          <p:nvPr/>
        </p:nvSpPr>
        <p:spPr>
          <a:xfrm>
            <a:off x="12390783" y="7580243"/>
            <a:ext cx="2080591" cy="649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90000D24-35EE-F6F8-8875-5715C94346F5}"/>
              </a:ext>
            </a:extLst>
          </p:cNvPr>
          <p:cNvSpPr txBox="1"/>
          <p:nvPr/>
        </p:nvSpPr>
        <p:spPr>
          <a:xfrm>
            <a:off x="488990" y="2141999"/>
            <a:ext cx="7315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 err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Coordenação</a:t>
            </a:r>
            <a:r>
              <a:rPr lang="en-US" sz="18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de </a:t>
            </a:r>
            <a:r>
              <a:rPr lang="en-US" sz="18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Thiele Araujo Silva</a:t>
            </a:r>
            <a:r>
              <a:rPr lang="en-US" sz="18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(2h30m) - </a:t>
            </a:r>
            <a:endParaRPr lang="pt-BR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71C9361C-7E30-2A4E-1D72-D058E8A30164}"/>
              </a:ext>
            </a:extLst>
          </p:cNvPr>
          <p:cNvSpPr txBox="1"/>
          <p:nvPr/>
        </p:nvSpPr>
        <p:spPr>
          <a:xfrm>
            <a:off x="369719" y="2661018"/>
            <a:ext cx="9574381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dirty="0"/>
              <a:t>Como a prática esportiva em </a:t>
            </a:r>
            <a:r>
              <a:rPr lang="pt-BR" sz="2200" dirty="0"/>
              <a:t>ambientes naturais otimiza o desempenho físico, acelera a recuperação e constrói resiliência mental superior ao treinamento indoor. Demonstrar que a natureza não é apenas um cenário, mas uma "infraestrutura esportiva" que reduz a fadiga, melhora o foco atencional do praticante e diminui a percepção de esforço. Como resultado natural dessa. 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200" dirty="0"/>
              <a:t>Os </a:t>
            </a:r>
            <a:r>
              <a:rPr lang="pt-BR" sz="2200" b="1" dirty="0"/>
              <a:t>objetivos</a:t>
            </a:r>
            <a:r>
              <a:rPr lang="pt-BR" sz="2200" dirty="0"/>
              <a:t> </a:t>
            </a:r>
            <a:r>
              <a:rPr lang="pt-BR" sz="2200" b="1" dirty="0"/>
              <a:t>principais</a:t>
            </a:r>
            <a:r>
              <a:rPr lang="pt-BR" sz="2200" dirty="0"/>
              <a:t> são o foco na performance para mostrar as vantagens fisiológicas e psicológicas de treinar ao ar livre em comparação a ambientes fechados; e o foco na recuperação para entender como a natureza atua no cérebro do atleta para </a:t>
            </a:r>
            <a:r>
              <a:rPr lang="pt-BR" dirty="0"/>
              <a:t>acelerar a recuperação do estresse mental e físico.</a:t>
            </a:r>
          </a:p>
          <a:p>
            <a:pPr algn="just"/>
            <a:endParaRPr lang="pt-BR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1E8F7C5B-C419-8306-CEEF-01A18E5AFD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0749" y="2661018"/>
            <a:ext cx="4330625" cy="4407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4181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E14884EE-F0B3-F45C-0AD5-883891EC0DD9}"/>
              </a:ext>
            </a:extLst>
          </p:cNvPr>
          <p:cNvSpPr/>
          <p:nvPr/>
        </p:nvSpPr>
        <p:spPr>
          <a:xfrm>
            <a:off x="682580" y="377140"/>
            <a:ext cx="130428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 err="1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Governança</a:t>
            </a:r>
            <a:r>
              <a:rPr lang="en-US" sz="390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 ESG, </a:t>
            </a:r>
            <a:r>
              <a:rPr lang="en-US" sz="3900" dirty="0" err="1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Regulação</a:t>
            </a:r>
            <a:r>
              <a:rPr lang="en-US" sz="390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 Internacional e </a:t>
            </a:r>
            <a:r>
              <a:rPr lang="en-US" sz="3900" dirty="0" err="1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Políticas</a:t>
            </a:r>
            <a:r>
              <a:rPr lang="en-US" sz="390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 </a:t>
            </a:r>
            <a:r>
              <a:rPr lang="en-US" sz="3900" dirty="0" err="1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Públicas</a:t>
            </a:r>
            <a:r>
              <a:rPr lang="en-US" sz="390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 no </a:t>
            </a:r>
            <a:r>
              <a:rPr lang="en-US" sz="3900" dirty="0" err="1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Esporte</a:t>
            </a:r>
            <a:endParaRPr lang="en-US" sz="3900" dirty="0">
              <a:solidFill>
                <a:srgbClr val="3257B8"/>
              </a:solidFill>
              <a:latin typeface="Roboto Slab" pitchFamily="34" charset="0"/>
              <a:ea typeface="Roboto Slab" pitchFamily="34" charset="-122"/>
              <a:cs typeface="Roboto Slab" pitchFamily="34" charset="-120"/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5DB62FA5-33D8-879A-8766-CD51C6811037}"/>
              </a:ext>
            </a:extLst>
          </p:cNvPr>
          <p:cNvSpPr/>
          <p:nvPr/>
        </p:nvSpPr>
        <p:spPr>
          <a:xfrm>
            <a:off x="12390783" y="7580243"/>
            <a:ext cx="2080591" cy="649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898CA68-BF32-FEEE-1EC6-65B8658B0FF2}"/>
              </a:ext>
            </a:extLst>
          </p:cNvPr>
          <p:cNvSpPr txBox="1"/>
          <p:nvPr/>
        </p:nvSpPr>
        <p:spPr>
          <a:xfrm>
            <a:off x="682580" y="1810345"/>
            <a:ext cx="7315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 err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Coordenação</a:t>
            </a:r>
            <a:r>
              <a:rPr lang="en-US" sz="18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de </a:t>
            </a:r>
            <a:r>
              <a:rPr lang="en-US" sz="18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Thiele Araujo Silva</a:t>
            </a:r>
            <a:r>
              <a:rPr lang="en-US" sz="18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(2h30) - </a:t>
            </a:r>
            <a:endParaRPr lang="pt-BR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D3BFB9AE-B692-FA59-BAD9-D684020E1E07}"/>
              </a:ext>
            </a:extLst>
          </p:cNvPr>
          <p:cNvSpPr txBox="1"/>
          <p:nvPr/>
        </p:nvSpPr>
        <p:spPr>
          <a:xfrm>
            <a:off x="580767" y="3990598"/>
            <a:ext cx="13728357" cy="4102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200" dirty="0"/>
              <a:t>Os critérios ESG (Environmental, Social, </a:t>
            </a:r>
            <a:r>
              <a:rPr lang="pt-BR" sz="2200" dirty="0" err="1"/>
              <a:t>and</a:t>
            </a:r>
            <a:r>
              <a:rPr lang="pt-BR" sz="2200" dirty="0"/>
              <a:t> Governance) </a:t>
            </a:r>
          </a:p>
          <a:p>
            <a:pPr>
              <a:lnSpc>
                <a:spcPct val="150000"/>
              </a:lnSpc>
            </a:pPr>
            <a:r>
              <a:rPr lang="pt-BR" sz="2200" dirty="0"/>
              <a:t>      aplicados à administração de clubes e confederações esportivas.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200" dirty="0"/>
              <a:t>O arcabouço regulatório internacional: o papel do Comitê Olímpico Internacional (COI), da FIFA e o marco Sports for </a:t>
            </a:r>
            <a:r>
              <a:rPr lang="pt-BR" sz="2200" dirty="0" err="1"/>
              <a:t>Climate</a:t>
            </a:r>
            <a:r>
              <a:rPr lang="pt-BR" sz="2200" dirty="0"/>
              <a:t> </a:t>
            </a:r>
            <a:r>
              <a:rPr lang="pt-BR" sz="2200" dirty="0" err="1"/>
              <a:t>Action</a:t>
            </a:r>
            <a:r>
              <a:rPr lang="pt-BR" sz="2200" dirty="0"/>
              <a:t> da ONU. Políticas públicas de fomento ao esporte sustentável no Brasil (Lei Geral do Esporte - Lei nº 14.597/2023).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200" dirty="0"/>
              <a:t>Licitações sustentáveis e compras públicas verdes aplicadas à organização de grandes eventos esportivos.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200" dirty="0"/>
              <a:t>Processo Avaliativo: Elaboração de uma proposta preliminar de Política de Sustentabilidade e ESG para um clube formador ou federação, alinhada às diretrizes da ONU e à nova Lei Geral do Esporte.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7F70A22A-87CA-11C1-3E46-F8A3C7378E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9248" y="1156036"/>
            <a:ext cx="4998572" cy="382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3918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263</TotalTime>
  <Words>1884</Words>
  <Application>Microsoft Macintosh PowerPoint</Application>
  <PresentationFormat>Personalizar</PresentationFormat>
  <Paragraphs>183</Paragraphs>
  <Slides>15</Slides>
  <Notes>12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15</vt:i4>
      </vt:variant>
    </vt:vector>
  </HeadingPairs>
  <TitlesOfParts>
    <vt:vector size="19" baseType="lpstr">
      <vt:lpstr>Roboto</vt:lpstr>
      <vt:lpstr>Roboto Slab</vt:lpstr>
      <vt:lpstr>Arial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>Carla Rocha A.</cp:lastModifiedBy>
  <cp:revision>37</cp:revision>
  <dcterms:created xsi:type="dcterms:W3CDTF">2026-04-22T00:54:59Z</dcterms:created>
  <dcterms:modified xsi:type="dcterms:W3CDTF">2026-05-28T21:16:46Z</dcterms:modified>
</cp:coreProperties>
</file>